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 id="261" r:id="rId6"/>
    <p:sldId id="258" r:id="rId7"/>
    <p:sldId id="257" r:id="rId8"/>
    <p:sldId id="259" r:id="rId9"/>
    <p:sldId id="260"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7BE11DE-BBAF-472C-A471-59502AF0575D}" v="4" dt="2020-05-16T02:16:10.49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0" autoAdjust="0"/>
    <p:restoredTop sz="94660"/>
  </p:normalViewPr>
  <p:slideViewPr>
    <p:cSldViewPr snapToGrid="0">
      <p:cViewPr varScale="1">
        <p:scale>
          <a:sx n="114" d="100"/>
          <a:sy n="114" d="100"/>
        </p:scale>
        <p:origin x="414" y="10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presProps" Target="presProps.xml"/><Relationship Id="rId5" Type="http://schemas.openxmlformats.org/officeDocument/2006/relationships/slide" Target="slides/slide1.xml"/><Relationship Id="rId15" Type="http://schemas.microsoft.com/office/2015/10/relationships/revisionInfo" Target="revisionInfo.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F0CDDA71-398D-4EC7-90DB-1FC406446E24}" type="datetimeFigureOut">
              <a:rPr lang="en-US" smtClean="0"/>
              <a:t>5/16/2020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36934003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CDDA71-398D-4EC7-90DB-1FC406446E24}" type="datetimeFigureOut">
              <a:rPr lang="en-US" smtClean="0"/>
              <a:t>5/16/2020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32598286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CDDA71-398D-4EC7-90DB-1FC406446E24}" type="datetimeFigureOut">
              <a:rPr lang="en-US" smtClean="0"/>
              <a:t>5/16/2020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353539528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F0CDDA71-398D-4EC7-90DB-1FC406446E24}" type="datetimeFigureOut">
              <a:rPr lang="en-US" smtClean="0"/>
              <a:t>5/16/2020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24215438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F0CDDA71-398D-4EC7-90DB-1FC406446E24}" type="datetimeFigureOut">
              <a:rPr lang="en-US" smtClean="0"/>
              <a:t>5/16/2020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6733819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0CDDA71-398D-4EC7-90DB-1FC406446E24}" type="datetimeFigureOut">
              <a:rPr lang="en-US" smtClean="0"/>
              <a:t>5/16/2020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38105435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F0CDDA71-398D-4EC7-90DB-1FC406446E24}" type="datetimeFigureOut">
              <a:rPr lang="en-US" smtClean="0"/>
              <a:t>5/16/2020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3784294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F0CDDA71-398D-4EC7-90DB-1FC406446E24}" type="datetimeFigureOut">
              <a:rPr lang="en-US" smtClean="0"/>
              <a:t>5/16/2020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25807030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0CDDA71-398D-4EC7-90DB-1FC406446E24}" type="datetimeFigureOut">
              <a:rPr lang="en-US" smtClean="0"/>
              <a:t>5/16/2020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45153314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CDDA71-398D-4EC7-90DB-1FC406446E24}" type="datetimeFigureOut">
              <a:rPr lang="en-US" smtClean="0"/>
              <a:t>5/16/2020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200756444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F0CDDA71-398D-4EC7-90DB-1FC406446E24}" type="datetimeFigureOut">
              <a:rPr lang="en-US" smtClean="0"/>
              <a:t>5/16/2020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3504CFC-1D6A-4368-8362-DDA3ED0685F4}" type="slidenum">
              <a:rPr lang="en-US" smtClean="0"/>
              <a:t>‹#›</a:t>
            </a:fld>
            <a:endParaRPr lang="en-US"/>
          </a:p>
        </p:txBody>
      </p:sp>
    </p:spTree>
    <p:extLst>
      <p:ext uri="{BB962C8B-B14F-4D97-AF65-F5344CB8AC3E}">
        <p14:creationId xmlns:p14="http://schemas.microsoft.com/office/powerpoint/2010/main" val="32146181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0CDDA71-398D-4EC7-90DB-1FC406446E24}" type="datetimeFigureOut">
              <a:rPr lang="en-US" smtClean="0"/>
              <a:t>5/16/2020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3504CFC-1D6A-4368-8362-DDA3ED0685F4}" type="slidenum">
              <a:rPr lang="en-US" smtClean="0"/>
              <a:t>‹#›</a:t>
            </a:fld>
            <a:endParaRPr lang="en-US"/>
          </a:p>
        </p:txBody>
      </p:sp>
    </p:spTree>
    <p:extLst>
      <p:ext uri="{BB962C8B-B14F-4D97-AF65-F5344CB8AC3E}">
        <p14:creationId xmlns:p14="http://schemas.microsoft.com/office/powerpoint/2010/main" val="30024776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pPr algn="l"/>
            <a:r>
              <a:rPr lang="en-US" sz="5000" dirty="0">
                <a:latin typeface="Arial" panose="020B0604020202020204" pitchFamily="34" charset="0"/>
                <a:cs typeface="Arial" panose="020B0604020202020204" pitchFamily="34" charset="0"/>
              </a:rPr>
              <a:t>Suppl. </a:t>
            </a:r>
            <a:r>
              <a:rPr lang="en-US" sz="5000" dirty="0">
                <a:solidFill>
                  <a:srgbClr val="FF0000"/>
                </a:solidFill>
                <a:latin typeface="Arial" panose="020B0604020202020204" pitchFamily="34" charset="0"/>
                <a:cs typeface="Arial" panose="020B0604020202020204" pitchFamily="34" charset="0"/>
              </a:rPr>
              <a:t>4</a:t>
            </a:r>
            <a:r>
              <a:rPr lang="en-US" sz="5000" dirty="0">
                <a:latin typeface="Arial" panose="020B0604020202020204" pitchFamily="34" charset="0"/>
                <a:cs typeface="Arial" panose="020B0604020202020204" pitchFamily="34" charset="0"/>
              </a:rPr>
              <a:t>. Rarefaction depth and plots</a:t>
            </a:r>
          </a:p>
        </p:txBody>
      </p:sp>
      <p:sp>
        <p:nvSpPr>
          <p:cNvPr id="3" name="Subtitle 2"/>
          <p:cNvSpPr>
            <a:spLocks noGrp="1"/>
          </p:cNvSpPr>
          <p:nvPr>
            <p:ph type="subTitle" idx="1"/>
          </p:nvPr>
        </p:nvSpPr>
        <p:spPr>
          <a:xfrm>
            <a:off x="1524000" y="3602038"/>
            <a:ext cx="9144000" cy="2817050"/>
          </a:xfrm>
        </p:spPr>
        <p:txBody>
          <a:bodyPr>
            <a:normAutofit fontScale="85000" lnSpcReduction="10000"/>
          </a:bodyPr>
          <a:lstStyle/>
          <a:p>
            <a:pPr algn="l"/>
            <a:r>
              <a:rPr lang="en-US" sz="2800" dirty="0">
                <a:latin typeface="Arial" panose="020B0604020202020204" pitchFamily="34" charset="0"/>
                <a:cs typeface="Arial" panose="020B0604020202020204" pitchFamily="34" charset="0"/>
              </a:rPr>
              <a:t>This supplementary material shows the number of ASVs for each pool of mosquito per developmental stage and microbial niche, along with the ASV depth at which rarefaction (random sampling without replacement) was performed. Rarefaction plots of Shannon diversity indices for each pool plateaus before the depth of rarefaction, indicating that further sampling efforts resulted in no/negligible change in Shannon indices. The rarefaction plots show average Shannon diversity index and range (boxplots: minimum, median and mean) for 10 iterations</a:t>
            </a:r>
          </a:p>
        </p:txBody>
      </p:sp>
    </p:spTree>
    <p:extLst>
      <p:ext uri="{BB962C8B-B14F-4D97-AF65-F5344CB8AC3E}">
        <p14:creationId xmlns:p14="http://schemas.microsoft.com/office/powerpoint/2010/main" val="30300054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0" indent="0">
              <a:buNone/>
            </a:pPr>
            <a:r>
              <a:rPr lang="en-US" dirty="0">
                <a:latin typeface="Arial" panose="020B0604020202020204" pitchFamily="34" charset="0"/>
                <a:cs typeface="Arial" panose="020B0604020202020204" pitchFamily="34" charset="0"/>
              </a:rPr>
              <a:t>Number of ASVs (min-max) per developmental stage and microbial niche</a:t>
            </a:r>
          </a:p>
          <a:p>
            <a:pPr marL="0" indent="0">
              <a:buNone/>
            </a:pPr>
            <a:r>
              <a:rPr lang="en-US" dirty="0">
                <a:latin typeface="Arial" panose="020B0604020202020204" pitchFamily="34" charset="0"/>
                <a:cs typeface="Arial" panose="020B0604020202020204" pitchFamily="34" charset="0"/>
              </a:rPr>
              <a:t> </a:t>
            </a:r>
          </a:p>
          <a:p>
            <a:pPr marL="0" indent="0">
              <a:buNone/>
            </a:pPr>
            <a:r>
              <a:rPr lang="en-US" dirty="0">
                <a:latin typeface="Arial" panose="020B0604020202020204" pitchFamily="34" charset="0"/>
                <a:cs typeface="Arial" panose="020B0604020202020204" pitchFamily="34" charset="0"/>
              </a:rPr>
              <a:t>	</a:t>
            </a:r>
          </a:p>
          <a:p>
            <a:pPr marL="0" indent="0">
              <a:buNone/>
            </a:pPr>
            <a:endParaRPr lang="en-US" dirty="0">
              <a:latin typeface="Arial" panose="020B0604020202020204" pitchFamily="34" charset="0"/>
              <a:cs typeface="Arial" panose="020B0604020202020204" pitchFamily="34" charset="0"/>
            </a:endParaRPr>
          </a:p>
          <a:p>
            <a:pPr marL="0" indent="0">
              <a:buNone/>
            </a:pPr>
            <a:r>
              <a:rPr lang="en-US" dirty="0">
                <a:latin typeface="Arial" panose="020B0604020202020204" pitchFamily="34" charset="0"/>
                <a:cs typeface="Arial" panose="020B0604020202020204" pitchFamily="34" charset="0"/>
              </a:rPr>
              <a:t>*three samples from El </a:t>
            </a:r>
            <a:r>
              <a:rPr lang="en-US" dirty="0" err="1">
                <a:latin typeface="Arial" panose="020B0604020202020204" pitchFamily="34" charset="0"/>
                <a:cs typeface="Arial" panose="020B0604020202020204" pitchFamily="34" charset="0"/>
              </a:rPr>
              <a:t>Terrero</a:t>
            </a:r>
            <a:r>
              <a:rPr lang="en-US" dirty="0">
                <a:latin typeface="Arial" panose="020B0604020202020204" pitchFamily="34" charset="0"/>
                <a:cs typeface="Arial" panose="020B0604020202020204" pitchFamily="34" charset="0"/>
              </a:rPr>
              <a:t> had ASV counts below the rarefaction depth and were excluded from alpha diversity analysis</a:t>
            </a:r>
          </a:p>
          <a:p>
            <a:pPr marL="0" indent="0">
              <a:buNone/>
            </a:pPr>
            <a:endParaRPr lang="en-US" dirty="0">
              <a:latin typeface="Arial" panose="020B0604020202020204" pitchFamily="34" charset="0"/>
              <a:cs typeface="Arial" panose="020B0604020202020204" pitchFamily="34" charset="0"/>
            </a:endParaRPr>
          </a:p>
        </p:txBody>
      </p:sp>
      <p:graphicFrame>
        <p:nvGraphicFramePr>
          <p:cNvPr id="6" name="Table 5"/>
          <p:cNvGraphicFramePr>
            <a:graphicFrameLocks noGrp="1"/>
          </p:cNvGraphicFramePr>
          <p:nvPr>
            <p:extLst>
              <p:ext uri="{D42A27DB-BD31-4B8C-83A1-F6EECF244321}">
                <p14:modId xmlns:p14="http://schemas.microsoft.com/office/powerpoint/2010/main" val="1101127455"/>
              </p:ext>
            </p:extLst>
          </p:nvPr>
        </p:nvGraphicFramePr>
        <p:xfrm>
          <a:off x="939800" y="2641886"/>
          <a:ext cx="10312400" cy="1554480"/>
        </p:xfrm>
        <a:graphic>
          <a:graphicData uri="http://schemas.openxmlformats.org/drawingml/2006/table">
            <a:tbl>
              <a:tblPr firstRow="1" bandRow="1">
                <a:tableStyleId>{5C22544A-7EE6-4342-B048-85BDC9FD1C3A}</a:tableStyleId>
              </a:tblPr>
              <a:tblGrid>
                <a:gridCol w="1442720">
                  <a:extLst>
                    <a:ext uri="{9D8B030D-6E8A-4147-A177-3AD203B41FA5}">
                      <a16:colId xmlns:a16="http://schemas.microsoft.com/office/drawing/2014/main" val="3481472679"/>
                    </a:ext>
                  </a:extLst>
                </a:gridCol>
                <a:gridCol w="2660904">
                  <a:extLst>
                    <a:ext uri="{9D8B030D-6E8A-4147-A177-3AD203B41FA5}">
                      <a16:colId xmlns:a16="http://schemas.microsoft.com/office/drawing/2014/main" val="536777777"/>
                    </a:ext>
                  </a:extLst>
                </a:gridCol>
                <a:gridCol w="2770632">
                  <a:extLst>
                    <a:ext uri="{9D8B030D-6E8A-4147-A177-3AD203B41FA5}">
                      <a16:colId xmlns:a16="http://schemas.microsoft.com/office/drawing/2014/main" val="3593327107"/>
                    </a:ext>
                  </a:extLst>
                </a:gridCol>
                <a:gridCol w="3438144">
                  <a:extLst>
                    <a:ext uri="{9D8B030D-6E8A-4147-A177-3AD203B41FA5}">
                      <a16:colId xmlns:a16="http://schemas.microsoft.com/office/drawing/2014/main" val="3429167958"/>
                    </a:ext>
                  </a:extLst>
                </a:gridCol>
              </a:tblGrid>
              <a:tr h="370840">
                <a:tc>
                  <a:txBody>
                    <a:bodyPr/>
                    <a:lstStyle/>
                    <a:p>
                      <a:endParaRPr lang="en-US" sz="2800" b="0" dirty="0">
                        <a:solidFill>
                          <a:schemeClr val="tx1"/>
                        </a:solidFill>
                        <a:latin typeface="Arial" panose="020B0604020202020204" pitchFamily="34" charset="0"/>
                        <a:cs typeface="Arial" panose="020B0604020202020204" pitchFamily="34" charset="0"/>
                      </a:endParaRP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sz="2800" b="0" dirty="0">
                          <a:solidFill>
                            <a:schemeClr val="tx1"/>
                          </a:solidFill>
                          <a:latin typeface="Arial" panose="020B0604020202020204" pitchFamily="34" charset="0"/>
                          <a:cs typeface="Arial" panose="020B0604020202020204" pitchFamily="34" charset="0"/>
                        </a:rPr>
                        <a:t>Internal</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sz="2800" b="0" dirty="0">
                          <a:solidFill>
                            <a:schemeClr val="tx1"/>
                          </a:solidFill>
                          <a:latin typeface="Arial" panose="020B0604020202020204" pitchFamily="34" charset="0"/>
                          <a:cs typeface="Arial" panose="020B0604020202020204" pitchFamily="34" charset="0"/>
                        </a:rPr>
                        <a:t>Cuticle surface</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r>
                        <a:rPr lang="en-US" sz="2800" b="0" dirty="0">
                          <a:solidFill>
                            <a:schemeClr val="tx1"/>
                          </a:solidFill>
                          <a:latin typeface="Arial" panose="020B0604020202020204" pitchFamily="34" charset="0"/>
                          <a:cs typeface="Arial" panose="020B0604020202020204" pitchFamily="34" charset="0"/>
                        </a:rPr>
                        <a:t>Rarefaction depth</a:t>
                      </a:r>
                    </a:p>
                  </a:txBody>
                  <a:tcP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937258852"/>
                  </a:ext>
                </a:extLst>
              </a:tr>
              <a:tr h="370840">
                <a:tc>
                  <a:txBody>
                    <a:bodyPr/>
                    <a:lstStyle/>
                    <a:p>
                      <a:r>
                        <a:rPr lang="en-US" sz="2800" b="0" dirty="0">
                          <a:solidFill>
                            <a:schemeClr val="tx1"/>
                          </a:solidFill>
                          <a:latin typeface="Arial" panose="020B0604020202020204" pitchFamily="34" charset="0"/>
                          <a:cs typeface="Arial" panose="020B0604020202020204" pitchFamily="34" charset="0"/>
                        </a:rPr>
                        <a:t>Larvae</a:t>
                      </a:r>
                    </a:p>
                  </a:txBody>
                  <a:tcPr>
                    <a:lnT w="12700" cap="flat" cmpd="sng" algn="ctr">
                      <a:solidFill>
                        <a:schemeClr val="tx1"/>
                      </a:solidFill>
                      <a:prstDash val="solid"/>
                      <a:round/>
                      <a:headEnd type="none" w="med" len="med"/>
                      <a:tailEnd type="none" w="med" len="med"/>
                    </a:lnT>
                    <a:noFill/>
                  </a:tcPr>
                </a:tc>
                <a:tc>
                  <a:txBody>
                    <a:bodyPr/>
                    <a:lstStyle/>
                    <a:p>
                      <a:r>
                        <a:rPr lang="en-US" sz="2800" b="0" dirty="0">
                          <a:solidFill>
                            <a:schemeClr val="tx1"/>
                          </a:solidFill>
                          <a:latin typeface="Arial" panose="020B0604020202020204" pitchFamily="34" charset="0"/>
                          <a:cs typeface="Arial" panose="020B0604020202020204" pitchFamily="34" charset="0"/>
                        </a:rPr>
                        <a:t>38715-170469</a:t>
                      </a:r>
                    </a:p>
                  </a:txBody>
                  <a:tcPr>
                    <a:lnT w="12700" cap="flat" cmpd="sng" algn="ctr">
                      <a:solidFill>
                        <a:schemeClr val="tx1"/>
                      </a:solidFill>
                      <a:prstDash val="solid"/>
                      <a:round/>
                      <a:headEnd type="none" w="med" len="med"/>
                      <a:tailEnd type="none" w="med" len="med"/>
                    </a:lnT>
                    <a:noFill/>
                  </a:tcPr>
                </a:tc>
                <a:tc>
                  <a:txBody>
                    <a:bodyPr/>
                    <a:lstStyle/>
                    <a:p>
                      <a:r>
                        <a:rPr lang="en-US" sz="2800" b="0" dirty="0">
                          <a:solidFill>
                            <a:schemeClr val="tx1"/>
                          </a:solidFill>
                          <a:latin typeface="Arial" panose="020B0604020202020204" pitchFamily="34" charset="0"/>
                          <a:cs typeface="Arial" panose="020B0604020202020204" pitchFamily="34" charset="0"/>
                        </a:rPr>
                        <a:t>3277-197132*</a:t>
                      </a:r>
                    </a:p>
                  </a:txBody>
                  <a:tcPr>
                    <a:lnT w="12700" cap="flat" cmpd="sng" algn="ctr">
                      <a:solidFill>
                        <a:schemeClr val="tx1"/>
                      </a:solidFill>
                      <a:prstDash val="solid"/>
                      <a:round/>
                      <a:headEnd type="none" w="med" len="med"/>
                      <a:tailEnd type="none" w="med" len="med"/>
                    </a:lnT>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800" b="0" dirty="0">
                          <a:solidFill>
                            <a:schemeClr val="tx1"/>
                          </a:solidFill>
                          <a:latin typeface="Arial" panose="020B0604020202020204" pitchFamily="34" charset="0"/>
                          <a:cs typeface="Arial" panose="020B0604020202020204" pitchFamily="34" charset="0"/>
                        </a:rPr>
                        <a:t>10000</a:t>
                      </a:r>
                    </a:p>
                  </a:txBody>
                  <a:tcPr>
                    <a:lnT w="12700" cap="flat" cmpd="sng" algn="ctr">
                      <a:solidFill>
                        <a:schemeClr val="tx1"/>
                      </a:solidFill>
                      <a:prstDash val="solid"/>
                      <a:round/>
                      <a:headEnd type="none" w="med" len="med"/>
                      <a:tailEnd type="none" w="med" len="med"/>
                    </a:lnT>
                    <a:noFill/>
                  </a:tcPr>
                </a:tc>
                <a:extLst>
                  <a:ext uri="{0D108BD9-81ED-4DB2-BD59-A6C34878D82A}">
                    <a16:rowId xmlns:a16="http://schemas.microsoft.com/office/drawing/2014/main" val="4124982427"/>
                  </a:ext>
                </a:extLst>
              </a:tr>
              <a:tr h="370840">
                <a:tc>
                  <a:txBody>
                    <a:bodyPr/>
                    <a:lstStyle/>
                    <a:p>
                      <a:r>
                        <a:rPr lang="en-US" sz="2800" b="0" dirty="0">
                          <a:solidFill>
                            <a:schemeClr val="tx1"/>
                          </a:solidFill>
                          <a:latin typeface="Arial" panose="020B0604020202020204" pitchFamily="34" charset="0"/>
                          <a:cs typeface="Arial" panose="020B0604020202020204" pitchFamily="34" charset="0"/>
                        </a:rPr>
                        <a:t>Adults</a:t>
                      </a:r>
                    </a:p>
                  </a:txBody>
                  <a:tcPr>
                    <a:lnB w="12700" cap="flat" cmpd="sng" algn="ctr">
                      <a:solidFill>
                        <a:schemeClr val="tx1"/>
                      </a:solidFill>
                      <a:prstDash val="solid"/>
                      <a:round/>
                      <a:headEnd type="none" w="med" len="med"/>
                      <a:tailEnd type="none" w="med" len="med"/>
                    </a:lnB>
                    <a:noFill/>
                  </a:tcPr>
                </a:tc>
                <a:tc>
                  <a:txBody>
                    <a:bodyPr/>
                    <a:lstStyle/>
                    <a:p>
                      <a:r>
                        <a:rPr lang="en-US" sz="2800" b="0" dirty="0">
                          <a:solidFill>
                            <a:schemeClr val="tx1"/>
                          </a:solidFill>
                          <a:latin typeface="Arial" panose="020B0604020202020204" pitchFamily="34" charset="0"/>
                          <a:cs typeface="Arial" panose="020B0604020202020204" pitchFamily="34" charset="0"/>
                        </a:rPr>
                        <a:t>17227-139973</a:t>
                      </a:r>
                    </a:p>
                  </a:txBody>
                  <a:tcPr>
                    <a:lnB w="12700" cap="flat" cmpd="sng" algn="ctr">
                      <a:solidFill>
                        <a:schemeClr val="tx1"/>
                      </a:solidFill>
                      <a:prstDash val="solid"/>
                      <a:round/>
                      <a:headEnd type="none" w="med" len="med"/>
                      <a:tailEnd type="none" w="med" len="med"/>
                    </a:lnB>
                    <a:noFill/>
                  </a:tcPr>
                </a:tc>
                <a:tc>
                  <a:txBody>
                    <a:bodyPr/>
                    <a:lstStyle/>
                    <a:p>
                      <a:r>
                        <a:rPr lang="en-US" sz="2800" b="0" dirty="0">
                          <a:solidFill>
                            <a:schemeClr val="tx1"/>
                          </a:solidFill>
                          <a:latin typeface="Arial" panose="020B0604020202020204" pitchFamily="34" charset="0"/>
                          <a:cs typeface="Arial" panose="020B0604020202020204" pitchFamily="34" charset="0"/>
                        </a:rPr>
                        <a:t>21817-223222</a:t>
                      </a:r>
                    </a:p>
                  </a:txBody>
                  <a:tcPr>
                    <a:lnB w="12700" cap="flat" cmpd="sng" algn="ctr">
                      <a:solidFill>
                        <a:schemeClr val="tx1"/>
                      </a:solidFill>
                      <a:prstDash val="solid"/>
                      <a:round/>
                      <a:headEnd type="none" w="med" len="med"/>
                      <a:tailEnd type="none" w="med" len="med"/>
                    </a:lnB>
                    <a:noFill/>
                  </a:tcPr>
                </a:tc>
                <a:tc>
                  <a:txBody>
                    <a:bodyPr/>
                    <a:lstStyle/>
                    <a:p>
                      <a:r>
                        <a:rPr lang="en-US" sz="2800" b="0" dirty="0">
                          <a:solidFill>
                            <a:schemeClr val="tx1"/>
                          </a:solidFill>
                          <a:latin typeface="Arial" panose="020B0604020202020204" pitchFamily="34" charset="0"/>
                          <a:cs typeface="Arial" panose="020B0604020202020204" pitchFamily="34" charset="0"/>
                        </a:rPr>
                        <a:t>17000</a:t>
                      </a:r>
                    </a:p>
                  </a:txBody>
                  <a:tcPr>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266398811"/>
                  </a:ext>
                </a:extLst>
              </a:tr>
            </a:tbl>
          </a:graphicData>
        </a:graphic>
      </p:graphicFrame>
    </p:spTree>
    <p:extLst>
      <p:ext uri="{BB962C8B-B14F-4D97-AF65-F5344CB8AC3E}">
        <p14:creationId xmlns:p14="http://schemas.microsoft.com/office/powerpoint/2010/main" val="30907043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Larvae internal</a:t>
            </a:r>
          </a:p>
        </p:txBody>
      </p:sp>
      <p:pic>
        <p:nvPicPr>
          <p:cNvPr id="4" name="Content Placeholder 3"/>
          <p:cNvPicPr>
            <a:picLocks noGrp="1" noChangeAspect="1"/>
          </p:cNvPicPr>
          <p:nvPr>
            <p:ph idx="1"/>
          </p:nvPr>
        </p:nvPicPr>
        <p:blipFill>
          <a:blip r:embed="rId2"/>
          <a:stretch>
            <a:fillRect/>
          </a:stretch>
        </p:blipFill>
        <p:spPr>
          <a:xfrm>
            <a:off x="965205" y="1825625"/>
            <a:ext cx="10261589" cy="4351338"/>
          </a:xfrm>
          <a:prstGeom prst="rect">
            <a:avLst/>
          </a:prstGeom>
        </p:spPr>
      </p:pic>
    </p:spTree>
    <p:extLst>
      <p:ext uri="{BB962C8B-B14F-4D97-AF65-F5344CB8AC3E}">
        <p14:creationId xmlns:p14="http://schemas.microsoft.com/office/powerpoint/2010/main" val="24508271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Larvae cuticle surface</a:t>
            </a:r>
          </a:p>
        </p:txBody>
      </p:sp>
      <p:pic>
        <p:nvPicPr>
          <p:cNvPr id="5" name="Content Placeholder 4"/>
          <p:cNvPicPr>
            <a:picLocks noGrp="1" noChangeAspect="1"/>
          </p:cNvPicPr>
          <p:nvPr>
            <p:ph idx="1"/>
          </p:nvPr>
        </p:nvPicPr>
        <p:blipFill rotWithShape="1">
          <a:blip r:embed="rId2"/>
          <a:srcRect l="3651" b="4792"/>
          <a:stretch/>
        </p:blipFill>
        <p:spPr>
          <a:xfrm>
            <a:off x="1249959" y="1848457"/>
            <a:ext cx="10073813" cy="4099337"/>
          </a:xfrm>
          <a:prstGeom prst="rect">
            <a:avLst/>
          </a:prstGeom>
        </p:spPr>
      </p:pic>
      <p:sp>
        <p:nvSpPr>
          <p:cNvPr id="4" name="TextBox 3">
            <a:extLst>
              <a:ext uri="{FF2B5EF4-FFF2-40B4-BE49-F238E27FC236}">
                <a16:creationId xmlns:a16="http://schemas.microsoft.com/office/drawing/2014/main" id="{11EE8C97-CC20-4939-B15B-388BB7B9F2FB}"/>
              </a:ext>
            </a:extLst>
          </p:cNvPr>
          <p:cNvSpPr txBox="1"/>
          <p:nvPr/>
        </p:nvSpPr>
        <p:spPr>
          <a:xfrm rot="16200000">
            <a:off x="192356" y="3682193"/>
            <a:ext cx="1661020" cy="369332"/>
          </a:xfrm>
          <a:prstGeom prst="rect">
            <a:avLst/>
          </a:prstGeom>
          <a:noFill/>
        </p:spPr>
        <p:txBody>
          <a:bodyPr wrap="square" rtlCol="0">
            <a:spAutoFit/>
          </a:bodyPr>
          <a:lstStyle/>
          <a:p>
            <a:r>
              <a:rPr lang="en-GB" dirty="0"/>
              <a:t>Shannon index</a:t>
            </a:r>
            <a:endParaRPr lang="nb-NO" dirty="0"/>
          </a:p>
        </p:txBody>
      </p:sp>
      <p:sp>
        <p:nvSpPr>
          <p:cNvPr id="6" name="TextBox 5">
            <a:extLst>
              <a:ext uri="{FF2B5EF4-FFF2-40B4-BE49-F238E27FC236}">
                <a16:creationId xmlns:a16="http://schemas.microsoft.com/office/drawing/2014/main" id="{4FEDF556-2B36-4B64-97D7-4C38C3DF74C1}"/>
              </a:ext>
            </a:extLst>
          </p:cNvPr>
          <p:cNvSpPr txBox="1"/>
          <p:nvPr/>
        </p:nvSpPr>
        <p:spPr>
          <a:xfrm>
            <a:off x="5448933" y="5947794"/>
            <a:ext cx="1870628" cy="369332"/>
          </a:xfrm>
          <a:prstGeom prst="rect">
            <a:avLst/>
          </a:prstGeom>
          <a:noFill/>
        </p:spPr>
        <p:txBody>
          <a:bodyPr wrap="square" rtlCol="0">
            <a:spAutoFit/>
          </a:bodyPr>
          <a:lstStyle/>
          <a:p>
            <a:r>
              <a:rPr lang="en-GB" dirty="0"/>
              <a:t>Sequencing depth</a:t>
            </a:r>
            <a:endParaRPr lang="nb-NO" dirty="0"/>
          </a:p>
        </p:txBody>
      </p:sp>
    </p:spTree>
    <p:extLst>
      <p:ext uri="{BB962C8B-B14F-4D97-AF65-F5344CB8AC3E}">
        <p14:creationId xmlns:p14="http://schemas.microsoft.com/office/powerpoint/2010/main" val="42691969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Adults internal</a:t>
            </a:r>
          </a:p>
        </p:txBody>
      </p:sp>
      <p:pic>
        <p:nvPicPr>
          <p:cNvPr id="4" name="Content Placeholder 3"/>
          <p:cNvPicPr>
            <a:picLocks noGrp="1" noChangeAspect="1"/>
          </p:cNvPicPr>
          <p:nvPr>
            <p:ph idx="1"/>
          </p:nvPr>
        </p:nvPicPr>
        <p:blipFill rotWithShape="1">
          <a:blip r:embed="rId2"/>
          <a:srcRect l="2988" b="4496"/>
          <a:stretch/>
        </p:blipFill>
        <p:spPr>
          <a:xfrm>
            <a:off x="1241571" y="1825625"/>
            <a:ext cx="10017356" cy="4155725"/>
          </a:xfrm>
          <a:prstGeom prst="rect">
            <a:avLst/>
          </a:prstGeom>
        </p:spPr>
      </p:pic>
      <p:sp>
        <p:nvSpPr>
          <p:cNvPr id="5" name="TextBox 4">
            <a:extLst>
              <a:ext uri="{FF2B5EF4-FFF2-40B4-BE49-F238E27FC236}">
                <a16:creationId xmlns:a16="http://schemas.microsoft.com/office/drawing/2014/main" id="{C04F7329-9057-425F-BE1B-7F57CD6A0133}"/>
              </a:ext>
            </a:extLst>
          </p:cNvPr>
          <p:cNvSpPr txBox="1"/>
          <p:nvPr/>
        </p:nvSpPr>
        <p:spPr>
          <a:xfrm rot="16200000">
            <a:off x="192356" y="3715749"/>
            <a:ext cx="1661020" cy="369332"/>
          </a:xfrm>
          <a:prstGeom prst="rect">
            <a:avLst/>
          </a:prstGeom>
          <a:noFill/>
        </p:spPr>
        <p:txBody>
          <a:bodyPr wrap="square" rtlCol="0">
            <a:spAutoFit/>
          </a:bodyPr>
          <a:lstStyle/>
          <a:p>
            <a:r>
              <a:rPr lang="en-GB" dirty="0"/>
              <a:t>Shannon index</a:t>
            </a:r>
            <a:endParaRPr lang="nb-NO" dirty="0"/>
          </a:p>
        </p:txBody>
      </p:sp>
      <p:sp>
        <p:nvSpPr>
          <p:cNvPr id="6" name="TextBox 5">
            <a:extLst>
              <a:ext uri="{FF2B5EF4-FFF2-40B4-BE49-F238E27FC236}">
                <a16:creationId xmlns:a16="http://schemas.microsoft.com/office/drawing/2014/main" id="{C360A693-EA48-46A5-8CD5-2D5118339DE4}"/>
              </a:ext>
            </a:extLst>
          </p:cNvPr>
          <p:cNvSpPr txBox="1"/>
          <p:nvPr/>
        </p:nvSpPr>
        <p:spPr>
          <a:xfrm>
            <a:off x="5448933" y="5981350"/>
            <a:ext cx="1870628" cy="369332"/>
          </a:xfrm>
          <a:prstGeom prst="rect">
            <a:avLst/>
          </a:prstGeom>
          <a:noFill/>
        </p:spPr>
        <p:txBody>
          <a:bodyPr wrap="square" rtlCol="0">
            <a:spAutoFit/>
          </a:bodyPr>
          <a:lstStyle/>
          <a:p>
            <a:r>
              <a:rPr lang="en-GB" dirty="0"/>
              <a:t>Sequencing depth</a:t>
            </a:r>
            <a:endParaRPr lang="nb-NO" dirty="0"/>
          </a:p>
        </p:txBody>
      </p:sp>
    </p:spTree>
    <p:extLst>
      <p:ext uri="{BB962C8B-B14F-4D97-AF65-F5344CB8AC3E}">
        <p14:creationId xmlns:p14="http://schemas.microsoft.com/office/powerpoint/2010/main" val="2921911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Arial" panose="020B0604020202020204" pitchFamily="34" charset="0"/>
                <a:cs typeface="Arial" panose="020B0604020202020204" pitchFamily="34" charset="0"/>
              </a:rPr>
              <a:t>Adults cuticle surface</a:t>
            </a:r>
          </a:p>
        </p:txBody>
      </p:sp>
      <p:pic>
        <p:nvPicPr>
          <p:cNvPr id="4" name="Content Placeholder 3"/>
          <p:cNvPicPr>
            <a:picLocks noGrp="1" noChangeAspect="1"/>
          </p:cNvPicPr>
          <p:nvPr>
            <p:ph idx="1"/>
          </p:nvPr>
        </p:nvPicPr>
        <p:blipFill rotWithShape="1">
          <a:blip r:embed="rId2"/>
          <a:srcRect l="2020" b="3510"/>
          <a:stretch/>
        </p:blipFill>
        <p:spPr>
          <a:xfrm>
            <a:off x="1174459" y="1844647"/>
            <a:ext cx="10050245" cy="4161870"/>
          </a:xfrm>
          <a:prstGeom prst="rect">
            <a:avLst/>
          </a:prstGeom>
        </p:spPr>
      </p:pic>
      <p:sp>
        <p:nvSpPr>
          <p:cNvPr id="5" name="TextBox 4">
            <a:extLst>
              <a:ext uri="{FF2B5EF4-FFF2-40B4-BE49-F238E27FC236}">
                <a16:creationId xmlns:a16="http://schemas.microsoft.com/office/drawing/2014/main" id="{F8A7FF14-0AC0-419C-82E3-6DA2DF4E618C}"/>
              </a:ext>
            </a:extLst>
          </p:cNvPr>
          <p:cNvSpPr txBox="1"/>
          <p:nvPr/>
        </p:nvSpPr>
        <p:spPr>
          <a:xfrm rot="16200000">
            <a:off x="7690" y="3740916"/>
            <a:ext cx="1661020" cy="369332"/>
          </a:xfrm>
          <a:prstGeom prst="rect">
            <a:avLst/>
          </a:prstGeom>
          <a:noFill/>
        </p:spPr>
        <p:txBody>
          <a:bodyPr wrap="square" rtlCol="0">
            <a:spAutoFit/>
          </a:bodyPr>
          <a:lstStyle/>
          <a:p>
            <a:r>
              <a:rPr lang="en-GB" dirty="0"/>
              <a:t>Shannon index</a:t>
            </a:r>
            <a:endParaRPr lang="nb-NO" dirty="0"/>
          </a:p>
        </p:txBody>
      </p:sp>
      <p:sp>
        <p:nvSpPr>
          <p:cNvPr id="6" name="TextBox 5">
            <a:extLst>
              <a:ext uri="{FF2B5EF4-FFF2-40B4-BE49-F238E27FC236}">
                <a16:creationId xmlns:a16="http://schemas.microsoft.com/office/drawing/2014/main" id="{5F7CB8B8-E013-4FD6-BF92-DD259C91B436}"/>
              </a:ext>
            </a:extLst>
          </p:cNvPr>
          <p:cNvSpPr txBox="1"/>
          <p:nvPr/>
        </p:nvSpPr>
        <p:spPr>
          <a:xfrm>
            <a:off x="5264267" y="6006517"/>
            <a:ext cx="1870628" cy="369332"/>
          </a:xfrm>
          <a:prstGeom prst="rect">
            <a:avLst/>
          </a:prstGeom>
          <a:noFill/>
        </p:spPr>
        <p:txBody>
          <a:bodyPr wrap="square" rtlCol="0">
            <a:spAutoFit/>
          </a:bodyPr>
          <a:lstStyle/>
          <a:p>
            <a:r>
              <a:rPr lang="en-GB" dirty="0"/>
              <a:t>Sequencing depth</a:t>
            </a:r>
            <a:endParaRPr lang="nb-NO" dirty="0"/>
          </a:p>
        </p:txBody>
      </p:sp>
    </p:spTree>
    <p:extLst>
      <p:ext uri="{BB962C8B-B14F-4D97-AF65-F5344CB8AC3E}">
        <p14:creationId xmlns:p14="http://schemas.microsoft.com/office/powerpoint/2010/main" val="295307521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54CAD01BFCBA954C8252C8C7B9CDBA04" ma:contentTypeVersion="13" ma:contentTypeDescription="Create a new document." ma:contentTypeScope="" ma:versionID="db4fab720d593193f1996021d06e76c8">
  <xsd:schema xmlns:xsd="http://www.w3.org/2001/XMLSchema" xmlns:xs="http://www.w3.org/2001/XMLSchema" xmlns:p="http://schemas.microsoft.com/office/2006/metadata/properties" xmlns:ns3="5cde3561-5839-44f9-9331-ca5bb288459c" xmlns:ns4="666faedb-ec87-453f-bf98-3ddb225d295b" targetNamespace="http://schemas.microsoft.com/office/2006/metadata/properties" ma:root="true" ma:fieldsID="08f5c3d8e0b8f99e1c09d175246b569b" ns3:_="" ns4:_="">
    <xsd:import namespace="5cde3561-5839-44f9-9331-ca5bb288459c"/>
    <xsd:import namespace="666faedb-ec87-453f-bf98-3ddb225d295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ServiceLocation"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cde3561-5839-44f9-9331-ca5bb288459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66faedb-ec87-453f-bf98-3ddb225d295b"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SharingHintHash" ma:index="12"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558C58B0-B849-436C-BC6E-CF778D88D92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5cde3561-5839-44f9-9331-ca5bb288459c"/>
    <ds:schemaRef ds:uri="666faedb-ec87-453f-bf98-3ddb225d295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E742B539-3962-464D-BDAF-B8771158DECB}">
  <ds:schemaRefs>
    <ds:schemaRef ds:uri="http://schemas.microsoft.com/sharepoint/v3/contenttype/forms"/>
  </ds:schemaRefs>
</ds:datastoreItem>
</file>

<file path=customXml/itemProps3.xml><?xml version="1.0" encoding="utf-8"?>
<ds:datastoreItem xmlns:ds="http://schemas.openxmlformats.org/officeDocument/2006/customXml" ds:itemID="{7310ECBB-8F03-409C-80C4-80B09FBC932C}">
  <ds:schemaRefs>
    <ds:schemaRef ds:uri="http://schemas.microsoft.com/office/2006/metadata/properties"/>
    <ds:schemaRef ds:uri="666faedb-ec87-453f-bf98-3ddb225d295b"/>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5cde3561-5839-44f9-9331-ca5bb288459c"/>
    <ds:schemaRef ds:uri="http://purl.org/dc/elements/1.1/"/>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otalTime>158</TotalTime>
  <Words>147</Words>
  <Application>Microsoft Office PowerPoint</Application>
  <PresentationFormat>Widescreen</PresentationFormat>
  <Paragraphs>28</Paragraphs>
  <Slides>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vt:i4>
      </vt:variant>
    </vt:vector>
  </HeadingPairs>
  <TitlesOfParts>
    <vt:vector size="10" baseType="lpstr">
      <vt:lpstr>Arial</vt:lpstr>
      <vt:lpstr>Calibri</vt:lpstr>
      <vt:lpstr>Calibri Light</vt:lpstr>
      <vt:lpstr>Office Theme</vt:lpstr>
      <vt:lpstr>Suppl. 4. Rarefaction depth and plots</vt:lpstr>
      <vt:lpstr>PowerPoint Presentation</vt:lpstr>
      <vt:lpstr>Larvae internal</vt:lpstr>
      <vt:lpstr>Larvae cuticle surface</vt:lpstr>
      <vt:lpstr>Adults internal</vt:lpstr>
      <vt:lpstr>Adults cuticle surface</vt:lpstr>
    </vt:vector>
  </TitlesOfParts>
  <Company>Centers for Disease Control and Prevention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Dada, Nsa (CDC/DDPHSIS/CGH/DPDM)</dc:creator>
  <cp:lastModifiedBy>Nsa Dada</cp:lastModifiedBy>
  <cp:revision>15</cp:revision>
  <dcterms:created xsi:type="dcterms:W3CDTF">2019-07-11T16:28:39Z</dcterms:created>
  <dcterms:modified xsi:type="dcterms:W3CDTF">2020-05-16T02:17:01Z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0x01010054CAD01BFCBA954C8252C8C7B9CDBA04</vt:lpwstr>
  </property>
</Properties>
</file>