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6"/>
  </p:notesMasterIdLst>
  <p:sldIdLst>
    <p:sldId id="256" r:id="rId2"/>
    <p:sldId id="259" r:id="rId3"/>
    <p:sldId id="257" r:id="rId4"/>
    <p:sldId id="258" r:id="rId5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51" d="100"/>
          <a:sy n="51" d="100"/>
        </p:scale>
        <p:origin x="66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6ECFF5-4186-438F-A9BC-00680600D73E}" type="datetimeFigureOut">
              <a:rPr lang="en-US" smtClean="0"/>
              <a:t>3/20/2022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36788" y="1143000"/>
            <a:ext cx="23844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98F74B-DA6A-4B11-96F4-6D04EA6003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252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573054" rtl="0" eaLnBrk="1" latinLnBrk="0" hangingPunct="1">
      <a:defRPr sz="752" kern="1200">
        <a:solidFill>
          <a:schemeClr val="tx1"/>
        </a:solidFill>
        <a:latin typeface="+mn-lt"/>
        <a:ea typeface="+mn-ea"/>
        <a:cs typeface="+mn-cs"/>
      </a:defRPr>
    </a:lvl1pPr>
    <a:lvl2pPr marL="286527" algn="l" defTabSz="573054" rtl="0" eaLnBrk="1" latinLnBrk="0" hangingPunct="1">
      <a:defRPr sz="752" kern="1200">
        <a:solidFill>
          <a:schemeClr val="tx1"/>
        </a:solidFill>
        <a:latin typeface="+mn-lt"/>
        <a:ea typeface="+mn-ea"/>
        <a:cs typeface="+mn-cs"/>
      </a:defRPr>
    </a:lvl2pPr>
    <a:lvl3pPr marL="573054" algn="l" defTabSz="573054" rtl="0" eaLnBrk="1" latinLnBrk="0" hangingPunct="1">
      <a:defRPr sz="752" kern="1200">
        <a:solidFill>
          <a:schemeClr val="tx1"/>
        </a:solidFill>
        <a:latin typeface="+mn-lt"/>
        <a:ea typeface="+mn-ea"/>
        <a:cs typeface="+mn-cs"/>
      </a:defRPr>
    </a:lvl3pPr>
    <a:lvl4pPr marL="859582" algn="l" defTabSz="573054" rtl="0" eaLnBrk="1" latinLnBrk="0" hangingPunct="1">
      <a:defRPr sz="752" kern="1200">
        <a:solidFill>
          <a:schemeClr val="tx1"/>
        </a:solidFill>
        <a:latin typeface="+mn-lt"/>
        <a:ea typeface="+mn-ea"/>
        <a:cs typeface="+mn-cs"/>
      </a:defRPr>
    </a:lvl4pPr>
    <a:lvl5pPr marL="1146109" algn="l" defTabSz="573054" rtl="0" eaLnBrk="1" latinLnBrk="0" hangingPunct="1">
      <a:defRPr sz="752" kern="1200">
        <a:solidFill>
          <a:schemeClr val="tx1"/>
        </a:solidFill>
        <a:latin typeface="+mn-lt"/>
        <a:ea typeface="+mn-ea"/>
        <a:cs typeface="+mn-cs"/>
      </a:defRPr>
    </a:lvl5pPr>
    <a:lvl6pPr marL="1432636" algn="l" defTabSz="573054" rtl="0" eaLnBrk="1" latinLnBrk="0" hangingPunct="1">
      <a:defRPr sz="752" kern="1200">
        <a:solidFill>
          <a:schemeClr val="tx1"/>
        </a:solidFill>
        <a:latin typeface="+mn-lt"/>
        <a:ea typeface="+mn-ea"/>
        <a:cs typeface="+mn-cs"/>
      </a:defRPr>
    </a:lvl6pPr>
    <a:lvl7pPr marL="1719163" algn="l" defTabSz="573054" rtl="0" eaLnBrk="1" latinLnBrk="0" hangingPunct="1">
      <a:defRPr sz="752" kern="1200">
        <a:solidFill>
          <a:schemeClr val="tx1"/>
        </a:solidFill>
        <a:latin typeface="+mn-lt"/>
        <a:ea typeface="+mn-ea"/>
        <a:cs typeface="+mn-cs"/>
      </a:defRPr>
    </a:lvl7pPr>
    <a:lvl8pPr marL="2005691" algn="l" defTabSz="573054" rtl="0" eaLnBrk="1" latinLnBrk="0" hangingPunct="1">
      <a:defRPr sz="752" kern="1200">
        <a:solidFill>
          <a:schemeClr val="tx1"/>
        </a:solidFill>
        <a:latin typeface="+mn-lt"/>
        <a:ea typeface="+mn-ea"/>
        <a:cs typeface="+mn-cs"/>
      </a:defRPr>
    </a:lvl8pPr>
    <a:lvl9pPr marL="2292218" algn="l" defTabSz="573054" rtl="0" eaLnBrk="1" latinLnBrk="0" hangingPunct="1">
      <a:defRPr sz="752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D4DD2-9345-47DA-A1BB-C4D9820FA607}" type="datetimeFigureOut">
              <a:rPr lang="en-US" smtClean="0"/>
              <a:t>3/20/2022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729C7-3CA6-4F38-B15E-2E3AB0BCF1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9721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D4DD2-9345-47DA-A1BB-C4D9820FA607}" type="datetimeFigureOut">
              <a:rPr lang="en-US" smtClean="0"/>
              <a:t>3/20/2022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729C7-3CA6-4F38-B15E-2E3AB0BCF1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965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D4DD2-9345-47DA-A1BB-C4D9820FA607}" type="datetimeFigureOut">
              <a:rPr lang="en-US" smtClean="0"/>
              <a:t>3/20/2022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729C7-3CA6-4F38-B15E-2E3AB0BCF1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832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D4DD2-9345-47DA-A1BB-C4D9820FA607}" type="datetimeFigureOut">
              <a:rPr lang="en-US" smtClean="0"/>
              <a:t>3/20/2022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729C7-3CA6-4F38-B15E-2E3AB0BCF1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6939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D4DD2-9345-47DA-A1BB-C4D9820FA607}" type="datetimeFigureOut">
              <a:rPr lang="en-US" smtClean="0"/>
              <a:t>3/20/2022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729C7-3CA6-4F38-B15E-2E3AB0BCF1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590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D4DD2-9345-47DA-A1BB-C4D9820FA607}" type="datetimeFigureOut">
              <a:rPr lang="en-US" smtClean="0"/>
              <a:t>3/20/2022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729C7-3CA6-4F38-B15E-2E3AB0BCF1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917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D4DD2-9345-47DA-A1BB-C4D9820FA607}" type="datetimeFigureOut">
              <a:rPr lang="en-US" smtClean="0"/>
              <a:t>3/20/2022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729C7-3CA6-4F38-B15E-2E3AB0BCF1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560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D4DD2-9345-47DA-A1BB-C4D9820FA607}" type="datetimeFigureOut">
              <a:rPr lang="en-US" smtClean="0"/>
              <a:t>3/20/2022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729C7-3CA6-4F38-B15E-2E3AB0BCF1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0206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D4DD2-9345-47DA-A1BB-C4D9820FA607}" type="datetimeFigureOut">
              <a:rPr lang="en-US" smtClean="0"/>
              <a:t>3/20/2022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729C7-3CA6-4F38-B15E-2E3AB0BCF1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991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D4DD2-9345-47DA-A1BB-C4D9820FA607}" type="datetimeFigureOut">
              <a:rPr lang="en-US" smtClean="0"/>
              <a:t>3/20/2022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729C7-3CA6-4F38-B15E-2E3AB0BCF1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254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D4DD2-9345-47DA-A1BB-C4D9820FA607}" type="datetimeFigureOut">
              <a:rPr lang="en-US" smtClean="0"/>
              <a:t>3/20/2022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729C7-3CA6-4F38-B15E-2E3AB0BCF1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345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8D4DD2-9345-47DA-A1BB-C4D9820FA607}" type="datetimeFigureOut">
              <a:rPr lang="en-US" smtClean="0"/>
              <a:t>3/20/2022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E729C7-3CA6-4F38-B15E-2E3AB0BCF1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559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tiff"/><Relationship Id="rId4" Type="http://schemas.openxmlformats.org/officeDocument/2006/relationships/image" Target="../media/image3.tif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E3FD5D58-758E-4F98-88BF-0605A0148B0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8" r="23614"/>
          <a:stretch/>
        </p:blipFill>
        <p:spPr>
          <a:xfrm>
            <a:off x="4452277" y="2507517"/>
            <a:ext cx="3321161" cy="354599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63FF3D94-B0E3-45A9-9669-C372BA04C7E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"/>
          <a:stretch/>
        </p:blipFill>
        <p:spPr>
          <a:xfrm>
            <a:off x="4478418" y="-3"/>
            <a:ext cx="3293982" cy="250751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434764BE-9946-43A0-AB13-F6FA3008612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63" t="1" r="24856" b="29967"/>
          <a:stretch/>
        </p:blipFill>
        <p:spPr>
          <a:xfrm>
            <a:off x="-1" y="2507519"/>
            <a:ext cx="4478419" cy="354599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DEA36F94-3538-42EB-B8B5-3A0A9D870A5A}"/>
              </a:ext>
            </a:extLst>
          </p:cNvPr>
          <p:cNvSpPr/>
          <p:nvPr/>
        </p:nvSpPr>
        <p:spPr>
          <a:xfrm>
            <a:off x="8879041" y="5052493"/>
            <a:ext cx="436880" cy="8686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="" xmlns:a16="http://schemas.microsoft.com/office/drawing/2014/main" id="{83988806-1352-48B2-BCA5-B4A0C6B0CEF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615" r="-591"/>
          <a:stretch/>
        </p:blipFill>
        <p:spPr>
          <a:xfrm>
            <a:off x="0" y="-1"/>
            <a:ext cx="4504559" cy="2522157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33A7E507-F0A3-455B-A5D0-9CB84ED7EC10}"/>
              </a:ext>
            </a:extLst>
          </p:cNvPr>
          <p:cNvSpPr txBox="1"/>
          <p:nvPr/>
        </p:nvSpPr>
        <p:spPr>
          <a:xfrm>
            <a:off x="228600" y="6553200"/>
            <a:ext cx="710565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</a:t>
            </a:r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Identifying features (Coetzee 2020) of an 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An. </a:t>
            </a:r>
            <a:r>
              <a:rPr lang="en-US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gibbinsi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sample that was molecularly confirmed as 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An. species 6 </a:t>
            </a:r>
          </a:p>
          <a:p>
            <a:pPr algn="l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Panel A: the entire specimen</a:t>
            </a:r>
          </a:p>
          <a:p>
            <a:pPr algn="l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Panel B: Palps with three white bands</a:t>
            </a:r>
          </a:p>
          <a:p>
            <a:pPr algn="l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Panel C: </a:t>
            </a:r>
            <a:r>
              <a:rPr lang="en-US" sz="1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Wing with pale interruption in 3rd main dark area of vein 1, and upper branch of wing vein 5 with 2 well-developed pale spots, Wing vein 3 largely dark or broadly dark at either end Panel D: </a:t>
            </a:r>
            <a:r>
              <a:rPr lang="en-US" sz="1400" b="0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Hindtarsomeres</a:t>
            </a:r>
            <a:r>
              <a:rPr lang="en-US" sz="1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 to 4 with narrow pale bands, as long or shorter</a:t>
            </a:r>
          </a:p>
          <a:p>
            <a:pPr algn="l"/>
            <a:r>
              <a:rPr lang="en-US" sz="1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than the width of the tarsomeres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10532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7184793"/>
              </p:ext>
            </p:extLst>
          </p:nvPr>
        </p:nvGraphicFramePr>
        <p:xfrm>
          <a:off x="0" y="4076700"/>
          <a:ext cx="7708744" cy="201145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7700"/>
                <a:gridCol w="638175"/>
                <a:gridCol w="571423"/>
                <a:gridCol w="904952"/>
                <a:gridCol w="2628822"/>
                <a:gridCol w="2317672"/>
              </a:tblGrid>
              <a:tr h="119816">
                <a:tc gridSpan="6"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Supplementary </a:t>
                      </a: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table </a:t>
                      </a:r>
                      <a:r>
                        <a:rPr lang="en-US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Primers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included in Host DNA PCR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30" marR="6743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1396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Host DNA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30" marR="6743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Product length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30" marR="6743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Target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30" marR="6743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Primer source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30" marR="6743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Forward primer (5' - 3')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30" marR="6743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Reverse primer (5' - 3')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30" marR="67430" marT="0" marB="0" anchor="ctr"/>
                </a:tc>
              </a:tr>
              <a:tr h="21696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Goat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30" marR="6743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294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30" marR="6743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d-loop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30" marR="6743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Kumar et al.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30" marR="6743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TTCTTCAGGGCCATCTCATC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30" marR="6743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GCGGATGCATGGTGAAAT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30" marR="67430" marT="0" marB="0" anchor="ctr"/>
                </a:tc>
              </a:tr>
              <a:tr h="21696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Chicken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30" marR="6743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30" marR="6743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COI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30" marR="67430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Izadpanah</a:t>
                      </a: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et al.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30" marR="6743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AGGTGTCATGAAGGGCAATA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30" marR="6743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CTCTCCTTACCCGTCCTAGC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30" marR="67430" marT="0" marB="0" anchor="ctr"/>
                </a:tc>
              </a:tr>
              <a:tr h="21696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Cow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30" marR="6743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30" marR="6743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COI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30" marR="6743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GCTATTCCAACCGGGGTAAAAGTC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30" marR="6743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GAAAATAAAGCCTAGGGCTCAC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30" marR="67430" marT="0" marB="0" anchor="ctr"/>
                </a:tc>
              </a:tr>
              <a:tr h="21696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Human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30" marR="6743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30" marR="6743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CytB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30" marR="67430" marT="0" marB="0" anchor="ctr"/>
                </a:tc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Kent et al.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30" marR="6743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GGCTTACTTCTCTTCATTCTCTCCT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30" marR="67430" marT="0" marB="0" anchor="ctr"/>
                </a:tc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GGTTGTCCTCCAATTCATGTTA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30" marR="67430" marT="0" marB="0" anchor="ctr"/>
                </a:tc>
              </a:tr>
              <a:tr h="21696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Dog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30" marR="6743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30" marR="6743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CytB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30" marR="6743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GGAATTGTACTATTATTCGCAACCAT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30" marR="6743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1696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Pig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30" marR="6743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453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30" marR="6743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CytB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30" marR="6743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CCTCGCAGCCGTACATCTC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30" marR="6743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34469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="" xmlns:a16="http://schemas.microsoft.com/office/drawing/2014/main" id="{6818D65D-31F3-4702-A5D9-4B9B34D108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7136819"/>
              </p:ext>
            </p:extLst>
          </p:nvPr>
        </p:nvGraphicFramePr>
        <p:xfrm>
          <a:off x="0" y="2162175"/>
          <a:ext cx="7733949" cy="6205995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706185">
                  <a:extLst>
                    <a:ext uri="{9D8B030D-6E8A-4147-A177-3AD203B41FA5}">
                      <a16:colId xmlns="" xmlns:a16="http://schemas.microsoft.com/office/drawing/2014/main" val="733128776"/>
                    </a:ext>
                  </a:extLst>
                </a:gridCol>
                <a:gridCol w="738026">
                  <a:extLst>
                    <a:ext uri="{9D8B030D-6E8A-4147-A177-3AD203B41FA5}">
                      <a16:colId xmlns="" xmlns:a16="http://schemas.microsoft.com/office/drawing/2014/main" val="2376080269"/>
                    </a:ext>
                  </a:extLst>
                </a:gridCol>
                <a:gridCol w="691198">
                  <a:extLst>
                    <a:ext uri="{9D8B030D-6E8A-4147-A177-3AD203B41FA5}">
                      <a16:colId xmlns="" xmlns:a16="http://schemas.microsoft.com/office/drawing/2014/main" val="813800679"/>
                    </a:ext>
                  </a:extLst>
                </a:gridCol>
                <a:gridCol w="811091"/>
                <a:gridCol w="594505">
                  <a:extLst>
                    <a:ext uri="{9D8B030D-6E8A-4147-A177-3AD203B41FA5}">
                      <a16:colId xmlns="" xmlns:a16="http://schemas.microsoft.com/office/drawing/2014/main" val="978639773"/>
                    </a:ext>
                  </a:extLst>
                </a:gridCol>
                <a:gridCol w="732391">
                  <a:extLst>
                    <a:ext uri="{9D8B030D-6E8A-4147-A177-3AD203B41FA5}">
                      <a16:colId xmlns="" xmlns:a16="http://schemas.microsoft.com/office/drawing/2014/main" val="3801420671"/>
                    </a:ext>
                  </a:extLst>
                </a:gridCol>
                <a:gridCol w="573212">
                  <a:extLst>
                    <a:ext uri="{9D8B030D-6E8A-4147-A177-3AD203B41FA5}">
                      <a16:colId xmlns="" xmlns:a16="http://schemas.microsoft.com/office/drawing/2014/main" val="4061473845"/>
                    </a:ext>
                  </a:extLst>
                </a:gridCol>
                <a:gridCol w="715493">
                  <a:extLst>
                    <a:ext uri="{9D8B030D-6E8A-4147-A177-3AD203B41FA5}">
                      <a16:colId xmlns="" xmlns:a16="http://schemas.microsoft.com/office/drawing/2014/main" val="3011931116"/>
                    </a:ext>
                  </a:extLst>
                </a:gridCol>
                <a:gridCol w="613346"/>
                <a:gridCol w="633456"/>
                <a:gridCol w="925046">
                  <a:extLst>
                    <a:ext uri="{9D8B030D-6E8A-4147-A177-3AD203B41FA5}">
                      <a16:colId xmlns="" xmlns:a16="http://schemas.microsoft.com/office/drawing/2014/main" val="2509295879"/>
                    </a:ext>
                  </a:extLst>
                </a:gridCol>
              </a:tblGrid>
              <a:tr h="5216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Sample ID</a:t>
                      </a:r>
                      <a:endParaRPr lang="en-US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Morphology</a:t>
                      </a:r>
                      <a:endParaRPr lang="en-US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HH number</a:t>
                      </a:r>
                      <a:endParaRPr lang="en-US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Trap location</a:t>
                      </a:r>
                      <a:endParaRPr lang="en-US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Collection Date</a:t>
                      </a:r>
                      <a:endParaRPr lang="en-US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ITS2 Accession Number</a:t>
                      </a:r>
                      <a:endParaRPr lang="en-US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ITS2 </a:t>
                      </a:r>
                      <a:r>
                        <a:rPr lang="en-US" sz="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fragment*</a:t>
                      </a:r>
                      <a:endParaRPr lang="en-US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ITS2 BLAST result</a:t>
                      </a:r>
                      <a:endParaRPr lang="en-US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COI fragment *</a:t>
                      </a:r>
                      <a:endParaRPr lang="en-US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COI accession number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COI BLAST result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39196224"/>
                  </a:ext>
                </a:extLst>
              </a:tr>
              <a:tr h="16540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MGNcN594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An. </a:t>
                      </a:r>
                      <a:r>
                        <a:rPr lang="en-US" sz="800" i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gibbinsi</a:t>
                      </a:r>
                      <a:endParaRPr lang="en-US" sz="80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reference specimen</a:t>
                      </a:r>
                      <a:endParaRPr lang="en-US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OM459761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468</a:t>
                      </a:r>
                      <a:endParaRPr lang="en-US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An. species 6</a:t>
                      </a:r>
                      <a:endParaRPr lang="en-US" sz="80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658</a:t>
                      </a:r>
                      <a:endParaRPr lang="en-US" sz="800" i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OM456804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An. species 6</a:t>
                      </a:r>
                      <a:endParaRPr lang="en-US" sz="80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82605099"/>
                  </a:ext>
                </a:extLst>
              </a:tr>
              <a:tr h="16540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MGNcN615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An. </a:t>
                      </a:r>
                      <a:r>
                        <a:rPr lang="en-US" sz="800" i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gibbinsi</a:t>
                      </a:r>
                      <a:endParaRPr lang="en-US" sz="80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reference specimen</a:t>
                      </a:r>
                      <a:endParaRPr lang="en-US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OM459762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468</a:t>
                      </a:r>
                      <a:endParaRPr lang="en-US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An. species 6</a:t>
                      </a:r>
                      <a:endParaRPr lang="en-US" sz="80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i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OM456805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An. species 6</a:t>
                      </a:r>
                      <a:endParaRPr lang="en-US" sz="80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378326167"/>
                  </a:ext>
                </a:extLst>
              </a:tr>
              <a:tr h="16540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MGNcN616</a:t>
                      </a:r>
                      <a:endParaRPr lang="en-US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An. </a:t>
                      </a:r>
                      <a:r>
                        <a:rPr lang="en-US" sz="800" i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gibbinsi</a:t>
                      </a:r>
                      <a:endParaRPr lang="en-US" sz="80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reference specimen</a:t>
                      </a:r>
                      <a:endParaRPr lang="en-US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OM459763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468</a:t>
                      </a:r>
                      <a:endParaRPr lang="en-US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An. species 6</a:t>
                      </a:r>
                      <a:endParaRPr lang="en-US" sz="80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i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OM456806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An. species 6</a:t>
                      </a:r>
                      <a:endParaRPr lang="en-US" sz="80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17388416"/>
                  </a:ext>
                </a:extLst>
              </a:tr>
              <a:tr h="16540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MGNcN617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i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An. </a:t>
                      </a:r>
                      <a:r>
                        <a:rPr lang="en-US" sz="800" i="1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gibbinsi</a:t>
                      </a:r>
                      <a:endParaRPr lang="en-US" sz="800" i="1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Reference specimen sent to Wits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OM459764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468</a:t>
                      </a:r>
                      <a:endParaRPr lang="en-US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i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An. species 6</a:t>
                      </a:r>
                      <a:endParaRPr lang="en-US" sz="800" i="1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i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-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i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-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i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- </a:t>
                      </a:r>
                    </a:p>
                  </a:txBody>
                  <a:tcPr marL="68580" marR="68580" marT="0" marB="0"/>
                </a:tc>
              </a:tr>
              <a:tr h="16540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MGNcN618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i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An. </a:t>
                      </a:r>
                      <a:r>
                        <a:rPr lang="en-US" sz="800" i="1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gibbinsi</a:t>
                      </a:r>
                      <a:endParaRPr lang="en-US" sz="800" i="1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marL="0" marR="0" lvl="0" indent="0" algn="ctr" defTabSz="7772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Reference specimen sent to Wits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OM459765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468</a:t>
                      </a:r>
                      <a:endParaRPr lang="en-US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i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An. species 6</a:t>
                      </a:r>
                      <a:endParaRPr lang="en-US" sz="800" i="1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i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-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i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-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i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- </a:t>
                      </a:r>
                    </a:p>
                  </a:txBody>
                  <a:tcPr marL="68580" marR="68580" marT="0" marB="0"/>
                </a:tc>
              </a:tr>
              <a:tr h="16540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MGNcN619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i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An. </a:t>
                      </a:r>
                      <a:r>
                        <a:rPr lang="en-US" sz="800" i="1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gibbinsi</a:t>
                      </a:r>
                      <a:endParaRPr lang="en-US" sz="800" i="1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marL="0" marR="0" lvl="0" indent="0" algn="ctr" defTabSz="7772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Reference specimen sent to Wits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OM459766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468</a:t>
                      </a:r>
                      <a:endParaRPr lang="en-US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i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An. species 6</a:t>
                      </a:r>
                      <a:endParaRPr lang="en-US" sz="800" i="1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i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-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i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-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i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- </a:t>
                      </a:r>
                    </a:p>
                  </a:txBody>
                  <a:tcPr marL="68580" marR="68580" marT="0" marB="0"/>
                </a:tc>
              </a:tr>
              <a:tr h="16540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NGNcN779.3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i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An. </a:t>
                      </a:r>
                      <a:r>
                        <a:rPr lang="en-US" sz="800" i="1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gibbinsi</a:t>
                      </a:r>
                      <a:endParaRPr lang="en-US" sz="800" i="1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marL="0" marR="0" lvl="0" indent="0" algn="ctr" defTabSz="7772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Reference specimen sent to Wits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OM459767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411</a:t>
                      </a:r>
                      <a:r>
                        <a:rPr lang="en-US" sz="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†</a:t>
                      </a:r>
                      <a:endParaRPr lang="en-US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i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An. species 6</a:t>
                      </a:r>
                      <a:endParaRPr lang="en-US" sz="800" i="1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i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-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i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-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i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- </a:t>
                      </a:r>
                    </a:p>
                  </a:txBody>
                  <a:tcPr marL="68580" marR="68580" marT="0" marB="0"/>
                </a:tc>
              </a:tr>
              <a:tr h="16540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MGNcN865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i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An. </a:t>
                      </a:r>
                      <a:r>
                        <a:rPr lang="en-US" sz="800" i="1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gibbinsi</a:t>
                      </a:r>
                      <a:endParaRPr lang="en-US" sz="800" i="1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marL="0" marR="0" lvl="0" indent="0" algn="ctr" defTabSz="7772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Reference specimen sent to Wits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OM459768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468</a:t>
                      </a:r>
                      <a:endParaRPr lang="en-US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i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An. species 6</a:t>
                      </a:r>
                      <a:endParaRPr lang="en-US" sz="800" i="1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i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-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i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-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i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- </a:t>
                      </a:r>
                    </a:p>
                  </a:txBody>
                  <a:tcPr marL="68580" marR="68580" marT="0" marB="0"/>
                </a:tc>
              </a:tr>
              <a:tr h="16540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MGNc0048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An. </a:t>
                      </a:r>
                      <a:r>
                        <a:rPr lang="en-US" sz="8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gibbinsi</a:t>
                      </a:r>
                      <a:endParaRPr lang="en-US" sz="8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outdoor gathering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15-Jul-19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OM459737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468</a:t>
                      </a:r>
                      <a:endParaRPr lang="en-US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An. species 6</a:t>
                      </a:r>
                      <a:endParaRPr lang="en-US" sz="80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i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OM456780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i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An. species 6</a:t>
                      </a:r>
                      <a:endParaRPr lang="en-US" sz="800" i="1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553999290"/>
                  </a:ext>
                </a:extLst>
              </a:tr>
              <a:tr h="16540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MGNc0100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An. </a:t>
                      </a:r>
                      <a:r>
                        <a:rPr lang="en-US" sz="8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gibbinsi</a:t>
                      </a:r>
                      <a:endParaRPr lang="en-US" sz="8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indoor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16-Jul-19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OM459738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468</a:t>
                      </a:r>
                      <a:endParaRPr lang="en-US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An. species 6</a:t>
                      </a:r>
                      <a:endParaRPr lang="en-US" sz="80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i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OM456781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i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An. species 6</a:t>
                      </a:r>
                      <a:endParaRPr lang="en-US" sz="800" i="1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039087613"/>
                  </a:ext>
                </a:extLst>
              </a:tr>
              <a:tr h="16540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MGNc0201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An.</a:t>
                      </a:r>
                      <a:r>
                        <a:rPr lang="en-US" sz="800" b="0" i="1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800" b="0" i="1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gibbinsi</a:t>
                      </a:r>
                      <a:endParaRPr lang="en-US" sz="8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indoor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17-Jul-19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OM459739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468</a:t>
                      </a:r>
                      <a:endParaRPr lang="en-US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An. species 6</a:t>
                      </a:r>
                      <a:endParaRPr lang="en-US" sz="80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i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OM456782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i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An. species 6</a:t>
                      </a:r>
                      <a:endParaRPr lang="en-US" sz="800" i="1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6540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MGNc0222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An. </a:t>
                      </a:r>
                      <a:r>
                        <a:rPr lang="en-US" sz="8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gibbinsi</a:t>
                      </a:r>
                      <a:endParaRPr lang="en-US" sz="8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indoor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17-Jul-19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OM459740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468</a:t>
                      </a:r>
                      <a:endParaRPr lang="en-US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An. species 6</a:t>
                      </a:r>
                      <a:endParaRPr lang="en-US" sz="80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i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OM456783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An. species 6</a:t>
                      </a:r>
                      <a:endParaRPr lang="en-US" sz="80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361481191"/>
                  </a:ext>
                </a:extLst>
              </a:tr>
              <a:tr h="16540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MGNc0380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An. </a:t>
                      </a:r>
                      <a:r>
                        <a:rPr lang="en-US" sz="8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gibbinsi</a:t>
                      </a:r>
                      <a:endParaRPr lang="en-US" sz="8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outdoor gathering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18-Jul-19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OM459741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468</a:t>
                      </a:r>
                      <a:endParaRPr lang="en-US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An. species 6</a:t>
                      </a:r>
                      <a:endParaRPr lang="en-US" sz="80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i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OM456784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An. species 6</a:t>
                      </a:r>
                      <a:endParaRPr lang="en-US" sz="80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965309566"/>
                  </a:ext>
                </a:extLst>
              </a:tr>
              <a:tr h="16540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MGNc0481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An. </a:t>
                      </a:r>
                      <a:r>
                        <a:rPr lang="en-US" sz="8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gibbinsi</a:t>
                      </a:r>
                      <a:endParaRPr lang="en-US" sz="8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animal pen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19-Jul-19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OM459742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468</a:t>
                      </a:r>
                      <a:endParaRPr lang="en-US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An. species 6</a:t>
                      </a:r>
                      <a:endParaRPr lang="en-US" sz="80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i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OM456785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An. species 6</a:t>
                      </a:r>
                      <a:endParaRPr lang="en-US" sz="80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208320074"/>
                  </a:ext>
                </a:extLst>
              </a:tr>
              <a:tr h="16540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MGNc0499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An. </a:t>
                      </a:r>
                      <a:r>
                        <a:rPr lang="en-US" sz="8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gibbinsi</a:t>
                      </a:r>
                      <a:endParaRPr lang="en-US" sz="8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animal pen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21-Jul-19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OM459743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468</a:t>
                      </a:r>
                      <a:endParaRPr lang="en-US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An. species 6</a:t>
                      </a:r>
                      <a:endParaRPr lang="en-US" sz="80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i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OM456786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An. species 6</a:t>
                      </a:r>
                      <a:endParaRPr lang="en-US" sz="80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01816151"/>
                  </a:ext>
                </a:extLst>
              </a:tr>
              <a:tr h="16540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MGNc0594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An. </a:t>
                      </a:r>
                      <a:r>
                        <a:rPr lang="en-US" sz="8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gibbinsi</a:t>
                      </a:r>
                      <a:endParaRPr lang="en-US" sz="8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indoor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23-Jul-21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OM459744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468</a:t>
                      </a:r>
                      <a:endParaRPr lang="en-US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An. species 6</a:t>
                      </a:r>
                      <a:endParaRPr lang="en-US" sz="80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i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OM456787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An. species 6</a:t>
                      </a:r>
                      <a:endParaRPr lang="en-US" sz="80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6540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MGNc0725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An. </a:t>
                      </a:r>
                      <a:r>
                        <a:rPr lang="en-US" sz="8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gibbinsi</a:t>
                      </a:r>
                      <a:endParaRPr lang="en-US" sz="8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animal pen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24-Jul-19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OM459745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468</a:t>
                      </a:r>
                      <a:endParaRPr lang="en-US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An. species 6</a:t>
                      </a:r>
                      <a:endParaRPr lang="en-US" sz="80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i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OM456788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An. species 6</a:t>
                      </a:r>
                      <a:endParaRPr lang="en-US" sz="80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307374993"/>
                  </a:ext>
                </a:extLst>
              </a:tr>
              <a:tr h="16540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MGNc0745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An. </a:t>
                      </a:r>
                      <a:r>
                        <a:rPr lang="en-US" sz="8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gibbinsi</a:t>
                      </a:r>
                      <a:endParaRPr lang="en-US" sz="8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animal pen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25-Jul-19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OM459746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468</a:t>
                      </a:r>
                      <a:endParaRPr lang="en-US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An. species 6</a:t>
                      </a:r>
                      <a:endParaRPr lang="en-US" sz="80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i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OM456789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An. species 6</a:t>
                      </a:r>
                      <a:endParaRPr lang="en-US" sz="80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45689578"/>
                  </a:ext>
                </a:extLst>
              </a:tr>
              <a:tr h="16540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MGNc0894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An. </a:t>
                      </a:r>
                      <a:r>
                        <a:rPr lang="en-US" sz="8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gibbinsi</a:t>
                      </a:r>
                      <a:endParaRPr lang="en-US" sz="8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indoor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29-Jul-19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OM459747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468</a:t>
                      </a:r>
                      <a:endParaRPr lang="en-US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An. species 6</a:t>
                      </a:r>
                      <a:endParaRPr lang="en-US" sz="80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i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OM456790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An. species 6</a:t>
                      </a:r>
                      <a:endParaRPr lang="en-US" sz="80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822244499"/>
                  </a:ext>
                </a:extLst>
              </a:tr>
              <a:tr h="16540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MGNc0981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An. </a:t>
                      </a:r>
                      <a:r>
                        <a:rPr lang="en-US" sz="8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gibbinsi</a:t>
                      </a:r>
                      <a:endParaRPr lang="en-US" sz="8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outdoor gathering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30-Jul-19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OM459748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468</a:t>
                      </a:r>
                      <a:endParaRPr lang="en-US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An. species 6</a:t>
                      </a:r>
                      <a:endParaRPr lang="en-US" sz="80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i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OM456791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An. species 6</a:t>
                      </a:r>
                      <a:endParaRPr lang="en-US" sz="80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348918129"/>
                  </a:ext>
                </a:extLst>
              </a:tr>
              <a:tr h="16540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MGNc1084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An. </a:t>
                      </a:r>
                      <a:r>
                        <a:rPr lang="en-US" sz="8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gibbinsi</a:t>
                      </a:r>
                      <a:endParaRPr lang="en-US" sz="8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animal pen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31-Jul-19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OM459749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468</a:t>
                      </a:r>
                      <a:endParaRPr lang="en-US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An. species 6</a:t>
                      </a:r>
                      <a:endParaRPr lang="en-US" sz="80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i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OM456792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An. species 6</a:t>
                      </a:r>
                      <a:endParaRPr lang="en-US" sz="80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743471913"/>
                  </a:ext>
                </a:extLst>
              </a:tr>
              <a:tr h="16540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MGNc1291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An. </a:t>
                      </a:r>
                      <a:r>
                        <a:rPr lang="en-US" sz="8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gibbinsi</a:t>
                      </a:r>
                      <a:endParaRPr lang="en-US" sz="8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outdoor gathering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5-Aug-19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OM459750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468</a:t>
                      </a:r>
                      <a:endParaRPr lang="en-US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An. species 6</a:t>
                      </a:r>
                      <a:endParaRPr lang="en-US" sz="80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i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OM456793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An. species 6</a:t>
                      </a:r>
                      <a:endParaRPr lang="en-US" sz="80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6540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MGNc1399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An. </a:t>
                      </a:r>
                      <a:r>
                        <a:rPr lang="en-US" sz="8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gibbinsi</a:t>
                      </a:r>
                      <a:endParaRPr lang="en-US" sz="8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outdoor gathering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6-Aug-19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OM459751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468</a:t>
                      </a:r>
                      <a:endParaRPr lang="en-US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An. species 6</a:t>
                      </a:r>
                      <a:endParaRPr lang="en-US" sz="80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i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OM456794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An. species 6</a:t>
                      </a:r>
                      <a:endParaRPr lang="en-US" sz="80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6540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MGNc1436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An. </a:t>
                      </a:r>
                      <a:r>
                        <a:rPr lang="en-US" sz="8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gibbinsi</a:t>
                      </a:r>
                      <a:endParaRPr lang="en-US" sz="8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outdoor gathering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7-Aug-19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OM459752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468</a:t>
                      </a:r>
                      <a:endParaRPr lang="en-US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An. species 6</a:t>
                      </a:r>
                      <a:endParaRPr lang="en-US" sz="80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i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OM456795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An. species 6</a:t>
                      </a:r>
                      <a:endParaRPr lang="en-US" sz="80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6540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MGNc1465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An. </a:t>
                      </a:r>
                      <a:r>
                        <a:rPr lang="en-US" sz="8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gibbinsi</a:t>
                      </a:r>
                      <a:endParaRPr lang="en-US" sz="8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indoor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7-Aug-19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OM459753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468</a:t>
                      </a:r>
                      <a:endParaRPr lang="en-US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An. species 6</a:t>
                      </a:r>
                      <a:endParaRPr lang="en-US" sz="80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i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OM456796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An. species 6</a:t>
                      </a:r>
                      <a:endParaRPr lang="en-US" sz="80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6540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MGNc2218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An. </a:t>
                      </a:r>
                      <a:r>
                        <a:rPr lang="en-US" sz="8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gibbinsi</a:t>
                      </a:r>
                      <a:endParaRPr lang="en-US" sz="8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indoor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16-Aug-19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OM459754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468</a:t>
                      </a:r>
                      <a:endParaRPr lang="en-US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An. species 6</a:t>
                      </a:r>
                      <a:endParaRPr lang="en-US" sz="80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i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658</a:t>
                      </a:r>
                      <a:endParaRPr lang="en-US" sz="80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OM456797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An. species 6</a:t>
                      </a:r>
                      <a:endParaRPr lang="en-US" sz="80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6540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MGNc2301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An. </a:t>
                      </a:r>
                      <a:r>
                        <a:rPr lang="en-US" sz="8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gibbinsi</a:t>
                      </a:r>
                      <a:endParaRPr lang="en-US" sz="8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animal pen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16-Aug-19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OM459755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468</a:t>
                      </a:r>
                      <a:endParaRPr lang="en-US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An. species 6</a:t>
                      </a:r>
                      <a:endParaRPr lang="en-US" sz="80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i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OM456798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An. species 6</a:t>
                      </a:r>
                      <a:endParaRPr lang="en-US" sz="80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6540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MGnc2465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An. </a:t>
                      </a:r>
                      <a:r>
                        <a:rPr lang="en-US" sz="8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gibbinsi</a:t>
                      </a:r>
                      <a:endParaRPr lang="en-US" sz="8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outdoor gathering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19-Aug-19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OM459756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468</a:t>
                      </a:r>
                      <a:endParaRPr lang="en-US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An. species 6</a:t>
                      </a:r>
                      <a:endParaRPr lang="en-US" sz="80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i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OM456799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An. species 6</a:t>
                      </a:r>
                      <a:endParaRPr lang="en-US" sz="80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6540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MGNc2682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An. </a:t>
                      </a:r>
                      <a:r>
                        <a:rPr lang="en-US" sz="8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gibbinsi</a:t>
                      </a:r>
                      <a:endParaRPr lang="en-US" sz="8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animal pen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22-Aug-19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OM459757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468</a:t>
                      </a:r>
                      <a:endParaRPr lang="en-US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An. species 6</a:t>
                      </a:r>
                      <a:endParaRPr lang="en-US" sz="80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i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OM456800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An. species 6</a:t>
                      </a:r>
                      <a:endParaRPr lang="en-US" sz="80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6540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MGNc2764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An. </a:t>
                      </a:r>
                      <a:r>
                        <a:rPr lang="en-US" sz="800" b="0" i="1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gibbinsi</a:t>
                      </a:r>
                      <a:endParaRPr lang="en-US" sz="8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outdoor gathering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23-Aug-19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OM459758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468</a:t>
                      </a:r>
                      <a:endParaRPr lang="en-US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An. species 6</a:t>
                      </a:r>
                      <a:endParaRPr lang="en-US" sz="80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i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OM456801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i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An. species 6</a:t>
                      </a:r>
                      <a:endParaRPr lang="en-US" sz="800" i="1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6540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MGNc2769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An. </a:t>
                      </a:r>
                      <a:r>
                        <a:rPr lang="en-US" sz="800" b="0" i="1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gibbinsi</a:t>
                      </a:r>
                      <a:endParaRPr lang="en-US" sz="8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outdoor gathering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23-Aug-19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OM459759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468</a:t>
                      </a:r>
                      <a:endParaRPr lang="en-US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An. species 6</a:t>
                      </a:r>
                      <a:endParaRPr lang="en-US" sz="80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i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OM456802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i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An. species 6</a:t>
                      </a:r>
                      <a:endParaRPr lang="en-US" sz="800" i="1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6540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MGNc3210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An. </a:t>
                      </a:r>
                      <a:r>
                        <a:rPr lang="en-US" sz="8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gibbinsi</a:t>
                      </a:r>
                      <a:endParaRPr lang="en-US" sz="8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indoor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27-Aug-19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OM459760</a:t>
                      </a: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468</a:t>
                      </a:r>
                      <a:endParaRPr lang="en-US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An. species 6</a:t>
                      </a:r>
                      <a:endParaRPr lang="en-US" sz="80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i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658</a:t>
                      </a: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OM456803</a:t>
                      </a: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An. species 6</a:t>
                      </a:r>
                      <a:endParaRPr lang="en-US" sz="800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406">
                <a:tc gridSpan="1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*Note this fragment length was determined in </a:t>
                      </a:r>
                      <a:r>
                        <a:rPr lang="en-US" sz="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Geneious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after trimming primer </a:t>
                      </a:r>
                      <a:r>
                        <a:rPr lang="en-US" sz="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sequences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†This sequence had low quality ends and was trimmed </a:t>
                      </a:r>
                      <a:r>
                        <a:rPr lang="en-US" sz="8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before the beginning of primer sequences on both 5’ and 3’ ends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Wits = University of </a:t>
                      </a:r>
                      <a:r>
                        <a:rPr lang="en-US" sz="800" b="0" i="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Witswatersrand</a:t>
                      </a:r>
                      <a:endParaRPr lang="en-US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901324183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5925936F-DA1B-4BE9-ACCA-D17987F0D95A}"/>
              </a:ext>
            </a:extLst>
          </p:cNvPr>
          <p:cNvSpPr txBox="1"/>
          <p:nvPr/>
        </p:nvSpPr>
        <p:spPr>
          <a:xfrm>
            <a:off x="190498" y="1762125"/>
            <a:ext cx="6595983" cy="3692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table 2.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Sequenced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An.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gibbinsi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samples</a:t>
            </a:r>
          </a:p>
        </p:txBody>
      </p:sp>
    </p:spTree>
    <p:extLst>
      <p:ext uri="{BB962C8B-B14F-4D97-AF65-F5344CB8AC3E}">
        <p14:creationId xmlns:p14="http://schemas.microsoft.com/office/powerpoint/2010/main" val="17410031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7533782"/>
              </p:ext>
            </p:extLst>
          </p:nvPr>
        </p:nvGraphicFramePr>
        <p:xfrm>
          <a:off x="534354" y="3002598"/>
          <a:ext cx="6442346" cy="1520190"/>
        </p:xfrm>
        <a:graphic>
          <a:graphicData uri="http://schemas.openxmlformats.org/drawingml/2006/table">
            <a:tbl>
              <a:tblPr firstRow="1" lastRow="1" bandRow="1">
                <a:tableStyleId>{9D7B26C5-4107-4FEC-AEDC-1716B250A1EF}</a:tableStyleId>
              </a:tblPr>
              <a:tblGrid>
                <a:gridCol w="128587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3046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8150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8150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8150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08150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141619">
                <a:tc gridSpan="6">
                  <a:txBody>
                    <a:bodyPr/>
                    <a:lstStyle/>
                    <a:p>
                      <a:pPr algn="l" fontAlgn="ctr"/>
                      <a:r>
                        <a:rPr lang="en-US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Supplementary table 3. Host DNA detection by visually blooded status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41619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Visually blooded status</a:t>
                      </a:r>
                      <a:endParaRPr lang="en-US" sz="160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Host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52141">
                <a:tc vMerge="1">
                  <a:txBody>
                    <a:bodyPr/>
                    <a:lstStyle/>
                    <a:p>
                      <a:pPr algn="l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Dog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Goat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Human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Pig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4161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Not blooded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3139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Blooded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3448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13180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2326</TotalTime>
  <Words>913</Words>
  <Application>Microsoft Office PowerPoint</Application>
  <PresentationFormat>Custom</PresentationFormat>
  <Paragraphs>420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Mary Gebhardt</dc:creator>
  <cp:lastModifiedBy>Mary Gebhardt</cp:lastModifiedBy>
  <cp:revision>24</cp:revision>
  <dcterms:created xsi:type="dcterms:W3CDTF">2021-11-04T17:34:20Z</dcterms:created>
  <dcterms:modified xsi:type="dcterms:W3CDTF">2022-03-20T14:40:32Z</dcterms:modified>
</cp:coreProperties>
</file>