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omments/modernComment_101_B3215188.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827E7E-7435-BF2B-999B-633AE245F5A5}" name="Sean Prigge" initials="SP" userId="Sean Prigge" providerId="None"/>
  <p188:author id="{73E555B5-EC84-87DF-74FE-878A26B5A1D2}" name="Rubayet Elahi" initials="RE" userId="Rubayet Elah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70" d="100"/>
          <a:sy n="70"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zfs3.ds.bhsai.net\user\stewari\Malaria\spiroindolone_exp\Outline\For_final_submission\Data%20for%20Figure%20S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zfs3.ds.bhsai.net\user\stewari\Malaria\spiroindolone_exp\Outline\For_final_submission\Data%20for%20Figure%20S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Sheet1!$F$31</c:f>
              <c:strCache>
                <c:ptCount val="1"/>
                <c:pt idx="0">
                  <c:v>Average</c:v>
                </c:pt>
              </c:strCache>
            </c:strRef>
          </c:tx>
          <c:spPr>
            <a:ln w="19050" cap="rnd">
              <a:solidFill>
                <a:srgbClr val="FF0000"/>
              </a:solidFill>
              <a:round/>
            </a:ln>
            <a:effectLst/>
          </c:spPr>
          <c:marker>
            <c:symbol val="circle"/>
            <c:size val="6"/>
            <c:spPr>
              <a:solidFill>
                <a:srgbClr val="FF0000"/>
              </a:solidFill>
              <a:ln w="9525">
                <a:solidFill>
                  <a:srgbClr val="FF0000"/>
                </a:solidFill>
              </a:ln>
              <a:effectLst/>
            </c:spPr>
          </c:marker>
          <c:errBars>
            <c:errDir val="y"/>
            <c:errBarType val="both"/>
            <c:errValType val="cust"/>
            <c:noEndCap val="0"/>
            <c:plus>
              <c:numRef>
                <c:f>Sheet1!$G$32:$G$36</c:f>
                <c:numCache>
                  <c:formatCode>General</c:formatCode>
                  <c:ptCount val="5"/>
                  <c:pt idx="0">
                    <c:v>0</c:v>
                  </c:pt>
                  <c:pt idx="1">
                    <c:v>5.2557141486808385</c:v>
                  </c:pt>
                  <c:pt idx="2">
                    <c:v>3.9798009162356141</c:v>
                  </c:pt>
                  <c:pt idx="3">
                    <c:v>6.3355236215149313</c:v>
                  </c:pt>
                  <c:pt idx="4">
                    <c:v>0.59056614082226455</c:v>
                  </c:pt>
                </c:numCache>
              </c:numRef>
            </c:plus>
            <c:minus>
              <c:numRef>
                <c:f>Sheet1!$G$32:$G$36</c:f>
                <c:numCache>
                  <c:formatCode>General</c:formatCode>
                  <c:ptCount val="5"/>
                  <c:pt idx="0">
                    <c:v>0</c:v>
                  </c:pt>
                  <c:pt idx="1">
                    <c:v>5.2557141486808385</c:v>
                  </c:pt>
                  <c:pt idx="2">
                    <c:v>3.9798009162356141</c:v>
                  </c:pt>
                  <c:pt idx="3">
                    <c:v>6.3355236215149313</c:v>
                  </c:pt>
                  <c:pt idx="4">
                    <c:v>0.59056614082226455</c:v>
                  </c:pt>
                </c:numCache>
              </c:numRef>
            </c:minus>
            <c:spPr>
              <a:noFill/>
              <a:ln w="12700" cap="flat" cmpd="sng" algn="ctr">
                <a:solidFill>
                  <a:srgbClr val="FF0000"/>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Sheet1!$A$32:$A$36</c:f>
              <c:numCache>
                <c:formatCode>General</c:formatCode>
                <c:ptCount val="5"/>
                <c:pt idx="0">
                  <c:v>0</c:v>
                </c:pt>
                <c:pt idx="1">
                  <c:v>230</c:v>
                </c:pt>
                <c:pt idx="2">
                  <c:v>400</c:v>
                </c:pt>
                <c:pt idx="3">
                  <c:v>460</c:v>
                </c:pt>
                <c:pt idx="4">
                  <c:v>690</c:v>
                </c:pt>
              </c:numCache>
            </c:numRef>
          </c:xVal>
          <c:yVal>
            <c:numRef>
              <c:f>Sheet1!$F$32:$F$36</c:f>
              <c:numCache>
                <c:formatCode>0.0</c:formatCode>
                <c:ptCount val="5"/>
                <c:pt idx="0">
                  <c:v>100</c:v>
                </c:pt>
                <c:pt idx="1">
                  <c:v>67.373350923966427</c:v>
                </c:pt>
                <c:pt idx="2">
                  <c:v>49.066958863501441</c:v>
                </c:pt>
                <c:pt idx="3">
                  <c:v>27.384183617600879</c:v>
                </c:pt>
                <c:pt idx="4">
                  <c:v>6.1207641519576876</c:v>
                </c:pt>
              </c:numCache>
            </c:numRef>
          </c:yVal>
          <c:smooth val="0"/>
          <c:extLst xmlns:c16r2="http://schemas.microsoft.com/office/drawing/2015/06/chart">
            <c:ext xmlns:c16="http://schemas.microsoft.com/office/drawing/2014/chart" uri="{C3380CC4-5D6E-409C-BE32-E72D297353CC}">
              <c16:uniqueId val="{00000000-B8E1-4D4E-AFDD-B9D178FA7AAA}"/>
            </c:ext>
          </c:extLst>
        </c:ser>
        <c:dLbls>
          <c:showLegendKey val="0"/>
          <c:showVal val="0"/>
          <c:showCatName val="0"/>
          <c:showSerName val="0"/>
          <c:showPercent val="0"/>
          <c:showBubbleSize val="0"/>
        </c:dLbls>
        <c:axId val="415464528"/>
        <c:axId val="415461264"/>
      </c:scatterChart>
      <c:valAx>
        <c:axId val="415464528"/>
        <c:scaling>
          <c:orientation val="minMax"/>
          <c:max val="70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b="0" i="0" baseline="0">
                    <a:solidFill>
                      <a:sysClr val="windowText" lastClr="000000"/>
                    </a:solidFill>
                    <a:effectLst/>
                    <a:latin typeface="Arial" panose="020B0604020202020204" pitchFamily="34" charset="0"/>
                    <a:cs typeface="Arial" panose="020B0604020202020204" pitchFamily="34" charset="0"/>
                  </a:rPr>
                  <a:t>[PA21092] nM</a:t>
                </a:r>
                <a:endParaRPr lang="en-US" sz="600">
                  <a:solidFill>
                    <a:sysClr val="windowText" lastClr="000000"/>
                  </a:solidFill>
                  <a:effectLst/>
                  <a:latin typeface="Arial" panose="020B0604020202020204" pitchFamily="34" charset="0"/>
                  <a:cs typeface="Arial" panose="020B0604020202020204" pitchFamily="34"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15461264"/>
        <c:crosses val="autoZero"/>
        <c:crossBetween val="midCat"/>
        <c:majorUnit val="100"/>
      </c:valAx>
      <c:valAx>
        <c:axId val="415461264"/>
        <c:scaling>
          <c:orientation val="minMax"/>
          <c:max val="12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50">
                    <a:solidFill>
                      <a:sysClr val="windowText" lastClr="000000"/>
                    </a:solidFill>
                    <a:latin typeface="Arial" panose="020B0604020202020204" pitchFamily="34" charset="0"/>
                    <a:cs typeface="Arial" panose="020B0604020202020204" pitchFamily="34" charset="0"/>
                  </a:rPr>
                  <a:t>% Growth</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solidFill>
            <a:schemeClr val="bg1"/>
          </a:solidFill>
          <a:ln w="15875"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154645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Sheet1!$O$31</c:f>
              <c:strCache>
                <c:ptCount val="1"/>
                <c:pt idx="0">
                  <c:v>Average</c:v>
                </c:pt>
              </c:strCache>
            </c:strRef>
          </c:tx>
          <c:spPr>
            <a:ln w="19050" cap="rnd">
              <a:solidFill>
                <a:schemeClr val="accent1">
                  <a:lumMod val="75000"/>
                </a:schemeClr>
              </a:solidFill>
              <a:round/>
            </a:ln>
            <a:effectLst/>
          </c:spPr>
          <c:marker>
            <c:symbol val="circle"/>
            <c:size val="6"/>
            <c:spPr>
              <a:solidFill>
                <a:schemeClr val="accent5">
                  <a:lumMod val="75000"/>
                  <a:alpha val="98000"/>
                </a:schemeClr>
              </a:solidFill>
              <a:ln w="9525">
                <a:solidFill>
                  <a:schemeClr val="accent5">
                    <a:lumMod val="75000"/>
                  </a:schemeClr>
                </a:solidFill>
              </a:ln>
              <a:effectLst/>
            </c:spPr>
          </c:marker>
          <c:errBars>
            <c:errDir val="y"/>
            <c:errBarType val="both"/>
            <c:errValType val="cust"/>
            <c:noEndCap val="0"/>
            <c:plus>
              <c:numRef>
                <c:f>Sheet1!$P$32:$P$36</c:f>
                <c:numCache>
                  <c:formatCode>General</c:formatCode>
                  <c:ptCount val="5"/>
                  <c:pt idx="0">
                    <c:v>0.73055227057199823</c:v>
                  </c:pt>
                  <c:pt idx="1">
                    <c:v>2.8935052900461695</c:v>
                  </c:pt>
                  <c:pt idx="2">
                    <c:v>3.6702552240047539</c:v>
                  </c:pt>
                  <c:pt idx="3">
                    <c:v>1.299548137413066</c:v>
                  </c:pt>
                  <c:pt idx="4">
                    <c:v>0</c:v>
                  </c:pt>
                </c:numCache>
              </c:numRef>
            </c:plus>
            <c:minus>
              <c:numRef>
                <c:f>Sheet1!$P$32:$P$36</c:f>
                <c:numCache>
                  <c:formatCode>General</c:formatCode>
                  <c:ptCount val="5"/>
                  <c:pt idx="0">
                    <c:v>0.73055227057199823</c:v>
                  </c:pt>
                  <c:pt idx="1">
                    <c:v>2.8935052900461695</c:v>
                  </c:pt>
                  <c:pt idx="2">
                    <c:v>3.6702552240047539</c:v>
                  </c:pt>
                  <c:pt idx="3">
                    <c:v>1.299548137413066</c:v>
                  </c:pt>
                  <c:pt idx="4">
                    <c:v>0</c:v>
                  </c:pt>
                </c:numCache>
              </c:numRef>
            </c:minus>
            <c:spPr>
              <a:noFill/>
              <a:ln w="12700" cap="flat" cmpd="sng" algn="ctr">
                <a:solidFill>
                  <a:schemeClr val="accent5">
                    <a:lumMod val="75000"/>
                  </a:schemeClr>
                </a:solidFill>
                <a:round/>
              </a:ln>
              <a:effectLst/>
            </c:spPr>
          </c:errBars>
          <c:errBars>
            <c:errDir val="x"/>
            <c:errBarType val="both"/>
            <c:errValType val="fixedVal"/>
            <c:noEndCap val="1"/>
            <c:val val="0"/>
            <c:spPr>
              <a:noFill/>
              <a:ln w="9525" cap="flat" cmpd="sng" algn="ctr">
                <a:solidFill>
                  <a:schemeClr val="tx1">
                    <a:lumMod val="65000"/>
                    <a:lumOff val="35000"/>
                  </a:schemeClr>
                </a:solidFill>
                <a:round/>
              </a:ln>
              <a:effectLst/>
            </c:spPr>
          </c:errBars>
          <c:xVal>
            <c:numRef>
              <c:f>Sheet1!$J$32:$J$36</c:f>
              <c:numCache>
                <c:formatCode>0.00</c:formatCode>
                <c:ptCount val="5"/>
                <c:pt idx="0">
                  <c:v>111</c:v>
                </c:pt>
                <c:pt idx="1">
                  <c:v>37</c:v>
                </c:pt>
                <c:pt idx="2">
                  <c:v>12.333333333333334</c:v>
                </c:pt>
                <c:pt idx="3">
                  <c:v>4.1111111111111116</c:v>
                </c:pt>
                <c:pt idx="4">
                  <c:v>0</c:v>
                </c:pt>
              </c:numCache>
            </c:numRef>
          </c:xVal>
          <c:yVal>
            <c:numRef>
              <c:f>Sheet1!$O$32:$O$36</c:f>
              <c:numCache>
                <c:formatCode>0.00</c:formatCode>
                <c:ptCount val="5"/>
                <c:pt idx="0">
                  <c:v>12.531331962848238</c:v>
                </c:pt>
                <c:pt idx="1">
                  <c:v>23.785184848870006</c:v>
                </c:pt>
                <c:pt idx="2">
                  <c:v>91.534648264649576</c:v>
                </c:pt>
                <c:pt idx="3">
                  <c:v>100.84315754493866</c:v>
                </c:pt>
                <c:pt idx="4">
                  <c:v>100</c:v>
                </c:pt>
              </c:numCache>
            </c:numRef>
          </c:yVal>
          <c:smooth val="0"/>
          <c:extLst xmlns:c16r2="http://schemas.microsoft.com/office/drawing/2015/06/chart">
            <c:ext xmlns:c16="http://schemas.microsoft.com/office/drawing/2014/chart" uri="{C3380CC4-5D6E-409C-BE32-E72D297353CC}">
              <c16:uniqueId val="{00000000-57B0-4296-AB17-7C44F475BD67}"/>
            </c:ext>
          </c:extLst>
        </c:ser>
        <c:dLbls>
          <c:showLegendKey val="0"/>
          <c:showVal val="0"/>
          <c:showCatName val="0"/>
          <c:showSerName val="0"/>
          <c:showPercent val="0"/>
          <c:showBubbleSize val="0"/>
        </c:dLbls>
        <c:axId val="415461808"/>
        <c:axId val="415462352"/>
      </c:scatterChart>
      <c:valAx>
        <c:axId val="415461808"/>
        <c:scaling>
          <c:orientation val="minMax"/>
          <c:min val="0"/>
        </c:scaling>
        <c:delete val="0"/>
        <c:axPos val="b"/>
        <c:title>
          <c:tx>
            <c:rich>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100" b="0" i="0" baseline="0" dirty="0">
                    <a:effectLst/>
                  </a:rPr>
                  <a:t>[KAE609] </a:t>
                </a:r>
                <a:r>
                  <a:rPr lang="en-US" sz="1100" b="0" i="0" baseline="0" dirty="0" err="1">
                    <a:effectLst/>
                  </a:rPr>
                  <a:t>pM</a:t>
                </a:r>
                <a:endParaRPr lang="en-US" sz="800" dirty="0">
                  <a:effectLst/>
                </a:endParaRPr>
              </a:p>
            </c:rich>
          </c:tx>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w="222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15462352"/>
        <c:crosses val="autoZero"/>
        <c:crossBetween val="midCat"/>
      </c:valAx>
      <c:valAx>
        <c:axId val="415462352"/>
        <c:scaling>
          <c:orientation val="minMax"/>
        </c:scaling>
        <c:delete val="0"/>
        <c:axPos val="l"/>
        <c:title>
          <c:tx>
            <c:rich>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100" b="0" i="0" baseline="0">
                    <a:effectLst/>
                  </a:rPr>
                  <a:t>% Growth</a:t>
                </a:r>
                <a:endParaRPr lang="en-US" sz="800">
                  <a:effectLst/>
                </a:endParaRP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15461808"/>
        <c:crosses val="autoZero"/>
        <c:crossBetween val="midCat"/>
      </c:valAx>
      <c:spPr>
        <a:noFill/>
        <a:ln>
          <a:noFill/>
        </a:ln>
        <a:effectLst/>
      </c:spPr>
    </c:plotArea>
    <c:plotVisOnly val="1"/>
    <c:dispBlanksAs val="gap"/>
    <c:showDLblsOverMax val="0"/>
  </c:chart>
  <c:spPr>
    <a:noFill/>
    <a:ln>
      <a:noFill/>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01_B3215188.xml><?xml version="1.0" encoding="utf-8"?>
<p188:cmLst xmlns:a="http://schemas.openxmlformats.org/drawingml/2006/main" xmlns:r="http://schemas.openxmlformats.org/officeDocument/2006/relationships" xmlns:p188="http://schemas.microsoft.com/office/powerpoint/2018/8/main">
  <p188:cm id="{D77F2E5E-9686-4F71-9972-E645D5C33175}" authorId="{73E555B5-EC84-87DF-74FE-878A26B5A1D2}" created="2023-01-31T19:58:56.363">
    <ac:deMkLst xmlns:ac="http://schemas.microsoft.com/office/drawing/2013/main/command">
      <pc:docMk xmlns:pc="http://schemas.microsoft.com/office/powerpoint/2013/main/command"/>
      <pc:sldMk xmlns:pc="http://schemas.microsoft.com/office/powerpoint/2013/main/command" cId="3005305224" sldId="257"/>
      <ac:graphicFrameMk id="8" creationId="{9F43D44E-AFCE-5762-764C-3DC747D4515B}"/>
    </ac:deMkLst>
    <p188:replyLst>
      <p188:reply id="{0F727EA3-734B-40D7-BBC5-43EE5AB0AFE6}" authorId="{56827E7E-7435-BF2B-999B-633AE245F5A5}" created="2023-02-01T00:16:45.252">
        <p188:txBody>
          <a:bodyPr/>
          <a:lstStyle/>
          <a:p>
            <a:r>
              <a:rPr lang="en-US"/>
              <a:t>I think I changed it correctly</a:t>
            </a:r>
          </a:p>
        </p188:txBody>
      </p188:reply>
    </p188:replyLst>
    <p188:txBody>
      <a:bodyPr/>
      <a:lstStyle/>
      <a:p>
        <a:r>
          <a:rPr lang="en-US"/>
          <a:t>For KAE609 curve, the X axis label needs correction. It should be [KAE609] pM</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69372A-6F7A-4400-8A5D-476725790AD9}" type="datetimeFigureOut">
              <a:rPr lang="en-US" smtClean="0"/>
              <a:t>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2F796-58E4-4164-B4A6-0585B86B2511}" type="slidenum">
              <a:rPr lang="en-US" smtClean="0"/>
              <a:t>‹#›</a:t>
            </a:fld>
            <a:endParaRPr lang="en-US"/>
          </a:p>
        </p:txBody>
      </p:sp>
    </p:spTree>
    <p:extLst>
      <p:ext uri="{BB962C8B-B14F-4D97-AF65-F5344CB8AC3E}">
        <p14:creationId xmlns:p14="http://schemas.microsoft.com/office/powerpoint/2010/main" val="1263826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46C0B8D-3B46-4797-A699-6A2C57DD9969}"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380020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C19473-86EF-4DCE-9E6F-F579F4CDD0F2}"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2240626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B78F65-8E37-44F3-8332-FEC9C8A0C04C}"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318290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986A45-4589-47CF-AF99-10BB73894BD2}"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394118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5D76D9-E9AF-4CF3-BC36-972B929AC696}" type="datetime1">
              <a:rPr lang="en-US" smtClean="0"/>
              <a:t>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42324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10AED9-87EE-4F73-9BB6-310F1D69586B}" type="datetime1">
              <a:rPr lang="en-US" smtClean="0"/>
              <a:t>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706554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BFC9E1-96AB-4489-8D91-2C9768484ABE}" type="datetime1">
              <a:rPr lang="en-US" smtClean="0"/>
              <a:t>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195260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F0C5F1-6F55-4D5A-B3D5-4538C68C4DE3}"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235532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5D921A-6D12-4FDA-812C-DE29B6B4FADC}" type="datetime1">
              <a:rPr lang="en-US" smtClean="0"/>
              <a:t>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1873070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294D74-DD65-4E77-A222-94757AE8D89D}"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2010239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A11824-7AF0-4025-A4E3-4DA81EC9577D}" type="datetime1">
              <a:rPr lang="en-US" smtClean="0"/>
              <a:t>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43DFF-BD49-4DB5-AAB6-9AE86EC6E3CA}" type="slidenum">
              <a:rPr lang="en-US" smtClean="0"/>
              <a:t>‹#›</a:t>
            </a:fld>
            <a:endParaRPr lang="en-US"/>
          </a:p>
        </p:txBody>
      </p:sp>
    </p:spTree>
    <p:extLst>
      <p:ext uri="{BB962C8B-B14F-4D97-AF65-F5344CB8AC3E}">
        <p14:creationId xmlns:p14="http://schemas.microsoft.com/office/powerpoint/2010/main" val="14354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B40C9-C265-41D0-B60B-682B45B9AE06}" type="datetime1">
              <a:rPr lang="en-US" smtClean="0"/>
              <a:t>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43DFF-BD49-4DB5-AAB6-9AE86EC6E3CA}" type="slidenum">
              <a:rPr lang="en-US" smtClean="0"/>
              <a:t>‹#›</a:t>
            </a:fld>
            <a:endParaRPr lang="en-US"/>
          </a:p>
        </p:txBody>
      </p:sp>
    </p:spTree>
    <p:extLst>
      <p:ext uri="{BB962C8B-B14F-4D97-AF65-F5344CB8AC3E}">
        <p14:creationId xmlns:p14="http://schemas.microsoft.com/office/powerpoint/2010/main" val="876643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microsoft.com/office/2018/10/relationships/comments" Target="../comments/modernComment_101_B32151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1800" b="1" dirty="0" smtClean="0"/>
              <a:t>Additional file 1: </a:t>
            </a:r>
            <a:r>
              <a:rPr lang="en-US" sz="1800" b="1" dirty="0" smtClean="0"/>
              <a:t>Figure </a:t>
            </a:r>
            <a:r>
              <a:rPr lang="en-US" sz="1800" b="1" dirty="0"/>
              <a:t>S1</a:t>
            </a:r>
            <a:r>
              <a:rPr lang="en-US" sz="1800" dirty="0"/>
              <a:t>: Experiments determining sublethal doses of PA21A092 and KAE609</a:t>
            </a:r>
            <a:endParaRPr lang="en-US" sz="1800" i="1" dirty="0"/>
          </a:p>
        </p:txBody>
      </p:sp>
      <p:sp>
        <p:nvSpPr>
          <p:cNvPr id="11" name="Rectangle 10"/>
          <p:cNvSpPr/>
          <p:nvPr/>
        </p:nvSpPr>
        <p:spPr>
          <a:xfrm>
            <a:off x="1387028" y="4396132"/>
            <a:ext cx="9417650" cy="1384995"/>
          </a:xfrm>
          <a:prstGeom prst="rect">
            <a:avLst/>
          </a:prstGeom>
        </p:spPr>
        <p:txBody>
          <a:bodyPr wrap="square">
            <a:spAutoFit/>
          </a:bodyPr>
          <a:lstStyle/>
          <a:p>
            <a:r>
              <a:rPr lang="en-US" sz="1400" dirty="0"/>
              <a:t>Effect of PA21A092 and KAE609 compounds on growth of Dd2</a:t>
            </a:r>
            <a:r>
              <a:rPr lang="en-US" sz="1400" baseline="30000" dirty="0"/>
              <a:t>A211V</a:t>
            </a:r>
            <a:r>
              <a:rPr lang="en-US" sz="1400" dirty="0"/>
              <a:t> parasites, assessed around the 70-h time point of experiment. Synchronous cultures of Dd2</a:t>
            </a:r>
            <a:r>
              <a:rPr lang="en-US" sz="1400" baseline="30000" dirty="0"/>
              <a:t>A211V</a:t>
            </a:r>
            <a:r>
              <a:rPr lang="en-US" sz="1400" dirty="0"/>
              <a:t> parasites were maintained in the presence of various doses of either compounds for 40 h. After 40-h of treatment, we diluted the parasite cultures 1:10 in fresh compound-free medium and cultured for ~30 h at 37 °C to give viable parasites ample opportunity to replicate. The error bars show one standard deviation from an average of four technical replicates. These experiments suggested that 400 nM PA21A092 and 30 pM KAE609 would be enough to cause a 30-70% reduction in replication of Dd2</a:t>
            </a:r>
            <a:r>
              <a:rPr lang="en-US" sz="1400" baseline="30000" dirty="0"/>
              <a:t>A211V</a:t>
            </a:r>
            <a:r>
              <a:rPr lang="en-US" sz="1400" dirty="0"/>
              <a:t> parasites. </a:t>
            </a:r>
          </a:p>
        </p:txBody>
      </p:sp>
      <p:graphicFrame>
        <p:nvGraphicFramePr>
          <p:cNvPr id="7" name="Chart 6">
            <a:extLst>
              <a:ext uri="{FF2B5EF4-FFF2-40B4-BE49-F238E27FC236}">
                <a16:creationId xmlns:a16="http://schemas.microsoft.com/office/drawing/2014/main" xmlns="" id="{F783F9FB-1993-E6DE-C0FE-44ABFD729DD9}"/>
              </a:ext>
            </a:extLst>
          </p:cNvPr>
          <p:cNvGraphicFramePr>
            <a:graphicFrameLocks/>
          </p:cNvGraphicFramePr>
          <p:nvPr>
            <p:extLst>
              <p:ext uri="{D42A27DB-BD31-4B8C-83A1-F6EECF244321}">
                <p14:modId xmlns:p14="http://schemas.microsoft.com/office/powerpoint/2010/main" val="741418092"/>
              </p:ext>
            </p:extLst>
          </p:nvPr>
        </p:nvGraphicFramePr>
        <p:xfrm>
          <a:off x="1507524" y="1661649"/>
          <a:ext cx="4588329"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xmlns="" id="{9F43D44E-AFCE-5762-764C-3DC747D4515B}"/>
              </a:ext>
            </a:extLst>
          </p:cNvPr>
          <p:cNvGraphicFramePr>
            <a:graphicFrameLocks/>
          </p:cNvGraphicFramePr>
          <p:nvPr>
            <p:extLst>
              <p:ext uri="{D42A27DB-BD31-4B8C-83A1-F6EECF244321}">
                <p14:modId xmlns:p14="http://schemas.microsoft.com/office/powerpoint/2010/main" val="2288409671"/>
              </p:ext>
            </p:extLst>
          </p:nvPr>
        </p:nvGraphicFramePr>
        <p:xfrm>
          <a:off x="6095853" y="1690688"/>
          <a:ext cx="4584247"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5305224"/>
      </p:ext>
    </p:extLst>
  </p:cSld>
  <p:clrMapOvr>
    <a:masterClrMapping/>
  </p:clrMapOvr>
  <p:extLst mod="1">
    <p:ext uri="{6950BFC3-D8DA-4A85-94F7-54DA5524770B}">
      <p188:commentRel xmlns="" xmlns:p188="http://schemas.microsoft.com/office/powerpoint/2018/8/main" r:id="rId4"/>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7F66CCAF-DE4E-4728-83D6-842175DB7CB9}" vid="{4066FDE3-4DDB-4FE2-8502-892BF71A09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351</TotalTime>
  <Words>143</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Additional file 1: Figure S1: Experiments determining sublethal doses of PA21A092 and KAE609</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Expression of genes encoding pyrophosphatases in P. falciparum</dc:title>
  <dc:creator>Shivendra Tewari</dc:creator>
  <cp:lastModifiedBy>Sindhu Chinnaiyan</cp:lastModifiedBy>
  <cp:revision>31</cp:revision>
  <dcterms:created xsi:type="dcterms:W3CDTF">2022-08-08T19:35:17Z</dcterms:created>
  <dcterms:modified xsi:type="dcterms:W3CDTF">2023-02-04T12:54:15Z</dcterms:modified>
</cp:coreProperties>
</file>