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laria\spiroindolone_exp\A211V_PA%20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laria\spiroindolone_exp\A211V_KAE609%20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Sheet1!$G$27:$G$30</c:f>
              <c:strCache>
                <c:ptCount val="4"/>
                <c:pt idx="0">
                  <c:v>Rep 1</c:v>
                </c:pt>
                <c:pt idx="1">
                  <c:v>Rep 2</c:v>
                </c:pt>
                <c:pt idx="2">
                  <c:v>Rep 3</c:v>
                </c:pt>
                <c:pt idx="3">
                  <c:v>Rep 4</c:v>
                </c:pt>
              </c:strCache>
            </c:strRef>
          </c:cat>
          <c:val>
            <c:numRef>
              <c:f>Sheet1!$L$27:$L$30</c:f>
              <c:numCache>
                <c:formatCode>0.00</c:formatCode>
                <c:ptCount val="4"/>
                <c:pt idx="0">
                  <c:v>49.239851828985955</c:v>
                </c:pt>
                <c:pt idx="1">
                  <c:v>46.114369501466271</c:v>
                </c:pt>
                <c:pt idx="2">
                  <c:v>46.114369501466285</c:v>
                </c:pt>
                <c:pt idx="3">
                  <c:v>45.361938570767094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222-406A-A8E4-DA6948A00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673464496"/>
        <c:axId val="1673467216"/>
      </c:barChart>
      <c:catAx>
        <c:axId val="1673464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73467216"/>
        <c:crosses val="autoZero"/>
        <c:auto val="1"/>
        <c:lblAlgn val="ctr"/>
        <c:lblOffset val="100"/>
        <c:noMultiLvlLbl val="0"/>
      </c:catAx>
      <c:valAx>
        <c:axId val="1673467216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b="0" dirty="0"/>
                  <a:t>Percentage inhibition relative to untreated culture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7346449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 w="19050"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'[A211V_KAE609 graphs.xlsx]Graphs'!$R$11:$R$14</c:f>
                <c:numCache>
                  <c:formatCode>General</c:formatCode>
                  <c:ptCount val="4"/>
                  <c:pt idx="0">
                    <c:v>0.56655979424349057</c:v>
                  </c:pt>
                  <c:pt idx="1">
                    <c:v>1.0408194320674353</c:v>
                  </c:pt>
                  <c:pt idx="2">
                    <c:v>0.9505181850105725</c:v>
                  </c:pt>
                  <c:pt idx="3">
                    <c:v>1.5765277703645486</c:v>
                  </c:pt>
                </c:numCache>
              </c:numRef>
            </c:plus>
            <c:minus>
              <c:numRef>
                <c:f>'[A211V_KAE609 graphs.xlsx]Graphs'!$R$11:$R$14</c:f>
                <c:numCache>
                  <c:formatCode>General</c:formatCode>
                  <c:ptCount val="4"/>
                  <c:pt idx="0">
                    <c:v>0.56655979424349057</c:v>
                  </c:pt>
                  <c:pt idx="1">
                    <c:v>1.0408194320674353</c:v>
                  </c:pt>
                  <c:pt idx="2">
                    <c:v>0.9505181850105725</c:v>
                  </c:pt>
                  <c:pt idx="3">
                    <c:v>1.5765277703645486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'[A211V_KAE609 graphs.xlsx]Graphs'!$E$11:$E$14</c:f>
              <c:strCache>
                <c:ptCount val="4"/>
                <c:pt idx="0">
                  <c:v>Flask 1</c:v>
                </c:pt>
                <c:pt idx="1">
                  <c:v>Flask 2</c:v>
                </c:pt>
                <c:pt idx="2">
                  <c:v>Flask 3</c:v>
                </c:pt>
                <c:pt idx="3">
                  <c:v>Flask 4</c:v>
                </c:pt>
              </c:strCache>
            </c:strRef>
          </c:cat>
          <c:val>
            <c:numRef>
              <c:f>'[A211V_KAE609 graphs.xlsx]Graphs'!$Q$11:$Q$14</c:f>
              <c:numCache>
                <c:formatCode>0.00</c:formatCode>
                <c:ptCount val="4"/>
                <c:pt idx="0">
                  <c:v>72.317270695614738</c:v>
                </c:pt>
                <c:pt idx="1">
                  <c:v>71.647561566712653</c:v>
                </c:pt>
                <c:pt idx="2">
                  <c:v>69.049359795148064</c:v>
                </c:pt>
                <c:pt idx="3">
                  <c:v>72.307193991326869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13-4144-BA89-F745E160E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1673458512"/>
        <c:axId val="1673457424"/>
      </c:barChart>
      <c:catAx>
        <c:axId val="16734585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73457424"/>
        <c:crosses val="autoZero"/>
        <c:auto val="1"/>
        <c:lblAlgn val="ctr"/>
        <c:lblOffset val="100"/>
        <c:noMultiLvlLbl val="0"/>
      </c:catAx>
      <c:valAx>
        <c:axId val="1673457424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200" b="0" i="0" baseline="0" dirty="0" smtClean="0">
                    <a:effectLst/>
                  </a:rPr>
                  <a:t>Percentage inhibition relative to untreated culture</a:t>
                </a:r>
                <a:endParaRPr lang="en-US" sz="800" dirty="0">
                  <a:effectLst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7345851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9372A-6F7A-4400-8A5D-476725790AD9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2F796-58E4-4164-B4A6-0585B86B2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2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0B8D-3B46-4797-A699-6A2C57DD9969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9473-86EF-4DCE-9E6F-F579F4CDD0F2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2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8F65-8E37-44F3-8332-FEC9C8A0C04C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0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6A45-4589-47CF-AF99-10BB73894BD2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8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76D9-E9AF-4CF3-BC36-972B929AC696}" type="datetime1">
              <a:rPr lang="en-US" smtClean="0"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AED9-87EE-4F73-9BB6-310F1D69586B}" type="datetime1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5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FC9E1-96AB-4489-8D91-2C9768484ABE}" type="datetime1">
              <a:rPr lang="en-US" smtClean="0"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0C5F1-6F55-4D5A-B3D5-4538C68C4DE3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D921A-6D12-4FDA-812C-DE29B6B4FADC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7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4D74-DD65-4E77-A222-94757AE8D89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3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1824-7AF0-4025-A4E3-4DA81EC9577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B40C9-C265-41D0-B60B-682B45B9AE06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4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000" b="1" dirty="0" smtClean="0"/>
              <a:t>Additional file 3: Figure </a:t>
            </a:r>
            <a:r>
              <a:rPr lang="en-US" sz="2000" b="1" dirty="0" smtClean="0"/>
              <a:t>S3</a:t>
            </a:r>
            <a:r>
              <a:rPr lang="en-US" sz="2000" dirty="0" smtClean="0"/>
              <a:t>: Parasitemia in Dd2</a:t>
            </a:r>
            <a:r>
              <a:rPr lang="en-US" sz="2000" baseline="30000" dirty="0" smtClean="0"/>
              <a:t>A211V</a:t>
            </a:r>
            <a:r>
              <a:rPr lang="en-US" sz="2000" dirty="0" smtClean="0"/>
              <a:t> cultures at 400 nM PA21A092 and 30 pM KAE609</a:t>
            </a:r>
            <a:endParaRPr lang="en-US" sz="2000" i="1" dirty="0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xmlns="" id="{2E398B4A-578B-4D76-A5F6-52425EFDFF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6307436"/>
              </p:ext>
            </p:extLst>
          </p:nvPr>
        </p:nvGraphicFramePr>
        <p:xfrm>
          <a:off x="1607040" y="1943154"/>
          <a:ext cx="3657600" cy="317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xmlns="" id="{17B75548-11E0-4CBF-B449-752349179B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9621851"/>
              </p:ext>
            </p:extLst>
          </p:nvPr>
        </p:nvGraphicFramePr>
        <p:xfrm>
          <a:off x="6458174" y="1943154"/>
          <a:ext cx="3657600" cy="317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69945" y="4974894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1</a:t>
            </a:r>
            <a:endParaRPr lang="en-US" sz="1200" dirty="0"/>
          </a:p>
        </p:txBody>
      </p:sp>
      <p:sp>
        <p:nvSpPr>
          <p:cNvPr id="24" name="TextBox 23"/>
          <p:cNvSpPr txBox="1"/>
          <p:nvPr/>
        </p:nvSpPr>
        <p:spPr>
          <a:xfrm>
            <a:off x="3205023" y="497489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2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3855826" y="497489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3</a:t>
            </a:r>
            <a:endParaRPr lang="en-US" sz="1200" dirty="0"/>
          </a:p>
        </p:txBody>
      </p:sp>
      <p:sp>
        <p:nvSpPr>
          <p:cNvPr id="26" name="TextBox 25"/>
          <p:cNvSpPr txBox="1"/>
          <p:nvPr/>
        </p:nvSpPr>
        <p:spPr>
          <a:xfrm>
            <a:off x="4506197" y="497489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4</a:t>
            </a:r>
            <a:endParaRPr lang="en-US" sz="1200" dirty="0"/>
          </a:p>
        </p:txBody>
      </p:sp>
      <p:sp>
        <p:nvSpPr>
          <p:cNvPr id="27" name="TextBox 26"/>
          <p:cNvSpPr txBox="1"/>
          <p:nvPr/>
        </p:nvSpPr>
        <p:spPr>
          <a:xfrm>
            <a:off x="7429098" y="4974894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1</a:t>
            </a:r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8064176" y="4974893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2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8714979" y="497489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3</a:t>
            </a:r>
            <a:endParaRPr lang="en-US" sz="1200" dirty="0"/>
          </a:p>
        </p:txBody>
      </p:sp>
      <p:sp>
        <p:nvSpPr>
          <p:cNvPr id="30" name="TextBox 29"/>
          <p:cNvSpPr txBox="1"/>
          <p:nvPr/>
        </p:nvSpPr>
        <p:spPr>
          <a:xfrm>
            <a:off x="9365350" y="4974892"/>
            <a:ext cx="593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Rep 4</a:t>
            </a: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2569944" y="1690688"/>
            <a:ext cx="26946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PA21A092 experiments</a:t>
            </a:r>
            <a:endParaRPr lang="en-US" sz="1400" dirty="0"/>
          </a:p>
        </p:txBody>
      </p:sp>
      <p:sp>
        <p:nvSpPr>
          <p:cNvPr id="31" name="Rectangle 30"/>
          <p:cNvSpPr/>
          <p:nvPr/>
        </p:nvSpPr>
        <p:spPr>
          <a:xfrm>
            <a:off x="7429099" y="1690687"/>
            <a:ext cx="25296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KAE609 experiments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2569944" y="5673869"/>
            <a:ext cx="73888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The error bars denote standard deviation from the mean value obtained from four independent measure of </a:t>
            </a:r>
            <a:r>
              <a:rPr lang="en-US" sz="1400" dirty="0"/>
              <a:t>parasitemia </a:t>
            </a:r>
            <a:r>
              <a:rPr lang="en-US" sz="1400" dirty="0" smtClean="0"/>
              <a:t>in each replicate and, hence, indicate </a:t>
            </a:r>
            <a:r>
              <a:rPr lang="en-US" sz="1400" dirty="0"/>
              <a:t>instrument</a:t>
            </a:r>
            <a:r>
              <a:rPr lang="en-US" sz="1400" dirty="0" smtClean="0"/>
              <a:t> variability.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53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7F66CCAF-DE4E-4728-83D6-842175DB7CB9}" vid="{4066FDE3-4DDB-4FE2-8502-892BF71A09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32</TotalTime>
  <Words>79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Additional file 3: Figure S3: Parasitemia in Dd2A211V cultures at 400 nM PA21A092 and 30 pM KAE609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 of genes encoding pyrophosphatases in P. falciparum</dc:title>
  <dc:creator>Shivendra Tewari</dc:creator>
  <cp:lastModifiedBy>Sindhu Chinnaiyan</cp:lastModifiedBy>
  <cp:revision>17</cp:revision>
  <dcterms:created xsi:type="dcterms:W3CDTF">2022-08-08T19:35:17Z</dcterms:created>
  <dcterms:modified xsi:type="dcterms:W3CDTF">2023-02-04T12:56:31Z</dcterms:modified>
</cp:coreProperties>
</file>