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2558" y="3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9A93B-A034-4D54-BF3C-C96A38639EC2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1D78-522D-4B15-A245-7F88224604F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215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9A93B-A034-4D54-BF3C-C96A38639EC2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1D78-522D-4B15-A245-7F88224604F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600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9A93B-A034-4D54-BF3C-C96A38639EC2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1D78-522D-4B15-A245-7F88224604F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147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9A93B-A034-4D54-BF3C-C96A38639EC2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1D78-522D-4B15-A245-7F88224604F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591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9A93B-A034-4D54-BF3C-C96A38639EC2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1D78-522D-4B15-A245-7F88224604F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047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9A93B-A034-4D54-BF3C-C96A38639EC2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1D78-522D-4B15-A245-7F88224604F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623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9A93B-A034-4D54-BF3C-C96A38639EC2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1D78-522D-4B15-A245-7F88224604F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346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9A93B-A034-4D54-BF3C-C96A38639EC2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1D78-522D-4B15-A245-7F88224604F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626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9A93B-A034-4D54-BF3C-C96A38639EC2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1D78-522D-4B15-A245-7F88224604F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059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9A93B-A034-4D54-BF3C-C96A38639EC2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1D78-522D-4B15-A245-7F88224604F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429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9A93B-A034-4D54-BF3C-C96A38639EC2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71D78-522D-4B15-A245-7F88224604F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461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9A93B-A034-4D54-BF3C-C96A38639EC2}" type="datetimeFigureOut">
              <a:rPr lang="en-GB" smtClean="0"/>
              <a:t>19/04/2023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71D78-522D-4B15-A245-7F88224604F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77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entagono 120">
            <a:extLst>
              <a:ext uri="{FF2B5EF4-FFF2-40B4-BE49-F238E27FC236}">
                <a16:creationId xmlns:a16="http://schemas.microsoft.com/office/drawing/2014/main" id="{01DA911E-E97D-EE86-A6D9-8B7D44A61373}"/>
              </a:ext>
            </a:extLst>
          </p:cNvPr>
          <p:cNvSpPr/>
          <p:nvPr/>
        </p:nvSpPr>
        <p:spPr>
          <a:xfrm>
            <a:off x="184712" y="6955142"/>
            <a:ext cx="6423249" cy="756095"/>
          </a:xfrm>
          <a:prstGeom prst="homePlate">
            <a:avLst>
              <a:gd name="adj" fmla="val 7039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/>
          </a:p>
        </p:txBody>
      </p:sp>
      <p:sp>
        <p:nvSpPr>
          <p:cNvPr id="49" name="CasellaDiTesto 1">
            <a:extLst>
              <a:ext uri="{FF2B5EF4-FFF2-40B4-BE49-F238E27FC236}">
                <a16:creationId xmlns:a16="http://schemas.microsoft.com/office/drawing/2014/main" id="{6CF075E3-8EE4-21C7-9991-76786B852D72}"/>
              </a:ext>
            </a:extLst>
          </p:cNvPr>
          <p:cNvSpPr txBox="1"/>
          <p:nvPr/>
        </p:nvSpPr>
        <p:spPr>
          <a:xfrm rot="16200000">
            <a:off x="-106785" y="7194689"/>
            <a:ext cx="10522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Grandview Display" panose="020B0502040204020203" pitchFamily="34" charset="0"/>
              </a:rPr>
              <a:t>Pathway 5</a:t>
            </a:r>
          </a:p>
        </p:txBody>
      </p:sp>
      <p:sp>
        <p:nvSpPr>
          <p:cNvPr id="35" name="Rettangolo 198">
            <a:extLst>
              <a:ext uri="{FF2B5EF4-FFF2-40B4-BE49-F238E27FC236}">
                <a16:creationId xmlns:a16="http://schemas.microsoft.com/office/drawing/2014/main" id="{4056608F-99CC-9224-B8FB-28AAEE6BE233}"/>
              </a:ext>
            </a:extLst>
          </p:cNvPr>
          <p:cNvSpPr/>
          <p:nvPr/>
        </p:nvSpPr>
        <p:spPr>
          <a:xfrm>
            <a:off x="1262370" y="7051685"/>
            <a:ext cx="2492936" cy="56511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Gender inequality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sz="1100" b="1" dirty="0">
              <a:solidFill>
                <a:prstClr val="black"/>
              </a:solidFill>
              <a:latin typeface="Grandview Display" panose="020B0502040204020203" pitchFamily="34" charset="0"/>
            </a:endParaRP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Household burden</a:t>
            </a:r>
          </a:p>
        </p:txBody>
      </p:sp>
      <p:sp>
        <p:nvSpPr>
          <p:cNvPr id="37" name="Rettangolo 231">
            <a:extLst>
              <a:ext uri="{FF2B5EF4-FFF2-40B4-BE49-F238E27FC236}">
                <a16:creationId xmlns:a16="http://schemas.microsoft.com/office/drawing/2014/main" id="{602D167F-6B9F-7BD2-2D98-14F02E815F8F}"/>
              </a:ext>
            </a:extLst>
          </p:cNvPr>
          <p:cNvSpPr/>
          <p:nvPr/>
        </p:nvSpPr>
        <p:spPr>
          <a:xfrm>
            <a:off x="4059933" y="6950224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>
                <a:solidFill>
                  <a:schemeClr val="tx1"/>
                </a:solidFill>
                <a:latin typeface="Grandview Display" panose="020B0502040204020203" pitchFamily="34" charset="0"/>
              </a:rPr>
              <a:t>Worsening mental health status</a:t>
            </a:r>
            <a:endParaRPr lang="it-IT" sz="1100" dirty="0">
              <a:solidFill>
                <a:schemeClr val="tx1"/>
              </a:solidFill>
              <a:latin typeface="Grandview Display" panose="020B0502040204020203" pitchFamily="34" charset="0"/>
            </a:endParaRPr>
          </a:p>
        </p:txBody>
      </p:sp>
      <p:sp>
        <p:nvSpPr>
          <p:cNvPr id="38" name="Rettangolo 232">
            <a:extLst>
              <a:ext uri="{FF2B5EF4-FFF2-40B4-BE49-F238E27FC236}">
                <a16:creationId xmlns:a16="http://schemas.microsoft.com/office/drawing/2014/main" id="{1764C4DE-F252-33EE-C7DD-2F4EB3D3E056}"/>
              </a:ext>
            </a:extLst>
          </p:cNvPr>
          <p:cNvSpPr/>
          <p:nvPr/>
        </p:nvSpPr>
        <p:spPr>
          <a:xfrm>
            <a:off x="4059933" y="7342220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  <a:latin typeface="Grandview Display" panose="020B0502040204020203" pitchFamily="34" charset="0"/>
              </a:rPr>
              <a:t>Gender-based violence</a:t>
            </a:r>
          </a:p>
        </p:txBody>
      </p:sp>
      <p:sp>
        <p:nvSpPr>
          <p:cNvPr id="4" name="Pentagono 118">
            <a:extLst>
              <a:ext uri="{FF2B5EF4-FFF2-40B4-BE49-F238E27FC236}">
                <a16:creationId xmlns:a16="http://schemas.microsoft.com/office/drawing/2014/main" id="{EBC7A9FB-4C4A-7BFC-388E-B7BB559E0A29}"/>
              </a:ext>
            </a:extLst>
          </p:cNvPr>
          <p:cNvSpPr/>
          <p:nvPr/>
        </p:nvSpPr>
        <p:spPr>
          <a:xfrm>
            <a:off x="213321" y="463001"/>
            <a:ext cx="6431358" cy="1050510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/>
          </a:p>
        </p:txBody>
      </p:sp>
      <p:sp>
        <p:nvSpPr>
          <p:cNvPr id="5" name="Pentagono 119">
            <a:extLst>
              <a:ext uri="{FF2B5EF4-FFF2-40B4-BE49-F238E27FC236}">
                <a16:creationId xmlns:a16="http://schemas.microsoft.com/office/drawing/2014/main" id="{EFCC73F3-46F1-6E1B-DFA7-0DB10A6CC591}"/>
              </a:ext>
            </a:extLst>
          </p:cNvPr>
          <p:cNvSpPr/>
          <p:nvPr/>
        </p:nvSpPr>
        <p:spPr>
          <a:xfrm>
            <a:off x="205212" y="1626254"/>
            <a:ext cx="6403688" cy="2127419"/>
          </a:xfrm>
          <a:prstGeom prst="homePlate">
            <a:avLst>
              <a:gd name="adj" fmla="val 2466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/>
          </a:p>
        </p:txBody>
      </p:sp>
      <p:sp>
        <p:nvSpPr>
          <p:cNvPr id="6" name="Pentagono 120">
            <a:extLst>
              <a:ext uri="{FF2B5EF4-FFF2-40B4-BE49-F238E27FC236}">
                <a16:creationId xmlns:a16="http://schemas.microsoft.com/office/drawing/2014/main" id="{A6EE2EBD-FF17-AC8E-6E44-8CEBB1FCCA4B}"/>
              </a:ext>
            </a:extLst>
          </p:cNvPr>
          <p:cNvSpPr/>
          <p:nvPr/>
        </p:nvSpPr>
        <p:spPr>
          <a:xfrm>
            <a:off x="205212" y="3841450"/>
            <a:ext cx="6423249" cy="756095"/>
          </a:xfrm>
          <a:prstGeom prst="homePlate">
            <a:avLst>
              <a:gd name="adj" fmla="val 7039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/>
          </a:p>
        </p:txBody>
      </p:sp>
      <p:sp>
        <p:nvSpPr>
          <p:cNvPr id="7" name="Pentagono 121">
            <a:extLst>
              <a:ext uri="{FF2B5EF4-FFF2-40B4-BE49-F238E27FC236}">
                <a16:creationId xmlns:a16="http://schemas.microsoft.com/office/drawing/2014/main" id="{59DCE49C-4CA1-1F26-1162-621E49227525}"/>
              </a:ext>
            </a:extLst>
          </p:cNvPr>
          <p:cNvSpPr/>
          <p:nvPr/>
        </p:nvSpPr>
        <p:spPr>
          <a:xfrm>
            <a:off x="204273" y="4712156"/>
            <a:ext cx="6403688" cy="2155358"/>
          </a:xfrm>
          <a:prstGeom prst="homePlate">
            <a:avLst>
              <a:gd name="adj" fmla="val 2467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 dirty="0"/>
          </a:p>
        </p:txBody>
      </p:sp>
      <p:sp>
        <p:nvSpPr>
          <p:cNvPr id="9" name="Pentagono 123">
            <a:extLst>
              <a:ext uri="{FF2B5EF4-FFF2-40B4-BE49-F238E27FC236}">
                <a16:creationId xmlns:a16="http://schemas.microsoft.com/office/drawing/2014/main" id="{9BBA3D10-B70D-D5D9-213F-D6B138D0452F}"/>
              </a:ext>
            </a:extLst>
          </p:cNvPr>
          <p:cNvSpPr/>
          <p:nvPr/>
        </p:nvSpPr>
        <p:spPr>
          <a:xfrm>
            <a:off x="172522" y="7813309"/>
            <a:ext cx="6395579" cy="1068473"/>
          </a:xfrm>
          <a:prstGeom prst="homePlate">
            <a:avLst>
              <a:gd name="adj" fmla="val 4194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/>
          </a:p>
        </p:txBody>
      </p:sp>
      <p:sp>
        <p:nvSpPr>
          <p:cNvPr id="10" name="Rettangolo 125">
            <a:extLst>
              <a:ext uri="{FF2B5EF4-FFF2-40B4-BE49-F238E27FC236}">
                <a16:creationId xmlns:a16="http://schemas.microsoft.com/office/drawing/2014/main" id="{E68C7ED0-EB4B-307D-3450-4E96851D99FD}"/>
              </a:ext>
            </a:extLst>
          </p:cNvPr>
          <p:cNvSpPr/>
          <p:nvPr/>
        </p:nvSpPr>
        <p:spPr>
          <a:xfrm>
            <a:off x="1299087" y="561614"/>
            <a:ext cx="2492937" cy="842629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Limited agency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ndview Display" panose="020B0502040204020203" pitchFamily="34" charset="0"/>
              <a:ea typeface="+mn-ea"/>
              <a:cs typeface="+mn-cs"/>
            </a:endParaRP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Disruption of social services</a:t>
            </a:r>
          </a:p>
        </p:txBody>
      </p:sp>
      <p:sp>
        <p:nvSpPr>
          <p:cNvPr id="12" name="CasellaDiTesto 129">
            <a:extLst>
              <a:ext uri="{FF2B5EF4-FFF2-40B4-BE49-F238E27FC236}">
                <a16:creationId xmlns:a16="http://schemas.microsoft.com/office/drawing/2014/main" id="{C2BAF225-1715-BD49-C8FA-7D6483771FC7}"/>
              </a:ext>
            </a:extLst>
          </p:cNvPr>
          <p:cNvSpPr txBox="1"/>
          <p:nvPr/>
        </p:nvSpPr>
        <p:spPr>
          <a:xfrm rot="16200000">
            <a:off x="-91483" y="844383"/>
            <a:ext cx="1039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Grandview Display" panose="020B0502040204020203" pitchFamily="34" charset="0"/>
              </a:rPr>
              <a:t>Pathway 1</a:t>
            </a:r>
          </a:p>
        </p:txBody>
      </p:sp>
      <p:sp>
        <p:nvSpPr>
          <p:cNvPr id="13" name="CasellaDiTesto 130">
            <a:extLst>
              <a:ext uri="{FF2B5EF4-FFF2-40B4-BE49-F238E27FC236}">
                <a16:creationId xmlns:a16="http://schemas.microsoft.com/office/drawing/2014/main" id="{EB125559-8CAA-EE67-1858-2298FE7B675A}"/>
              </a:ext>
            </a:extLst>
          </p:cNvPr>
          <p:cNvSpPr txBox="1"/>
          <p:nvPr/>
        </p:nvSpPr>
        <p:spPr>
          <a:xfrm rot="16200000">
            <a:off x="-615748" y="2551464"/>
            <a:ext cx="2127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Grandview Display" panose="020B0502040204020203" pitchFamily="34" charset="0"/>
              </a:rPr>
              <a:t>Pathway 2</a:t>
            </a:r>
          </a:p>
        </p:txBody>
      </p:sp>
      <p:sp>
        <p:nvSpPr>
          <p:cNvPr id="14" name="Rettangolo 148">
            <a:extLst>
              <a:ext uri="{FF2B5EF4-FFF2-40B4-BE49-F238E27FC236}">
                <a16:creationId xmlns:a16="http://schemas.microsoft.com/office/drawing/2014/main" id="{E6173E0F-828E-6800-156A-BA690A2F3FCB}"/>
              </a:ext>
            </a:extLst>
          </p:cNvPr>
          <p:cNvSpPr/>
          <p:nvPr/>
        </p:nvSpPr>
        <p:spPr>
          <a:xfrm>
            <a:off x="4059932" y="452330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>
                <a:solidFill>
                  <a:schemeClr val="tx1"/>
                </a:solidFill>
                <a:latin typeface="Grandview Display" panose="020B0502040204020203" pitchFamily="34" charset="0"/>
              </a:rPr>
              <a:t>Worsening mental health status</a:t>
            </a:r>
            <a:endParaRPr lang="it-IT" sz="1100" dirty="0">
              <a:solidFill>
                <a:schemeClr val="tx1"/>
              </a:solidFill>
              <a:latin typeface="Grandview Display" panose="020B0502040204020203" pitchFamily="34" charset="0"/>
            </a:endParaRPr>
          </a:p>
        </p:txBody>
      </p:sp>
      <p:sp>
        <p:nvSpPr>
          <p:cNvPr id="15" name="Rettangolo 149">
            <a:extLst>
              <a:ext uri="{FF2B5EF4-FFF2-40B4-BE49-F238E27FC236}">
                <a16:creationId xmlns:a16="http://schemas.microsoft.com/office/drawing/2014/main" id="{67412D43-ADAF-8D34-A9CB-F8D4B33BDF0A}"/>
              </a:ext>
            </a:extLst>
          </p:cNvPr>
          <p:cNvSpPr/>
          <p:nvPr/>
        </p:nvSpPr>
        <p:spPr>
          <a:xfrm>
            <a:off x="4059933" y="818074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 err="1">
                <a:solidFill>
                  <a:schemeClr val="tx1"/>
                </a:solidFill>
                <a:latin typeface="Grandview Display" panose="020B0502040204020203" pitchFamily="34" charset="0"/>
              </a:rPr>
              <a:t>Fraud</a:t>
            </a:r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16" name="Rettangolo 152">
            <a:extLst>
              <a:ext uri="{FF2B5EF4-FFF2-40B4-BE49-F238E27FC236}">
                <a16:creationId xmlns:a16="http://schemas.microsoft.com/office/drawing/2014/main" id="{A03B37F8-3CAD-45A0-0810-396531887FEA}"/>
              </a:ext>
            </a:extLst>
          </p:cNvPr>
          <p:cNvSpPr/>
          <p:nvPr/>
        </p:nvSpPr>
        <p:spPr>
          <a:xfrm>
            <a:off x="1346357" y="1726297"/>
            <a:ext cx="2437517" cy="19273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Legal status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ndview Display" panose="020B0502040204020203" pitchFamily="34" charset="0"/>
              <a:ea typeface="+mn-ea"/>
              <a:cs typeface="+mn-cs"/>
            </a:endParaRP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Delayed Visa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Fear of deportation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Discrimination and racism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Disruption of social services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Lack of safety net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Feeling of invisibility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Bad living conditions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Precarity</a:t>
            </a:r>
          </a:p>
        </p:txBody>
      </p:sp>
      <p:sp>
        <p:nvSpPr>
          <p:cNvPr id="17" name="Rettangolo 154">
            <a:extLst>
              <a:ext uri="{FF2B5EF4-FFF2-40B4-BE49-F238E27FC236}">
                <a16:creationId xmlns:a16="http://schemas.microsoft.com/office/drawing/2014/main" id="{8C061351-72D6-26B0-0CCA-40C61655C9A9}"/>
              </a:ext>
            </a:extLst>
          </p:cNvPr>
          <p:cNvSpPr/>
          <p:nvPr/>
        </p:nvSpPr>
        <p:spPr>
          <a:xfrm>
            <a:off x="1294620" y="3935890"/>
            <a:ext cx="2469434" cy="56721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Language </a:t>
            </a:r>
            <a:r>
              <a:rPr kumimoji="0" lang="it-IT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barriers</a:t>
            </a:r>
            <a:endParaRPr kumimoji="0" lang="it-IT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ndview Display" panose="020B0502040204020203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ndview Display" panose="020B0502040204020203" pitchFamily="34" charset="0"/>
              <a:ea typeface="+mn-ea"/>
              <a:cs typeface="+mn-cs"/>
            </a:endParaRP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Social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isolation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 and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loneliness</a:t>
            </a: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ndview Display" panose="020B0502040204020203" pitchFamily="34" charset="0"/>
              <a:ea typeface="+mn-ea"/>
              <a:cs typeface="+mn-cs"/>
            </a:endParaRPr>
          </a:p>
        </p:txBody>
      </p:sp>
      <p:sp>
        <p:nvSpPr>
          <p:cNvPr id="18" name="Rettangolo 161">
            <a:extLst>
              <a:ext uri="{FF2B5EF4-FFF2-40B4-BE49-F238E27FC236}">
                <a16:creationId xmlns:a16="http://schemas.microsoft.com/office/drawing/2014/main" id="{3E2C1851-F70F-98BB-69D5-AADBBACBCD40}"/>
              </a:ext>
            </a:extLst>
          </p:cNvPr>
          <p:cNvSpPr/>
          <p:nvPr/>
        </p:nvSpPr>
        <p:spPr>
          <a:xfrm>
            <a:off x="1301788" y="5009265"/>
            <a:ext cx="2492633" cy="150367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Poverty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 </a:t>
            </a:r>
            <a:r>
              <a:rPr kumimoji="0" lang="it-IT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conditions</a:t>
            </a:r>
            <a:endParaRPr kumimoji="0" lang="it-IT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ndview Display" panose="020B0502040204020203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ndview Display" panose="020B0502040204020203" pitchFamily="34" charset="0"/>
              <a:ea typeface="+mn-ea"/>
              <a:cs typeface="+mn-cs"/>
            </a:endParaRP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Disruption of social services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Household burden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Lack of safety net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Bad living conditions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Precarity</a:t>
            </a:r>
          </a:p>
        </p:txBody>
      </p:sp>
      <p:sp>
        <p:nvSpPr>
          <p:cNvPr id="19" name="CasellaDiTesto 164">
            <a:extLst>
              <a:ext uri="{FF2B5EF4-FFF2-40B4-BE49-F238E27FC236}">
                <a16:creationId xmlns:a16="http://schemas.microsoft.com/office/drawing/2014/main" id="{D4A602E6-FD2E-7DB8-FA29-90C102F969C1}"/>
              </a:ext>
            </a:extLst>
          </p:cNvPr>
          <p:cNvSpPr txBox="1"/>
          <p:nvPr/>
        </p:nvSpPr>
        <p:spPr>
          <a:xfrm rot="16200000">
            <a:off x="-658328" y="5651334"/>
            <a:ext cx="2155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Grandview Display" panose="020B0502040204020203" pitchFamily="34" charset="0"/>
              </a:rPr>
              <a:t>Pathway 4</a:t>
            </a:r>
          </a:p>
        </p:txBody>
      </p:sp>
      <p:sp>
        <p:nvSpPr>
          <p:cNvPr id="20" name="Rettangolo 165">
            <a:extLst>
              <a:ext uri="{FF2B5EF4-FFF2-40B4-BE49-F238E27FC236}">
                <a16:creationId xmlns:a16="http://schemas.microsoft.com/office/drawing/2014/main" id="{48B549CE-F3CB-469E-A903-82D7FEB7BE78}"/>
              </a:ext>
            </a:extLst>
          </p:cNvPr>
          <p:cNvSpPr/>
          <p:nvPr/>
        </p:nvSpPr>
        <p:spPr>
          <a:xfrm>
            <a:off x="4059933" y="1194505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  <a:latin typeface="Grandview Display" panose="020B0502040204020203" pitchFamily="34" charset="0"/>
              </a:rPr>
              <a:t>Gender-based violence</a:t>
            </a:r>
          </a:p>
        </p:txBody>
      </p:sp>
      <p:sp>
        <p:nvSpPr>
          <p:cNvPr id="21" name="Rettangolo 166">
            <a:extLst>
              <a:ext uri="{FF2B5EF4-FFF2-40B4-BE49-F238E27FC236}">
                <a16:creationId xmlns:a16="http://schemas.microsoft.com/office/drawing/2014/main" id="{CC16716F-E599-EB16-D712-A9399592ABAB}"/>
              </a:ext>
            </a:extLst>
          </p:cNvPr>
          <p:cNvSpPr/>
          <p:nvPr/>
        </p:nvSpPr>
        <p:spPr>
          <a:xfrm>
            <a:off x="4059938" y="1628755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 err="1">
                <a:solidFill>
                  <a:schemeClr val="tx1"/>
                </a:solidFill>
                <a:latin typeface="Grandview Display" panose="020B0502040204020203" pitchFamily="34" charset="0"/>
              </a:rPr>
              <a:t>Worsening</a:t>
            </a:r>
            <a:r>
              <a:rPr lang="it-IT" sz="1100" dirty="0">
                <a:solidFill>
                  <a:schemeClr val="tx1"/>
                </a:solidFill>
                <a:latin typeface="Grandview Display" panose="020B0502040204020203" pitchFamily="34" charset="0"/>
              </a:rPr>
              <a:t> </a:t>
            </a:r>
            <a:r>
              <a:rPr lang="it-IT" sz="1100" dirty="0" err="1">
                <a:solidFill>
                  <a:schemeClr val="tx1"/>
                </a:solidFill>
                <a:latin typeface="Grandview Display" panose="020B0502040204020203" pitchFamily="34" charset="0"/>
              </a:rPr>
              <a:t>mental</a:t>
            </a:r>
            <a:r>
              <a:rPr lang="it-IT" sz="1100" dirty="0">
                <a:solidFill>
                  <a:schemeClr val="tx1"/>
                </a:solidFill>
                <a:latin typeface="Grandview Display" panose="020B0502040204020203" pitchFamily="34" charset="0"/>
              </a:rPr>
              <a:t> health status</a:t>
            </a:r>
          </a:p>
        </p:txBody>
      </p:sp>
      <p:sp>
        <p:nvSpPr>
          <p:cNvPr id="22" name="Rettangolo 167">
            <a:extLst>
              <a:ext uri="{FF2B5EF4-FFF2-40B4-BE49-F238E27FC236}">
                <a16:creationId xmlns:a16="http://schemas.microsoft.com/office/drawing/2014/main" id="{1E5B9572-5AE6-74F1-DB3C-5323832C4D2A}"/>
              </a:ext>
            </a:extLst>
          </p:cNvPr>
          <p:cNvSpPr/>
          <p:nvPr/>
        </p:nvSpPr>
        <p:spPr>
          <a:xfrm>
            <a:off x="4059938" y="1988306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>
                <a:solidFill>
                  <a:schemeClr val="tx1"/>
                </a:solidFill>
                <a:latin typeface="Grandview Display" panose="020B0502040204020203" pitchFamily="34" charset="0"/>
              </a:rPr>
              <a:t>Worsening of health conditions</a:t>
            </a:r>
            <a:endParaRPr lang="it-IT" sz="1100" dirty="0">
              <a:solidFill>
                <a:schemeClr val="tx1"/>
              </a:solidFill>
              <a:latin typeface="Grandview Display" panose="020B0502040204020203" pitchFamily="34" charset="0"/>
            </a:endParaRPr>
          </a:p>
        </p:txBody>
      </p:sp>
      <p:sp>
        <p:nvSpPr>
          <p:cNvPr id="23" name="Rettangolo 174">
            <a:extLst>
              <a:ext uri="{FF2B5EF4-FFF2-40B4-BE49-F238E27FC236}">
                <a16:creationId xmlns:a16="http://schemas.microsoft.com/office/drawing/2014/main" id="{D73F7AAC-87D7-5631-C6A7-16AF059CA357}"/>
              </a:ext>
            </a:extLst>
          </p:cNvPr>
          <p:cNvSpPr/>
          <p:nvPr/>
        </p:nvSpPr>
        <p:spPr>
          <a:xfrm>
            <a:off x="4059937" y="2352957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>
                <a:solidFill>
                  <a:schemeClr val="tx1"/>
                </a:solidFill>
                <a:latin typeface="Grandview Display" panose="020B0502040204020203" pitchFamily="34" charset="0"/>
              </a:rPr>
              <a:t>Poor access to care</a:t>
            </a:r>
            <a:endParaRPr lang="it-IT" sz="1100" dirty="0">
              <a:solidFill>
                <a:schemeClr val="tx1"/>
              </a:solidFill>
              <a:latin typeface="Grandview Display" panose="020B0502040204020203" pitchFamily="34" charset="0"/>
            </a:endParaRPr>
          </a:p>
        </p:txBody>
      </p:sp>
      <p:sp>
        <p:nvSpPr>
          <p:cNvPr id="24" name="Rettangolo 175">
            <a:extLst>
              <a:ext uri="{FF2B5EF4-FFF2-40B4-BE49-F238E27FC236}">
                <a16:creationId xmlns:a16="http://schemas.microsoft.com/office/drawing/2014/main" id="{CC57D34C-809E-1F8A-1F98-943D93D4B13F}"/>
              </a:ext>
            </a:extLst>
          </p:cNvPr>
          <p:cNvSpPr/>
          <p:nvPr/>
        </p:nvSpPr>
        <p:spPr>
          <a:xfrm>
            <a:off x="4059936" y="2718317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>
                <a:solidFill>
                  <a:schemeClr val="tx1"/>
                </a:solidFill>
                <a:latin typeface="Grandview Display" panose="020B0502040204020203" pitchFamily="34" charset="0"/>
              </a:rPr>
              <a:t>Exacerbation of poverty</a:t>
            </a:r>
            <a:endParaRPr lang="it-IT" sz="1100" dirty="0">
              <a:solidFill>
                <a:schemeClr val="tx1"/>
              </a:solidFill>
              <a:latin typeface="Grandview Display" panose="020B0502040204020203" pitchFamily="34" charset="0"/>
            </a:endParaRPr>
          </a:p>
        </p:txBody>
      </p:sp>
      <p:sp>
        <p:nvSpPr>
          <p:cNvPr id="25" name="Rettangolo 176">
            <a:extLst>
              <a:ext uri="{FF2B5EF4-FFF2-40B4-BE49-F238E27FC236}">
                <a16:creationId xmlns:a16="http://schemas.microsoft.com/office/drawing/2014/main" id="{959F02CE-352E-F172-8D60-DA5E263E1A0F}"/>
              </a:ext>
            </a:extLst>
          </p:cNvPr>
          <p:cNvSpPr/>
          <p:nvPr/>
        </p:nvSpPr>
        <p:spPr>
          <a:xfrm>
            <a:off x="4059935" y="3080256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>
                <a:solidFill>
                  <a:schemeClr val="tx1"/>
                </a:solidFill>
                <a:latin typeface="Grandview Display" panose="020B0502040204020203" pitchFamily="34" charset="0"/>
              </a:rPr>
              <a:t>Fraud</a:t>
            </a:r>
            <a:endParaRPr lang="it-IT" sz="1100" dirty="0">
              <a:solidFill>
                <a:schemeClr val="tx1"/>
              </a:solidFill>
              <a:latin typeface="Grandview Display" panose="020B0502040204020203" pitchFamily="34" charset="0"/>
            </a:endParaRPr>
          </a:p>
        </p:txBody>
      </p:sp>
      <p:sp>
        <p:nvSpPr>
          <p:cNvPr id="26" name="Rettangolo 177">
            <a:extLst>
              <a:ext uri="{FF2B5EF4-FFF2-40B4-BE49-F238E27FC236}">
                <a16:creationId xmlns:a16="http://schemas.microsoft.com/office/drawing/2014/main" id="{3FC45769-E72D-CC77-D6D9-FD985D1597B5}"/>
              </a:ext>
            </a:extLst>
          </p:cNvPr>
          <p:cNvSpPr/>
          <p:nvPr/>
        </p:nvSpPr>
        <p:spPr>
          <a:xfrm>
            <a:off x="4059934" y="3445616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>
                <a:solidFill>
                  <a:schemeClr val="tx1"/>
                </a:solidFill>
                <a:latin typeface="Grandview Display" panose="020B0502040204020203" pitchFamily="34" charset="0"/>
              </a:rPr>
              <a:t>Gender-based violence</a:t>
            </a:r>
            <a:endParaRPr lang="en-GB" sz="1100" dirty="0">
              <a:solidFill>
                <a:schemeClr val="tx1"/>
              </a:solidFill>
              <a:latin typeface="Grandview Display" panose="020B0502040204020203" pitchFamily="34" charset="0"/>
            </a:endParaRPr>
          </a:p>
        </p:txBody>
      </p:sp>
      <p:sp>
        <p:nvSpPr>
          <p:cNvPr id="27" name="Rettangolo 179">
            <a:extLst>
              <a:ext uri="{FF2B5EF4-FFF2-40B4-BE49-F238E27FC236}">
                <a16:creationId xmlns:a16="http://schemas.microsoft.com/office/drawing/2014/main" id="{6957CDC6-4293-228E-C0AB-D175590FD681}"/>
              </a:ext>
            </a:extLst>
          </p:cNvPr>
          <p:cNvSpPr/>
          <p:nvPr/>
        </p:nvSpPr>
        <p:spPr>
          <a:xfrm>
            <a:off x="4058758" y="3855745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 err="1">
                <a:solidFill>
                  <a:schemeClr val="tx1"/>
                </a:solidFill>
                <a:latin typeface="Grandview Display" panose="020B0502040204020203" pitchFamily="34" charset="0"/>
              </a:rPr>
              <a:t>Worsening</a:t>
            </a:r>
            <a:r>
              <a:rPr lang="it-IT" sz="1100" dirty="0">
                <a:solidFill>
                  <a:schemeClr val="tx1"/>
                </a:solidFill>
                <a:latin typeface="Grandview Display" panose="020B0502040204020203" pitchFamily="34" charset="0"/>
              </a:rPr>
              <a:t> </a:t>
            </a:r>
            <a:r>
              <a:rPr lang="it-IT" sz="1100" dirty="0" err="1">
                <a:solidFill>
                  <a:schemeClr val="tx1"/>
                </a:solidFill>
                <a:latin typeface="Grandview Display" panose="020B0502040204020203" pitchFamily="34" charset="0"/>
              </a:rPr>
              <a:t>mental</a:t>
            </a:r>
            <a:r>
              <a:rPr lang="it-IT" sz="1100" dirty="0">
                <a:solidFill>
                  <a:schemeClr val="tx1"/>
                </a:solidFill>
                <a:latin typeface="Grandview Display" panose="020B0502040204020203" pitchFamily="34" charset="0"/>
              </a:rPr>
              <a:t> health status</a:t>
            </a:r>
          </a:p>
        </p:txBody>
      </p:sp>
      <p:sp>
        <p:nvSpPr>
          <p:cNvPr id="28" name="Rettangolo 180">
            <a:extLst>
              <a:ext uri="{FF2B5EF4-FFF2-40B4-BE49-F238E27FC236}">
                <a16:creationId xmlns:a16="http://schemas.microsoft.com/office/drawing/2014/main" id="{C32427EC-5262-83AF-8430-5FC31EA675B0}"/>
              </a:ext>
            </a:extLst>
          </p:cNvPr>
          <p:cNvSpPr/>
          <p:nvPr/>
        </p:nvSpPr>
        <p:spPr>
          <a:xfrm>
            <a:off x="4058759" y="4228443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>
                <a:solidFill>
                  <a:schemeClr val="tx1"/>
                </a:solidFill>
                <a:latin typeface="Grandview Display" panose="020B0502040204020203" pitchFamily="34" charset="0"/>
              </a:rPr>
              <a:t>Poor access to care</a:t>
            </a:r>
            <a:endParaRPr lang="it-IT" sz="1100" dirty="0">
              <a:solidFill>
                <a:schemeClr val="tx1"/>
              </a:solidFill>
              <a:latin typeface="Grandview Display" panose="020B0502040204020203" pitchFamily="34" charset="0"/>
            </a:endParaRPr>
          </a:p>
        </p:txBody>
      </p:sp>
      <p:sp>
        <p:nvSpPr>
          <p:cNvPr id="29" name="Rettangolo 181">
            <a:extLst>
              <a:ext uri="{FF2B5EF4-FFF2-40B4-BE49-F238E27FC236}">
                <a16:creationId xmlns:a16="http://schemas.microsoft.com/office/drawing/2014/main" id="{D71F03C0-EE4B-3017-D5E6-7E700D6F6A54}"/>
              </a:ext>
            </a:extLst>
          </p:cNvPr>
          <p:cNvSpPr/>
          <p:nvPr/>
        </p:nvSpPr>
        <p:spPr>
          <a:xfrm>
            <a:off x="4059934" y="4696022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 err="1">
                <a:solidFill>
                  <a:schemeClr val="tx1"/>
                </a:solidFill>
                <a:latin typeface="Grandview Display" panose="020B0502040204020203" pitchFamily="34" charset="0"/>
              </a:rPr>
              <a:t>Worsening</a:t>
            </a:r>
            <a:r>
              <a:rPr lang="it-IT" sz="1100" dirty="0">
                <a:solidFill>
                  <a:schemeClr val="tx1"/>
                </a:solidFill>
                <a:latin typeface="Grandview Display" panose="020B0502040204020203" pitchFamily="34" charset="0"/>
              </a:rPr>
              <a:t> </a:t>
            </a:r>
            <a:r>
              <a:rPr lang="it-IT" sz="1100" dirty="0" err="1">
                <a:solidFill>
                  <a:schemeClr val="tx1"/>
                </a:solidFill>
                <a:latin typeface="Grandview Display" panose="020B0502040204020203" pitchFamily="34" charset="0"/>
              </a:rPr>
              <a:t>mental</a:t>
            </a:r>
            <a:r>
              <a:rPr lang="it-IT" sz="1100" dirty="0">
                <a:solidFill>
                  <a:schemeClr val="tx1"/>
                </a:solidFill>
                <a:latin typeface="Grandview Display" panose="020B0502040204020203" pitchFamily="34" charset="0"/>
              </a:rPr>
              <a:t> health status</a:t>
            </a:r>
          </a:p>
        </p:txBody>
      </p:sp>
      <p:sp>
        <p:nvSpPr>
          <p:cNvPr id="30" name="Rettangolo 182">
            <a:extLst>
              <a:ext uri="{FF2B5EF4-FFF2-40B4-BE49-F238E27FC236}">
                <a16:creationId xmlns:a16="http://schemas.microsoft.com/office/drawing/2014/main" id="{3997E8CE-6556-5366-81CF-8DB30B0B0E13}"/>
              </a:ext>
            </a:extLst>
          </p:cNvPr>
          <p:cNvSpPr/>
          <p:nvPr/>
        </p:nvSpPr>
        <p:spPr>
          <a:xfrm>
            <a:off x="4059934" y="5083755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 err="1">
                <a:solidFill>
                  <a:schemeClr val="tx1"/>
                </a:solidFill>
                <a:latin typeface="Grandview Display" panose="020B0502040204020203" pitchFamily="34" charset="0"/>
              </a:rPr>
              <a:t>Worsening</a:t>
            </a:r>
            <a:r>
              <a:rPr lang="it-IT" sz="1100" dirty="0">
                <a:solidFill>
                  <a:schemeClr val="tx1"/>
                </a:solidFill>
                <a:latin typeface="Grandview Display" panose="020B0502040204020203" pitchFamily="34" charset="0"/>
              </a:rPr>
              <a:t> of health </a:t>
            </a:r>
            <a:r>
              <a:rPr lang="it-IT" sz="1100" dirty="0" err="1">
                <a:solidFill>
                  <a:schemeClr val="tx1"/>
                </a:solidFill>
                <a:latin typeface="Grandview Display" panose="020B0502040204020203" pitchFamily="34" charset="0"/>
              </a:rPr>
              <a:t>conditions</a:t>
            </a:r>
            <a:endParaRPr lang="it-IT" sz="1100" dirty="0">
              <a:solidFill>
                <a:schemeClr val="tx1"/>
              </a:solidFill>
              <a:latin typeface="Grandview Display" panose="020B0502040204020203" pitchFamily="34" charset="0"/>
            </a:endParaRPr>
          </a:p>
        </p:txBody>
      </p:sp>
      <p:sp>
        <p:nvSpPr>
          <p:cNvPr id="31" name="Rettangolo 183">
            <a:extLst>
              <a:ext uri="{FF2B5EF4-FFF2-40B4-BE49-F238E27FC236}">
                <a16:creationId xmlns:a16="http://schemas.microsoft.com/office/drawing/2014/main" id="{BE561D95-2F94-0050-29CA-66736A237554}"/>
              </a:ext>
            </a:extLst>
          </p:cNvPr>
          <p:cNvSpPr/>
          <p:nvPr/>
        </p:nvSpPr>
        <p:spPr>
          <a:xfrm>
            <a:off x="4059934" y="5444364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 err="1">
                <a:solidFill>
                  <a:schemeClr val="tx1"/>
                </a:solidFill>
                <a:latin typeface="Grandview Display" panose="020B0502040204020203" pitchFamily="34" charset="0"/>
              </a:rPr>
              <a:t>Poor</a:t>
            </a:r>
            <a:r>
              <a:rPr lang="it-IT" sz="1100" dirty="0">
                <a:solidFill>
                  <a:schemeClr val="tx1"/>
                </a:solidFill>
                <a:latin typeface="Grandview Display" panose="020B0502040204020203" pitchFamily="34" charset="0"/>
              </a:rPr>
              <a:t> access to care</a:t>
            </a:r>
          </a:p>
        </p:txBody>
      </p:sp>
      <p:sp>
        <p:nvSpPr>
          <p:cNvPr id="32" name="Rettangolo 186">
            <a:extLst>
              <a:ext uri="{FF2B5EF4-FFF2-40B4-BE49-F238E27FC236}">
                <a16:creationId xmlns:a16="http://schemas.microsoft.com/office/drawing/2014/main" id="{61A6B0FC-1586-3159-6FCC-7FF1B9525C53}"/>
              </a:ext>
            </a:extLst>
          </p:cNvPr>
          <p:cNvSpPr/>
          <p:nvPr/>
        </p:nvSpPr>
        <p:spPr>
          <a:xfrm>
            <a:off x="4059934" y="5839863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 err="1">
                <a:solidFill>
                  <a:schemeClr val="tx1"/>
                </a:solidFill>
                <a:latin typeface="Grandview Display" panose="020B0502040204020203" pitchFamily="34" charset="0"/>
              </a:rPr>
              <a:t>Exacerbation</a:t>
            </a:r>
            <a:r>
              <a:rPr lang="it-IT" sz="1100" dirty="0">
                <a:solidFill>
                  <a:schemeClr val="tx1"/>
                </a:solidFill>
                <a:latin typeface="Grandview Display" panose="020B0502040204020203" pitchFamily="34" charset="0"/>
              </a:rPr>
              <a:t> of </a:t>
            </a:r>
            <a:r>
              <a:rPr lang="it-IT" sz="1100" dirty="0" err="1">
                <a:solidFill>
                  <a:schemeClr val="tx1"/>
                </a:solidFill>
                <a:latin typeface="Grandview Display" panose="020B0502040204020203" pitchFamily="34" charset="0"/>
              </a:rPr>
              <a:t>poverty</a:t>
            </a:r>
            <a:endParaRPr lang="it-IT" sz="1100" dirty="0">
              <a:solidFill>
                <a:schemeClr val="tx1"/>
              </a:solidFill>
              <a:latin typeface="Grandview Display" panose="020B0502040204020203" pitchFamily="34" charset="0"/>
            </a:endParaRPr>
          </a:p>
        </p:txBody>
      </p:sp>
      <p:sp>
        <p:nvSpPr>
          <p:cNvPr id="33" name="Rettangolo 187">
            <a:extLst>
              <a:ext uri="{FF2B5EF4-FFF2-40B4-BE49-F238E27FC236}">
                <a16:creationId xmlns:a16="http://schemas.microsoft.com/office/drawing/2014/main" id="{32A93703-D597-6BF7-7688-D735CB1DA6C1}"/>
              </a:ext>
            </a:extLst>
          </p:cNvPr>
          <p:cNvSpPr/>
          <p:nvPr/>
        </p:nvSpPr>
        <p:spPr>
          <a:xfrm>
            <a:off x="4059934" y="6216294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 err="1">
                <a:solidFill>
                  <a:schemeClr val="tx1"/>
                </a:solidFill>
                <a:latin typeface="Grandview Display" panose="020B0502040204020203" pitchFamily="34" charset="0"/>
              </a:rPr>
              <a:t>Fraud</a:t>
            </a:r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34" name="Rettangolo 188">
            <a:extLst>
              <a:ext uri="{FF2B5EF4-FFF2-40B4-BE49-F238E27FC236}">
                <a16:creationId xmlns:a16="http://schemas.microsoft.com/office/drawing/2014/main" id="{D8CC6AC0-0B30-BE86-CFAE-09586501A8FD}"/>
              </a:ext>
            </a:extLst>
          </p:cNvPr>
          <p:cNvSpPr/>
          <p:nvPr/>
        </p:nvSpPr>
        <p:spPr>
          <a:xfrm>
            <a:off x="4059934" y="6559455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>
                <a:solidFill>
                  <a:schemeClr val="tx1"/>
                </a:solidFill>
                <a:latin typeface="Grandview Display" panose="020B0502040204020203" pitchFamily="34" charset="0"/>
              </a:rPr>
              <a:t>Gender-based violence</a:t>
            </a:r>
            <a:endParaRPr lang="en-GB" sz="1100" dirty="0">
              <a:solidFill>
                <a:schemeClr val="tx1"/>
              </a:solidFill>
              <a:latin typeface="Grandview Display" panose="020B0502040204020203" pitchFamily="34" charset="0"/>
            </a:endParaRPr>
          </a:p>
        </p:txBody>
      </p:sp>
      <p:sp>
        <p:nvSpPr>
          <p:cNvPr id="39" name="Rettangolo 234">
            <a:extLst>
              <a:ext uri="{FF2B5EF4-FFF2-40B4-BE49-F238E27FC236}">
                <a16:creationId xmlns:a16="http://schemas.microsoft.com/office/drawing/2014/main" id="{6F51C14C-4C81-F44A-A0DE-9B80AD142618}"/>
              </a:ext>
            </a:extLst>
          </p:cNvPr>
          <p:cNvSpPr/>
          <p:nvPr/>
        </p:nvSpPr>
        <p:spPr>
          <a:xfrm>
            <a:off x="1258488" y="7886666"/>
            <a:ext cx="2533536" cy="87548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Pre-</a:t>
            </a:r>
            <a:r>
              <a:rPr kumimoji="0" lang="it-IT" sz="11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existing</a:t>
            </a:r>
            <a:r>
              <a:rPr kumimoji="0" lang="it-IT" sz="11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 health </a:t>
            </a:r>
            <a:r>
              <a:rPr kumimoji="0" lang="it-IT" sz="11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conditions</a:t>
            </a:r>
            <a:endParaRPr kumimoji="0" lang="it-IT" sz="11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ndview Display" panose="020B0502040204020203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100" b="1" i="0" dirty="0">
              <a:solidFill>
                <a:prstClr val="black"/>
              </a:solidFill>
              <a:latin typeface="Grandview Display" panose="020B0502040204020203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Disruption of social services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 panose="020B0502040204020203" pitchFamily="34" charset="0"/>
                <a:ea typeface="+mn-ea"/>
                <a:cs typeface="+mn-cs"/>
              </a:rPr>
              <a:t>Social isolation and loneliness</a:t>
            </a:r>
          </a:p>
        </p:txBody>
      </p:sp>
      <p:sp>
        <p:nvSpPr>
          <p:cNvPr id="40" name="CasellaDiTesto 235">
            <a:extLst>
              <a:ext uri="{FF2B5EF4-FFF2-40B4-BE49-F238E27FC236}">
                <a16:creationId xmlns:a16="http://schemas.microsoft.com/office/drawing/2014/main" id="{2EA04DEA-3470-BFF8-51C9-EEF908EDF46C}"/>
              </a:ext>
            </a:extLst>
          </p:cNvPr>
          <p:cNvSpPr txBox="1"/>
          <p:nvPr/>
        </p:nvSpPr>
        <p:spPr>
          <a:xfrm rot="16200000">
            <a:off x="-199057" y="8219134"/>
            <a:ext cx="1254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Grandview Display" panose="020B0502040204020203" pitchFamily="34" charset="0"/>
              </a:rPr>
              <a:t>Pathway 6</a:t>
            </a:r>
          </a:p>
        </p:txBody>
      </p:sp>
      <p:sp>
        <p:nvSpPr>
          <p:cNvPr id="41" name="Rettangolo 236">
            <a:extLst>
              <a:ext uri="{FF2B5EF4-FFF2-40B4-BE49-F238E27FC236}">
                <a16:creationId xmlns:a16="http://schemas.microsoft.com/office/drawing/2014/main" id="{64D04C01-367D-57CA-616C-DBF710B69F06}"/>
              </a:ext>
            </a:extLst>
          </p:cNvPr>
          <p:cNvSpPr/>
          <p:nvPr/>
        </p:nvSpPr>
        <p:spPr>
          <a:xfrm>
            <a:off x="4059933" y="7834423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 err="1">
                <a:solidFill>
                  <a:schemeClr val="tx1"/>
                </a:solidFill>
                <a:latin typeface="Grandview Display" panose="020B0502040204020203" pitchFamily="34" charset="0"/>
              </a:rPr>
              <a:t>Worsening</a:t>
            </a:r>
            <a:r>
              <a:rPr lang="it-IT" sz="1100" dirty="0">
                <a:solidFill>
                  <a:schemeClr val="tx1"/>
                </a:solidFill>
                <a:latin typeface="Grandview Display" panose="020B0502040204020203" pitchFamily="34" charset="0"/>
              </a:rPr>
              <a:t> </a:t>
            </a:r>
            <a:r>
              <a:rPr lang="it-IT" sz="1100" dirty="0" err="1">
                <a:solidFill>
                  <a:schemeClr val="tx1"/>
                </a:solidFill>
                <a:latin typeface="Grandview Display" panose="020B0502040204020203" pitchFamily="34" charset="0"/>
              </a:rPr>
              <a:t>mental</a:t>
            </a:r>
            <a:r>
              <a:rPr lang="it-IT" sz="1100" dirty="0">
                <a:solidFill>
                  <a:schemeClr val="tx1"/>
                </a:solidFill>
                <a:latin typeface="Grandview Display" panose="020B0502040204020203" pitchFamily="34" charset="0"/>
              </a:rPr>
              <a:t> health status</a:t>
            </a:r>
          </a:p>
        </p:txBody>
      </p:sp>
      <p:sp>
        <p:nvSpPr>
          <p:cNvPr id="42" name="Rettangolo 237">
            <a:extLst>
              <a:ext uri="{FF2B5EF4-FFF2-40B4-BE49-F238E27FC236}">
                <a16:creationId xmlns:a16="http://schemas.microsoft.com/office/drawing/2014/main" id="{8C66082D-DB1C-A4BA-E7AD-C8C3F6B6F041}"/>
              </a:ext>
            </a:extLst>
          </p:cNvPr>
          <p:cNvSpPr/>
          <p:nvPr/>
        </p:nvSpPr>
        <p:spPr>
          <a:xfrm>
            <a:off x="4059932" y="8193516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 err="1">
                <a:solidFill>
                  <a:schemeClr val="tx1"/>
                </a:solidFill>
                <a:latin typeface="Grandview Display" panose="020B0502040204020203" pitchFamily="34" charset="0"/>
              </a:rPr>
              <a:t>Worsening</a:t>
            </a:r>
            <a:r>
              <a:rPr lang="it-IT" sz="1100" dirty="0">
                <a:solidFill>
                  <a:schemeClr val="tx1"/>
                </a:solidFill>
                <a:latin typeface="Grandview Display" panose="020B0502040204020203" pitchFamily="34" charset="0"/>
              </a:rPr>
              <a:t> of health </a:t>
            </a:r>
            <a:r>
              <a:rPr lang="it-IT" sz="1100" dirty="0" err="1">
                <a:solidFill>
                  <a:schemeClr val="tx1"/>
                </a:solidFill>
                <a:latin typeface="Grandview Display" panose="020B0502040204020203" pitchFamily="34" charset="0"/>
              </a:rPr>
              <a:t>conditions</a:t>
            </a:r>
            <a:endParaRPr lang="it-IT" sz="1100" dirty="0">
              <a:solidFill>
                <a:schemeClr val="tx1"/>
              </a:solidFill>
              <a:latin typeface="Grandview Display" panose="020B0502040204020203" pitchFamily="34" charset="0"/>
            </a:endParaRPr>
          </a:p>
        </p:txBody>
      </p:sp>
      <p:sp>
        <p:nvSpPr>
          <p:cNvPr id="43" name="Rettangolo 238">
            <a:extLst>
              <a:ext uri="{FF2B5EF4-FFF2-40B4-BE49-F238E27FC236}">
                <a16:creationId xmlns:a16="http://schemas.microsoft.com/office/drawing/2014/main" id="{E06EDB74-C10B-7002-7938-E9E8855CF90F}"/>
              </a:ext>
            </a:extLst>
          </p:cNvPr>
          <p:cNvSpPr/>
          <p:nvPr/>
        </p:nvSpPr>
        <p:spPr>
          <a:xfrm>
            <a:off x="4059931" y="8557466"/>
            <a:ext cx="2274997" cy="30805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>
                <a:solidFill>
                  <a:schemeClr val="tx1"/>
                </a:solidFill>
                <a:latin typeface="Grandview Display" panose="020B0502040204020203" pitchFamily="34" charset="0"/>
              </a:rPr>
              <a:t>Poor access to care</a:t>
            </a:r>
            <a:endParaRPr lang="it-IT" sz="1100" dirty="0">
              <a:solidFill>
                <a:schemeClr val="tx1"/>
              </a:solidFill>
              <a:latin typeface="Grandview Display" panose="020B0502040204020203" pitchFamily="34" charset="0"/>
            </a:endParaRPr>
          </a:p>
        </p:txBody>
      </p:sp>
      <p:sp>
        <p:nvSpPr>
          <p:cNvPr id="44" name="CasellaDiTesto 1">
            <a:extLst>
              <a:ext uri="{FF2B5EF4-FFF2-40B4-BE49-F238E27FC236}">
                <a16:creationId xmlns:a16="http://schemas.microsoft.com/office/drawing/2014/main" id="{449C46AB-1F97-6AF8-3A10-AEAE0FB4704C}"/>
              </a:ext>
            </a:extLst>
          </p:cNvPr>
          <p:cNvSpPr txBox="1"/>
          <p:nvPr/>
        </p:nvSpPr>
        <p:spPr>
          <a:xfrm rot="16200000">
            <a:off x="-113950" y="4080998"/>
            <a:ext cx="10522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Grandview Display" panose="020B0502040204020203" pitchFamily="34" charset="0"/>
              </a:rPr>
              <a:t>Pathway 3</a:t>
            </a:r>
          </a:p>
        </p:txBody>
      </p:sp>
      <p:sp>
        <p:nvSpPr>
          <p:cNvPr id="48" name="CasellaDiTesto 127">
            <a:extLst>
              <a:ext uri="{FF2B5EF4-FFF2-40B4-BE49-F238E27FC236}">
                <a16:creationId xmlns:a16="http://schemas.microsoft.com/office/drawing/2014/main" id="{896C679F-E5BB-B73A-EE7C-1386E74EA2F8}"/>
              </a:ext>
            </a:extLst>
          </p:cNvPr>
          <p:cNvSpPr txBox="1"/>
          <p:nvPr/>
        </p:nvSpPr>
        <p:spPr>
          <a:xfrm>
            <a:off x="1143359" y="23920"/>
            <a:ext cx="4571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err="1">
                <a:latin typeface="Grandview Display" panose="020B0502040204020203" pitchFamily="34" charset="0"/>
              </a:rPr>
              <a:t>Vulnerability</a:t>
            </a:r>
            <a:r>
              <a:rPr lang="it-IT" sz="1200" b="1" dirty="0">
                <a:latin typeface="Grandview Display" panose="020B0502040204020203" pitchFamily="34" charset="0"/>
              </a:rPr>
              <a:t> pathways for </a:t>
            </a:r>
            <a:r>
              <a:rPr lang="it-IT" sz="1200" b="1" dirty="0" err="1">
                <a:latin typeface="Grandview Display" panose="020B0502040204020203" pitchFamily="34" charset="0"/>
              </a:rPr>
              <a:t>migrant</a:t>
            </a:r>
            <a:r>
              <a:rPr lang="it-IT" sz="1200" b="1" dirty="0">
                <a:latin typeface="Grandview Display" panose="020B0502040204020203" pitchFamily="34" charset="0"/>
              </a:rPr>
              <a:t> women </a:t>
            </a:r>
            <a:r>
              <a:rPr lang="it-IT" sz="1200" b="1" dirty="0" err="1">
                <a:latin typeface="Grandview Display" panose="020B0502040204020203" pitchFamily="34" charset="0"/>
              </a:rPr>
              <a:t>during</a:t>
            </a:r>
            <a:r>
              <a:rPr lang="it-IT" sz="1200" b="1" dirty="0">
                <a:latin typeface="Grandview Display" panose="020B0502040204020203" pitchFamily="34" charset="0"/>
              </a:rPr>
              <a:t>  the COVID-19 pandemic global disaster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33B7FAC-76FA-2054-E2E9-33CE51DD17D9}"/>
              </a:ext>
            </a:extLst>
          </p:cNvPr>
          <p:cNvSpPr txBox="1"/>
          <p:nvPr/>
        </p:nvSpPr>
        <p:spPr>
          <a:xfrm>
            <a:off x="67152" y="8928777"/>
            <a:ext cx="65408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000" b="1" dirty="0" err="1"/>
              <a:t>Additional</a:t>
            </a:r>
            <a:r>
              <a:rPr lang="it-IT" sz="1000" b="1" dirty="0"/>
              <a:t> file 3</a:t>
            </a:r>
            <a:r>
              <a:rPr lang="it-IT" sz="1000" dirty="0"/>
              <a:t>. </a:t>
            </a:r>
            <a:r>
              <a:rPr lang="en-US" sz="1000" dirty="0"/>
              <a:t>Graphical representation of the vulnerability pathways as presented in the Results section, developed by </a:t>
            </a:r>
            <a:r>
              <a:rPr lang="en-US" sz="1000"/>
              <a:t>the authors. </a:t>
            </a:r>
            <a:r>
              <a:rPr lang="en-US" sz="1000" dirty="0"/>
              <a:t>The pre-existing vulnerability factors of migrant women, along with negative events triggered by the COVID-19 pandemic and the containment measures are reported on the left. Experiencing the pandemic in a condition of vulnerability has led migrant women to endure several negative outcomes, shown on the right. The gray arrows in the background stand for </a:t>
            </a:r>
            <a:r>
              <a:rPr lang="en-US" sz="1000" dirty="0" err="1"/>
              <a:t>sequentiality</a:t>
            </a:r>
            <a:r>
              <a:rPr lang="en-US" sz="1000" dirty="0"/>
              <a:t>: pre-existing factors were not created by the pandemic, but were triggered by it, giving rise to negative outcomes. </a:t>
            </a:r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val="3672194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1832</TotalTime>
  <Words>263</Words>
  <Application>Microsoft Office PowerPoint</Application>
  <PresentationFormat>A4 (21x29,7 cm)</PresentationFormat>
  <Paragraphs>60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Grandview Display</vt:lpstr>
      <vt:lpstr>Office Theme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Hamdi Lamine</dc:creator>
  <cp:lastModifiedBy>Monica Trentin</cp:lastModifiedBy>
  <cp:revision>8</cp:revision>
  <dcterms:created xsi:type="dcterms:W3CDTF">2022-10-20T14:12:10Z</dcterms:created>
  <dcterms:modified xsi:type="dcterms:W3CDTF">2023-04-19T20:35:48Z</dcterms:modified>
</cp:coreProperties>
</file>