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40" d="100"/>
          <a:sy n="40" d="100"/>
        </p:scale>
        <p:origin x="-2358" y="-114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BAC07-28CA-4346-9471-1F00F507DFE9}" type="datetimeFigureOut">
              <a:rPr lang="en-IN" smtClean="0"/>
              <a:pPr/>
              <a:t>07-02-2015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60C83-7829-43B6-B98F-973FAE0D0223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BAC07-28CA-4346-9471-1F00F507DFE9}" type="datetimeFigureOut">
              <a:rPr lang="en-IN" smtClean="0"/>
              <a:pPr/>
              <a:t>07-02-2015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60C83-7829-43B6-B98F-973FAE0D0223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BAC07-28CA-4346-9471-1F00F507DFE9}" type="datetimeFigureOut">
              <a:rPr lang="en-IN" smtClean="0"/>
              <a:pPr/>
              <a:t>07-02-2015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60C83-7829-43B6-B98F-973FAE0D0223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BAC07-28CA-4346-9471-1F00F507DFE9}" type="datetimeFigureOut">
              <a:rPr lang="en-IN" smtClean="0"/>
              <a:pPr/>
              <a:t>07-02-2015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60C83-7829-43B6-B98F-973FAE0D0223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BAC07-28CA-4346-9471-1F00F507DFE9}" type="datetimeFigureOut">
              <a:rPr lang="en-IN" smtClean="0"/>
              <a:pPr/>
              <a:t>07-02-2015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60C83-7829-43B6-B98F-973FAE0D0223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BAC07-28CA-4346-9471-1F00F507DFE9}" type="datetimeFigureOut">
              <a:rPr lang="en-IN" smtClean="0"/>
              <a:pPr/>
              <a:t>07-02-2015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60C83-7829-43B6-B98F-973FAE0D0223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BAC07-28CA-4346-9471-1F00F507DFE9}" type="datetimeFigureOut">
              <a:rPr lang="en-IN" smtClean="0"/>
              <a:pPr/>
              <a:t>07-02-2015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60C83-7829-43B6-B98F-973FAE0D0223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BAC07-28CA-4346-9471-1F00F507DFE9}" type="datetimeFigureOut">
              <a:rPr lang="en-IN" smtClean="0"/>
              <a:pPr/>
              <a:t>07-02-2015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60C83-7829-43B6-B98F-973FAE0D0223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BAC07-28CA-4346-9471-1F00F507DFE9}" type="datetimeFigureOut">
              <a:rPr lang="en-IN" smtClean="0"/>
              <a:pPr/>
              <a:t>07-02-2015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60C83-7829-43B6-B98F-973FAE0D0223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BAC07-28CA-4346-9471-1F00F507DFE9}" type="datetimeFigureOut">
              <a:rPr lang="en-IN" smtClean="0"/>
              <a:pPr/>
              <a:t>07-02-2015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60C83-7829-43B6-B98F-973FAE0D0223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BAC07-28CA-4346-9471-1F00F507DFE9}" type="datetimeFigureOut">
              <a:rPr lang="en-IN" smtClean="0"/>
              <a:pPr/>
              <a:t>07-02-2015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60C83-7829-43B6-B98F-973FAE0D0223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5BAC07-28CA-4346-9471-1F00F507DFE9}" type="datetimeFigureOut">
              <a:rPr lang="en-IN" smtClean="0"/>
              <a:pPr/>
              <a:t>07-02-2015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460C83-7829-43B6-B98F-973FAE0D0223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17" Type="http://schemas.openxmlformats.org/officeDocument/2006/relationships/image" Target="../media/image17.jpeg"/><Relationship Id="rId2" Type="http://schemas.openxmlformats.org/officeDocument/2006/relationships/image" Target="../media/image2.jpeg"/><Relationship Id="rId16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5" Type="http://schemas.openxmlformats.org/officeDocument/2006/relationships/image" Target="../media/image1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Relationship Id="rId1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>
            <a:spLocks noChangeArrowheads="1"/>
          </p:cNvSpPr>
          <p:nvPr/>
        </p:nvSpPr>
        <p:spPr bwMode="auto">
          <a:xfrm>
            <a:off x="8305800" y="0"/>
            <a:ext cx="838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cs typeface="Arial" pitchFamily="34" charset="0"/>
              </a:rPr>
              <a:t>SF1</a:t>
            </a:r>
            <a:endParaRPr lang="en-US" sz="2800" b="1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6237312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200" b="1" dirty="0" smtClean="0"/>
              <a:t>Supplementary Figure 1- A. </a:t>
            </a:r>
            <a:r>
              <a:rPr lang="en-US" sz="1200" dirty="0" smtClean="0"/>
              <a:t>Representative photograph showing overall distribution of miR-21 and let-7a in tissues from normal controls. There were total 5 samples which were outliers in this group. </a:t>
            </a:r>
            <a:r>
              <a:rPr lang="en-US" sz="1200" b="1" dirty="0" smtClean="0"/>
              <a:t>B.</a:t>
            </a:r>
            <a:r>
              <a:rPr lang="en-US" sz="1200" dirty="0" smtClean="0"/>
              <a:t> Representative photograph showing miR-21 and let-7a expression levels in </a:t>
            </a:r>
            <a:r>
              <a:rPr lang="en-US" sz="1200" dirty="0" err="1" smtClean="0"/>
              <a:t>cytologicaly</a:t>
            </a:r>
            <a:r>
              <a:rPr lang="en-US" sz="1200" dirty="0" smtClean="0"/>
              <a:t> normal, </a:t>
            </a:r>
            <a:r>
              <a:rPr lang="en-US" sz="1200" dirty="0" err="1" smtClean="0"/>
              <a:t>cervicitis</a:t>
            </a:r>
            <a:r>
              <a:rPr lang="en-US" sz="1200" dirty="0" smtClean="0"/>
              <a:t> HPV-negative and </a:t>
            </a:r>
            <a:r>
              <a:rPr lang="en-US" sz="1200" dirty="0" err="1" smtClean="0"/>
              <a:t>cervicitis</a:t>
            </a:r>
            <a:r>
              <a:rPr lang="en-US" sz="1200" dirty="0" smtClean="0"/>
              <a:t> HPV-positive control tissues.</a:t>
            </a:r>
            <a:endParaRPr lang="en-IN" sz="1200" dirty="0" smtClean="0"/>
          </a:p>
          <a:p>
            <a:pPr algn="just"/>
            <a:endParaRPr lang="en-IN" sz="1200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09290"/>
            <a:ext cx="8805614" cy="6044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0" y="0"/>
            <a:ext cx="53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A</a:t>
            </a:r>
            <a:endParaRPr lang="en-US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6152" y="3481844"/>
            <a:ext cx="53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B </a:t>
            </a:r>
            <a:endParaRPr lang="en-US" sz="28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U6 RT 12-7-10.jpg"/>
          <p:cNvPicPr preferRelativeResize="0">
            <a:picLocks/>
          </p:cNvPicPr>
          <p:nvPr/>
        </p:nvPicPr>
        <p:blipFill>
          <a:blip r:embed="rId2" cstate="print"/>
          <a:srcRect l="5833" t="57267" r="80000"/>
          <a:stretch>
            <a:fillRect/>
          </a:stretch>
        </p:blipFill>
        <p:spPr>
          <a:xfrm>
            <a:off x="762000" y="3733800"/>
            <a:ext cx="1371600" cy="118872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15" name="Picture 14" descr="RP mir-21 &amp; 7a.jpg"/>
          <p:cNvPicPr preferRelativeResize="0">
            <a:picLocks/>
          </p:cNvPicPr>
          <p:nvPr/>
        </p:nvPicPr>
        <p:blipFill>
          <a:blip r:embed="rId3" cstate="print"/>
          <a:srcRect l="83647" t="6410" r="962" b="9599"/>
          <a:stretch>
            <a:fillRect/>
          </a:stretch>
        </p:blipFill>
        <p:spPr>
          <a:xfrm>
            <a:off x="2209800" y="1143000"/>
            <a:ext cx="1371600" cy="118872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17" name="Picture 16" descr="RTP 26-11-09.jpg"/>
          <p:cNvPicPr preferRelativeResize="0">
            <a:picLocks/>
          </p:cNvPicPr>
          <p:nvPr/>
        </p:nvPicPr>
        <p:blipFill>
          <a:blip r:embed="rId4" cstate="print">
            <a:lum bright="20000"/>
          </a:blip>
          <a:srcRect l="87920" r="711"/>
          <a:stretch>
            <a:fillRect/>
          </a:stretch>
        </p:blipFill>
        <p:spPr>
          <a:xfrm>
            <a:off x="762000" y="1143000"/>
            <a:ext cx="1371600" cy="118872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18" name="Picture 17" descr="gggggaaa.jpg"/>
          <p:cNvPicPr preferRelativeResize="0">
            <a:picLocks/>
          </p:cNvPicPr>
          <p:nvPr/>
        </p:nvPicPr>
        <p:blipFill>
          <a:blip r:embed="rId5" cstate="print"/>
          <a:srcRect l="49541" r="17431"/>
          <a:stretch>
            <a:fillRect/>
          </a:stretch>
        </p:blipFill>
        <p:spPr>
          <a:xfrm>
            <a:off x="2209800" y="2438400"/>
            <a:ext cx="1371600" cy="118872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19" name="Picture 18" descr="mr-21 mod 17-8-11 p2.jpg"/>
          <p:cNvPicPr preferRelativeResize="0">
            <a:picLocks/>
          </p:cNvPicPr>
          <p:nvPr/>
        </p:nvPicPr>
        <p:blipFill>
          <a:blip r:embed="rId6" cstate="print"/>
          <a:srcRect l="5556" t="6410" r="5556"/>
          <a:stretch>
            <a:fillRect/>
          </a:stretch>
        </p:blipFill>
        <p:spPr>
          <a:xfrm>
            <a:off x="2209800" y="3733800"/>
            <a:ext cx="1371600" cy="118872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20" name="Picture 19" descr="WB 2 001 p2.jpg"/>
          <p:cNvPicPr preferRelativeResize="0">
            <a:picLocks/>
          </p:cNvPicPr>
          <p:nvPr/>
        </p:nvPicPr>
        <p:blipFill>
          <a:blip r:embed="rId7" cstate="print">
            <a:lum bright="10000"/>
          </a:blip>
          <a:srcRect l="38632" t="11905" r="40820" b="29365"/>
          <a:stretch>
            <a:fillRect/>
          </a:stretch>
        </p:blipFill>
        <p:spPr>
          <a:xfrm rot="5400000" flipV="1">
            <a:off x="1478280" y="5334000"/>
            <a:ext cx="274320" cy="118872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21" name="Picture 20" descr="WB HPV16 E6 3-11-12 50ug ca  cx+ cl ln  p2.jpg"/>
          <p:cNvPicPr preferRelativeResize="0">
            <a:picLocks/>
          </p:cNvPicPr>
          <p:nvPr/>
        </p:nvPicPr>
        <p:blipFill>
          <a:blip r:embed="rId8" cstate="print">
            <a:lum bright="10000"/>
          </a:blip>
          <a:srcRect t="37352" b="40514"/>
          <a:stretch>
            <a:fillRect/>
          </a:stretch>
        </p:blipFill>
        <p:spPr>
          <a:xfrm flipH="1">
            <a:off x="1021080" y="5410200"/>
            <a:ext cx="1188720" cy="27432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22" name="Picture 21" descr="WB p53 20-6-11.jpg"/>
          <p:cNvPicPr preferRelativeResize="0">
            <a:picLocks/>
          </p:cNvPicPr>
          <p:nvPr/>
        </p:nvPicPr>
        <p:blipFill rotWithShape="1">
          <a:blip r:embed="rId9" cstate="print"/>
          <a:srcRect l="22115" t="37436" r="56435" b="57662"/>
          <a:stretch/>
        </p:blipFill>
        <p:spPr>
          <a:xfrm>
            <a:off x="2286000" y="5410200"/>
            <a:ext cx="1188720" cy="27432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23" name="Picture 22" descr="WB STAT3 5-11-09 p2.jpg"/>
          <p:cNvPicPr preferRelativeResize="0">
            <a:picLocks/>
          </p:cNvPicPr>
          <p:nvPr/>
        </p:nvPicPr>
        <p:blipFill>
          <a:blip r:embed="rId10" cstate="print"/>
          <a:srcRect l="36988" t="6710" r="56476" b="84014"/>
          <a:stretch>
            <a:fillRect/>
          </a:stretch>
        </p:blipFill>
        <p:spPr>
          <a:xfrm flipH="1">
            <a:off x="2286000" y="5791200"/>
            <a:ext cx="1188720" cy="27432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24" name="Picture 23" descr="PTEN ca cx b.jpg"/>
          <p:cNvPicPr preferRelativeResize="0">
            <a:picLocks/>
          </p:cNvPicPr>
          <p:nvPr/>
        </p:nvPicPr>
        <p:blipFill>
          <a:blip r:embed="rId11" cstate="print"/>
          <a:srcRect l="6818" t="78210" r="83333" b="17778"/>
          <a:stretch>
            <a:fillRect/>
          </a:stretch>
        </p:blipFill>
        <p:spPr>
          <a:xfrm flipH="1">
            <a:off x="2301240" y="5029200"/>
            <a:ext cx="1188720" cy="27432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25" name="Picture 24" descr="WB pSTAT3 11-12-09.jpg"/>
          <p:cNvPicPr preferRelativeResize="0">
            <a:picLocks/>
          </p:cNvPicPr>
          <p:nvPr/>
        </p:nvPicPr>
        <p:blipFill>
          <a:blip r:embed="rId12" cstate="print"/>
          <a:srcRect l="35188" t="30528" r="54046" b="62849"/>
          <a:stretch>
            <a:fillRect/>
          </a:stretch>
        </p:blipFill>
        <p:spPr>
          <a:xfrm flipH="1">
            <a:off x="1021080" y="5029200"/>
            <a:ext cx="1188720" cy="27432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26" name="TextBox 3"/>
          <p:cNvSpPr txBox="1">
            <a:spLocks noChangeArrowheads="1"/>
          </p:cNvSpPr>
          <p:nvPr/>
        </p:nvSpPr>
        <p:spPr bwMode="auto">
          <a:xfrm>
            <a:off x="8305800" y="0"/>
            <a:ext cx="838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cs typeface="Arial" pitchFamily="34" charset="0"/>
              </a:rPr>
              <a:t>SF2</a:t>
            </a:r>
            <a:endParaRPr lang="en-US" sz="2800" b="1" dirty="0"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0" y="0"/>
            <a:ext cx="53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A</a:t>
            </a:r>
            <a:endParaRPr lang="en-US" sz="2800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838200" y="838200"/>
            <a:ext cx="1676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Arial" pitchFamily="34" charset="0"/>
                <a:cs typeface="Arial" pitchFamily="34" charset="0"/>
              </a:rPr>
              <a:t>C1           C2</a:t>
            </a:r>
            <a:endParaRPr lang="en-US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286000" y="838200"/>
            <a:ext cx="1676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Arial" pitchFamily="34" charset="0"/>
                <a:cs typeface="Arial" pitchFamily="34" charset="0"/>
              </a:rPr>
              <a:t>C3           C4</a:t>
            </a:r>
            <a:endParaRPr lang="en-US" sz="1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7" name="Picture 36" descr="7A RP.jpg"/>
          <p:cNvPicPr preferRelativeResize="0">
            <a:picLocks/>
          </p:cNvPicPr>
          <p:nvPr/>
        </p:nvPicPr>
        <p:blipFill>
          <a:blip r:embed="rId13" cstate="print"/>
          <a:srcRect l="72521" t="3810" b="9866"/>
          <a:stretch>
            <a:fillRect/>
          </a:stretch>
        </p:blipFill>
        <p:spPr>
          <a:xfrm>
            <a:off x="762000" y="2438400"/>
            <a:ext cx="1371600" cy="118872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grpSp>
        <p:nvGrpSpPr>
          <p:cNvPr id="2" name="Group 79"/>
          <p:cNvGrpSpPr/>
          <p:nvPr/>
        </p:nvGrpSpPr>
        <p:grpSpPr>
          <a:xfrm>
            <a:off x="3600450" y="4280356"/>
            <a:ext cx="609600" cy="307777"/>
            <a:chOff x="3581400" y="4356556"/>
            <a:chExt cx="609600" cy="307777"/>
          </a:xfrm>
        </p:grpSpPr>
        <p:sp>
          <p:nvSpPr>
            <p:cNvPr id="11" name="TextBox 10"/>
            <p:cNvSpPr txBox="1"/>
            <p:nvPr/>
          </p:nvSpPr>
          <p:spPr>
            <a:xfrm>
              <a:off x="3733800" y="4356556"/>
              <a:ext cx="4572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 smtClean="0"/>
                <a:t>U6</a:t>
              </a:r>
              <a:endParaRPr lang="en-US" sz="1400" b="1" dirty="0"/>
            </a:p>
          </p:txBody>
        </p:sp>
        <p:cxnSp>
          <p:nvCxnSpPr>
            <p:cNvPr id="36" name="Straight Arrow Connector 35"/>
            <p:cNvCxnSpPr/>
            <p:nvPr/>
          </p:nvCxnSpPr>
          <p:spPr>
            <a:xfrm flipH="1">
              <a:off x="3581400" y="4510445"/>
              <a:ext cx="83452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" name="TextBox 37"/>
          <p:cNvSpPr txBox="1"/>
          <p:nvPr/>
        </p:nvSpPr>
        <p:spPr>
          <a:xfrm rot="16200000">
            <a:off x="5852634" y="-548326"/>
            <a:ext cx="990601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Arial" pitchFamily="34" charset="0"/>
                <a:cs typeface="Arial" pitchFamily="34" charset="0"/>
              </a:rPr>
              <a:t>WDSCC</a:t>
            </a:r>
          </a:p>
          <a:p>
            <a:r>
              <a:rPr lang="en-US" sz="14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endParaRPr lang="en-US" sz="14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1400" b="1" dirty="0" smtClean="0">
                <a:latin typeface="Arial" pitchFamily="34" charset="0"/>
                <a:cs typeface="Arial" pitchFamily="34" charset="0"/>
              </a:rPr>
              <a:t>MDSCC</a:t>
            </a:r>
          </a:p>
          <a:p>
            <a:endParaRPr lang="en-US" sz="1400" b="1" dirty="0" smtClean="0">
              <a:latin typeface="Arial" pitchFamily="34" charset="0"/>
              <a:cs typeface="Arial" pitchFamily="34" charset="0"/>
            </a:endParaRPr>
          </a:p>
          <a:p>
            <a:endParaRPr lang="en-US" sz="14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1400" b="1" dirty="0" smtClean="0">
                <a:latin typeface="Arial" pitchFamily="34" charset="0"/>
                <a:cs typeface="Arial" pitchFamily="34" charset="0"/>
              </a:rPr>
              <a:t>PDSCC</a:t>
            </a:r>
            <a:endParaRPr lang="en-US" sz="1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3" name="Picture 42" descr="U6 RT 12-7-10.jpg"/>
          <p:cNvPicPr preferRelativeResize="0">
            <a:picLocks/>
          </p:cNvPicPr>
          <p:nvPr/>
        </p:nvPicPr>
        <p:blipFill>
          <a:blip r:embed="rId2" cstate="print">
            <a:lum bright="-30000" contrast="-20000"/>
          </a:blip>
          <a:srcRect l="73333" r="11667" b="46051"/>
          <a:stretch>
            <a:fillRect/>
          </a:stretch>
        </p:blipFill>
        <p:spPr>
          <a:xfrm>
            <a:off x="5486400" y="747192"/>
            <a:ext cx="1737360" cy="137160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44" name="Picture 43" descr="WB STAT3 5-11-09.jpg"/>
          <p:cNvPicPr preferRelativeResize="0">
            <a:picLocks/>
          </p:cNvPicPr>
          <p:nvPr/>
        </p:nvPicPr>
        <p:blipFill>
          <a:blip r:embed="rId14" cstate="print"/>
          <a:srcRect l="38381" t="88409" r="45429" b="7672"/>
          <a:stretch>
            <a:fillRect/>
          </a:stretch>
        </p:blipFill>
        <p:spPr>
          <a:xfrm flipV="1">
            <a:off x="5562600" y="5377175"/>
            <a:ext cx="1645920" cy="27432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45" name="Picture 44" descr="WB TIMP-3 8-12-11 pic2.jpg"/>
          <p:cNvPicPr preferRelativeResize="0">
            <a:picLocks/>
          </p:cNvPicPr>
          <p:nvPr/>
        </p:nvPicPr>
        <p:blipFill>
          <a:blip r:embed="rId15" cstate="print"/>
          <a:srcRect l="77768" t="70928" r="3894" b="21461"/>
          <a:stretch>
            <a:fillRect/>
          </a:stretch>
        </p:blipFill>
        <p:spPr>
          <a:xfrm flipH="1">
            <a:off x="5562600" y="5727695"/>
            <a:ext cx="1645920" cy="27432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46" name="Picture 45" descr="WB TIMP-3 8-12-11 pic3 p2.jpg"/>
          <p:cNvPicPr preferRelativeResize="0">
            <a:picLocks/>
          </p:cNvPicPr>
          <p:nvPr/>
        </p:nvPicPr>
        <p:blipFill>
          <a:blip r:embed="rId16" cstate="print"/>
          <a:srcRect l="3794" t="31438" r="11042" b="48144"/>
          <a:stretch>
            <a:fillRect/>
          </a:stretch>
        </p:blipFill>
        <p:spPr>
          <a:xfrm flipH="1">
            <a:off x="5562600" y="6108695"/>
            <a:ext cx="1645920" cy="27432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48" name="Picture 47" descr="RT PCR (result 3) miR21 13-8-12.jpg"/>
          <p:cNvPicPr preferRelativeResize="0">
            <a:picLocks/>
          </p:cNvPicPr>
          <p:nvPr/>
        </p:nvPicPr>
        <p:blipFill>
          <a:blip r:embed="rId17" cstate="print"/>
          <a:srcRect l="40674" r="30311"/>
          <a:stretch>
            <a:fillRect/>
          </a:stretch>
        </p:blipFill>
        <p:spPr>
          <a:xfrm flipH="1">
            <a:off x="5486400" y="2187372"/>
            <a:ext cx="1737360" cy="146304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49" name="Picture 48" descr="RT PCR (result 3) miR21 13-8-12.jpg"/>
          <p:cNvPicPr preferRelativeResize="0">
            <a:picLocks/>
          </p:cNvPicPr>
          <p:nvPr/>
        </p:nvPicPr>
        <p:blipFill>
          <a:blip r:embed="rId17" cstate="print"/>
          <a:srcRect l="69689" t="6463" r="1295"/>
          <a:stretch>
            <a:fillRect/>
          </a:stretch>
        </p:blipFill>
        <p:spPr>
          <a:xfrm>
            <a:off x="5486400" y="3779952"/>
            <a:ext cx="1737360" cy="146304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54" name="TextBox 53"/>
          <p:cNvSpPr txBox="1"/>
          <p:nvPr/>
        </p:nvSpPr>
        <p:spPr>
          <a:xfrm>
            <a:off x="5029200" y="-14808"/>
            <a:ext cx="53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B </a:t>
            </a:r>
            <a:endParaRPr lang="en-US" sz="2800" b="1" dirty="0"/>
          </a:p>
        </p:txBody>
      </p:sp>
      <p:grpSp>
        <p:nvGrpSpPr>
          <p:cNvPr id="3" name="Group 54"/>
          <p:cNvGrpSpPr/>
          <p:nvPr/>
        </p:nvGrpSpPr>
        <p:grpSpPr>
          <a:xfrm>
            <a:off x="3517683" y="5074027"/>
            <a:ext cx="729748" cy="184666"/>
            <a:chOff x="3385052" y="1459170"/>
            <a:chExt cx="729748" cy="184666"/>
          </a:xfrm>
        </p:grpSpPr>
        <p:sp>
          <p:nvSpPr>
            <p:cNvPr id="56" name="Rectangle 53"/>
            <p:cNvSpPr>
              <a:spLocks noChangeArrowheads="1"/>
            </p:cNvSpPr>
            <p:nvPr/>
          </p:nvSpPr>
          <p:spPr bwMode="auto">
            <a:xfrm>
              <a:off x="3650314" y="1459170"/>
              <a:ext cx="464486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b="1" dirty="0">
                  <a:solidFill>
                    <a:srgbClr val="000000"/>
                  </a:solidFill>
                  <a:latin typeface="Arial" charset="0"/>
                </a:rPr>
                <a:t>STAT3</a:t>
              </a:r>
              <a:endParaRPr lang="en-US" sz="1200" dirty="0"/>
            </a:p>
          </p:txBody>
        </p:sp>
        <p:cxnSp>
          <p:nvCxnSpPr>
            <p:cNvPr id="57" name="Straight Arrow Connector 56"/>
            <p:cNvCxnSpPr/>
            <p:nvPr/>
          </p:nvCxnSpPr>
          <p:spPr>
            <a:xfrm>
              <a:off x="3385052" y="1532790"/>
              <a:ext cx="147169" cy="0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triangle" w="lg" len="lg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 72"/>
          <p:cNvGrpSpPr/>
          <p:nvPr/>
        </p:nvGrpSpPr>
        <p:grpSpPr>
          <a:xfrm>
            <a:off x="3517683" y="5474017"/>
            <a:ext cx="824326" cy="184666"/>
            <a:chOff x="3517683" y="5435917"/>
            <a:chExt cx="824326" cy="184666"/>
          </a:xfrm>
        </p:grpSpPr>
        <p:sp>
          <p:nvSpPr>
            <p:cNvPr id="59" name="Rectangle 53"/>
            <p:cNvSpPr>
              <a:spLocks noChangeArrowheads="1"/>
            </p:cNvSpPr>
            <p:nvPr/>
          </p:nvSpPr>
          <p:spPr bwMode="auto">
            <a:xfrm>
              <a:off x="3782945" y="5435917"/>
              <a:ext cx="559064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b="1" dirty="0" smtClean="0">
                  <a:solidFill>
                    <a:srgbClr val="000000"/>
                  </a:solidFill>
                  <a:latin typeface="Arial" charset="0"/>
                </a:rPr>
                <a:t>pSTAT3</a:t>
              </a:r>
              <a:endParaRPr lang="en-US" sz="1200" dirty="0"/>
            </a:p>
          </p:txBody>
        </p:sp>
        <p:cxnSp>
          <p:nvCxnSpPr>
            <p:cNvPr id="60" name="Straight Arrow Connector 59"/>
            <p:cNvCxnSpPr/>
            <p:nvPr/>
          </p:nvCxnSpPr>
          <p:spPr>
            <a:xfrm>
              <a:off x="3517683" y="5509537"/>
              <a:ext cx="147169" cy="0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triangle" w="lg" len="lg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60"/>
          <p:cNvGrpSpPr/>
          <p:nvPr/>
        </p:nvGrpSpPr>
        <p:grpSpPr>
          <a:xfrm>
            <a:off x="7244514" y="6153522"/>
            <a:ext cx="750972" cy="184666"/>
            <a:chOff x="3385052" y="1459170"/>
            <a:chExt cx="750972" cy="184666"/>
          </a:xfrm>
        </p:grpSpPr>
        <p:sp>
          <p:nvSpPr>
            <p:cNvPr id="62" name="Rectangle 53"/>
            <p:cNvSpPr>
              <a:spLocks noChangeArrowheads="1"/>
            </p:cNvSpPr>
            <p:nvPr/>
          </p:nvSpPr>
          <p:spPr bwMode="auto">
            <a:xfrm>
              <a:off x="3650314" y="1459170"/>
              <a:ext cx="485710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l-GR" sz="1200" b="1" dirty="0"/>
                <a:t>β</a:t>
              </a:r>
              <a:r>
                <a:rPr lang="en-US" sz="1200" b="1" dirty="0">
                  <a:solidFill>
                    <a:srgbClr val="000000"/>
                  </a:solidFill>
                  <a:latin typeface="Arial" charset="0"/>
                </a:rPr>
                <a:t> actin</a:t>
              </a:r>
              <a:endParaRPr lang="en-US" sz="1200" dirty="0"/>
            </a:p>
          </p:txBody>
        </p:sp>
        <p:cxnSp>
          <p:nvCxnSpPr>
            <p:cNvPr id="63" name="Straight Arrow Connector 62"/>
            <p:cNvCxnSpPr/>
            <p:nvPr/>
          </p:nvCxnSpPr>
          <p:spPr>
            <a:xfrm>
              <a:off x="3385052" y="1532790"/>
              <a:ext cx="147169" cy="0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triangle" w="lg" len="lg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Group 63"/>
          <p:cNvGrpSpPr/>
          <p:nvPr/>
        </p:nvGrpSpPr>
        <p:grpSpPr>
          <a:xfrm>
            <a:off x="3510714" y="5872325"/>
            <a:ext cx="750972" cy="184666"/>
            <a:chOff x="3385052" y="1459170"/>
            <a:chExt cx="750972" cy="184666"/>
          </a:xfrm>
        </p:grpSpPr>
        <p:sp>
          <p:nvSpPr>
            <p:cNvPr id="65" name="Rectangle 53"/>
            <p:cNvSpPr>
              <a:spLocks noChangeArrowheads="1"/>
            </p:cNvSpPr>
            <p:nvPr/>
          </p:nvSpPr>
          <p:spPr bwMode="auto">
            <a:xfrm>
              <a:off x="3650314" y="1459170"/>
              <a:ext cx="485710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l-GR" sz="1200" b="1" dirty="0"/>
                <a:t>β</a:t>
              </a:r>
              <a:r>
                <a:rPr lang="en-US" sz="1200" b="1" dirty="0">
                  <a:solidFill>
                    <a:srgbClr val="000000"/>
                  </a:solidFill>
                  <a:latin typeface="Arial" charset="0"/>
                </a:rPr>
                <a:t> actin</a:t>
              </a:r>
              <a:endParaRPr lang="en-US" sz="1200" dirty="0"/>
            </a:p>
          </p:txBody>
        </p:sp>
        <p:cxnSp>
          <p:nvCxnSpPr>
            <p:cNvPr id="66" name="Straight Arrow Connector 65"/>
            <p:cNvCxnSpPr/>
            <p:nvPr/>
          </p:nvCxnSpPr>
          <p:spPr>
            <a:xfrm>
              <a:off x="3385052" y="1532790"/>
              <a:ext cx="147169" cy="0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triangle" w="lg" len="lg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oup 66"/>
          <p:cNvGrpSpPr/>
          <p:nvPr/>
        </p:nvGrpSpPr>
        <p:grpSpPr>
          <a:xfrm>
            <a:off x="7244514" y="5410632"/>
            <a:ext cx="729748" cy="184666"/>
            <a:chOff x="3385052" y="1459170"/>
            <a:chExt cx="729748" cy="184666"/>
          </a:xfrm>
        </p:grpSpPr>
        <p:sp>
          <p:nvSpPr>
            <p:cNvPr id="68" name="Rectangle 53"/>
            <p:cNvSpPr>
              <a:spLocks noChangeArrowheads="1"/>
            </p:cNvSpPr>
            <p:nvPr/>
          </p:nvSpPr>
          <p:spPr bwMode="auto">
            <a:xfrm>
              <a:off x="3650314" y="1459170"/>
              <a:ext cx="464486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b="1" dirty="0">
                  <a:solidFill>
                    <a:srgbClr val="000000"/>
                  </a:solidFill>
                  <a:latin typeface="Arial" charset="0"/>
                </a:rPr>
                <a:t>STAT3</a:t>
              </a:r>
              <a:endParaRPr lang="en-US" sz="1200" dirty="0"/>
            </a:p>
          </p:txBody>
        </p:sp>
        <p:cxnSp>
          <p:nvCxnSpPr>
            <p:cNvPr id="69" name="Straight Arrow Connector 68"/>
            <p:cNvCxnSpPr/>
            <p:nvPr/>
          </p:nvCxnSpPr>
          <p:spPr>
            <a:xfrm>
              <a:off x="3385052" y="1532790"/>
              <a:ext cx="147169" cy="0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triangle" w="lg" len="lg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up 69"/>
          <p:cNvGrpSpPr/>
          <p:nvPr/>
        </p:nvGrpSpPr>
        <p:grpSpPr>
          <a:xfrm>
            <a:off x="7244514" y="5772522"/>
            <a:ext cx="824326" cy="184666"/>
            <a:chOff x="3385052" y="1459170"/>
            <a:chExt cx="824326" cy="184666"/>
          </a:xfrm>
        </p:grpSpPr>
        <p:sp>
          <p:nvSpPr>
            <p:cNvPr id="71" name="Rectangle 53"/>
            <p:cNvSpPr>
              <a:spLocks noChangeArrowheads="1"/>
            </p:cNvSpPr>
            <p:nvPr/>
          </p:nvSpPr>
          <p:spPr bwMode="auto">
            <a:xfrm>
              <a:off x="3650314" y="1459170"/>
              <a:ext cx="559064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b="1" dirty="0" smtClean="0">
                  <a:solidFill>
                    <a:srgbClr val="000000"/>
                  </a:solidFill>
                  <a:latin typeface="Arial" charset="0"/>
                </a:rPr>
                <a:t>pSTAT3</a:t>
              </a:r>
              <a:endParaRPr lang="en-US" sz="1200" dirty="0"/>
            </a:p>
          </p:txBody>
        </p:sp>
        <p:cxnSp>
          <p:nvCxnSpPr>
            <p:cNvPr id="72" name="Straight Arrow Connector 71"/>
            <p:cNvCxnSpPr/>
            <p:nvPr/>
          </p:nvCxnSpPr>
          <p:spPr>
            <a:xfrm>
              <a:off x="3385052" y="1532790"/>
              <a:ext cx="147169" cy="0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triangle" w="lg" len="lg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4" name="TextBox 73"/>
          <p:cNvSpPr txBox="1"/>
          <p:nvPr/>
        </p:nvSpPr>
        <p:spPr>
          <a:xfrm>
            <a:off x="762000" y="561201"/>
            <a:ext cx="14097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Low STAT3/pSTAT3</a:t>
            </a:r>
            <a:endParaRPr lang="en-US" sz="1200" b="1" dirty="0"/>
          </a:p>
        </p:txBody>
      </p:sp>
      <p:cxnSp>
        <p:nvCxnSpPr>
          <p:cNvPr id="76" name="Straight Connector 75"/>
          <p:cNvCxnSpPr/>
          <p:nvPr/>
        </p:nvCxnSpPr>
        <p:spPr>
          <a:xfrm>
            <a:off x="838200" y="799355"/>
            <a:ext cx="125095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>
            <a:off x="2255520" y="799355"/>
            <a:ext cx="125095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TextBox 78"/>
          <p:cNvSpPr txBox="1"/>
          <p:nvPr/>
        </p:nvSpPr>
        <p:spPr>
          <a:xfrm>
            <a:off x="2175326" y="561200"/>
            <a:ext cx="14097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High STAT3/pSTAT3</a:t>
            </a:r>
            <a:endParaRPr lang="en-US" sz="1200" b="1" dirty="0"/>
          </a:p>
        </p:txBody>
      </p:sp>
      <p:grpSp>
        <p:nvGrpSpPr>
          <p:cNvPr id="9" name="Group 84"/>
          <p:cNvGrpSpPr/>
          <p:nvPr/>
        </p:nvGrpSpPr>
        <p:grpSpPr>
          <a:xfrm>
            <a:off x="3604868" y="3124200"/>
            <a:ext cx="890932" cy="307777"/>
            <a:chOff x="3604868" y="3124200"/>
            <a:chExt cx="890932" cy="307777"/>
          </a:xfrm>
        </p:grpSpPr>
        <p:sp>
          <p:nvSpPr>
            <p:cNvPr id="82" name="TextBox 81"/>
            <p:cNvSpPr txBox="1"/>
            <p:nvPr/>
          </p:nvSpPr>
          <p:spPr>
            <a:xfrm>
              <a:off x="3757268" y="3124200"/>
              <a:ext cx="7385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 smtClean="0"/>
                <a:t>Let-7a</a:t>
              </a:r>
              <a:endParaRPr lang="en-US" sz="1400" b="1" dirty="0"/>
            </a:p>
          </p:txBody>
        </p:sp>
        <p:cxnSp>
          <p:nvCxnSpPr>
            <p:cNvPr id="83" name="Straight Arrow Connector 82"/>
            <p:cNvCxnSpPr/>
            <p:nvPr/>
          </p:nvCxnSpPr>
          <p:spPr>
            <a:xfrm flipH="1">
              <a:off x="3604868" y="3278089"/>
              <a:ext cx="83452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Group 85"/>
          <p:cNvGrpSpPr/>
          <p:nvPr/>
        </p:nvGrpSpPr>
        <p:grpSpPr>
          <a:xfrm>
            <a:off x="3600792" y="1792991"/>
            <a:ext cx="890932" cy="307777"/>
            <a:chOff x="3604868" y="3124200"/>
            <a:chExt cx="890932" cy="307777"/>
          </a:xfrm>
        </p:grpSpPr>
        <p:sp>
          <p:nvSpPr>
            <p:cNvPr id="87" name="TextBox 86"/>
            <p:cNvSpPr txBox="1"/>
            <p:nvPr/>
          </p:nvSpPr>
          <p:spPr>
            <a:xfrm>
              <a:off x="3757268" y="3124200"/>
              <a:ext cx="7385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 smtClean="0"/>
                <a:t>miR-21</a:t>
              </a:r>
              <a:endParaRPr lang="en-US" sz="1400" b="1" dirty="0"/>
            </a:p>
          </p:txBody>
        </p:sp>
        <p:cxnSp>
          <p:nvCxnSpPr>
            <p:cNvPr id="88" name="Straight Arrow Connector 87"/>
            <p:cNvCxnSpPr/>
            <p:nvPr/>
          </p:nvCxnSpPr>
          <p:spPr>
            <a:xfrm flipH="1">
              <a:off x="3604868" y="3278089"/>
              <a:ext cx="83452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oup 88"/>
          <p:cNvGrpSpPr/>
          <p:nvPr/>
        </p:nvGrpSpPr>
        <p:grpSpPr>
          <a:xfrm>
            <a:off x="7250468" y="4801865"/>
            <a:ext cx="609600" cy="307777"/>
            <a:chOff x="3581400" y="4356556"/>
            <a:chExt cx="609600" cy="307777"/>
          </a:xfrm>
        </p:grpSpPr>
        <p:sp>
          <p:nvSpPr>
            <p:cNvPr id="90" name="TextBox 89"/>
            <p:cNvSpPr txBox="1"/>
            <p:nvPr/>
          </p:nvSpPr>
          <p:spPr>
            <a:xfrm>
              <a:off x="3733800" y="4356556"/>
              <a:ext cx="4572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 smtClean="0"/>
                <a:t>U6</a:t>
              </a:r>
              <a:endParaRPr lang="en-US" sz="1400" b="1" dirty="0"/>
            </a:p>
          </p:txBody>
        </p:sp>
        <p:cxnSp>
          <p:nvCxnSpPr>
            <p:cNvPr id="91" name="Straight Arrow Connector 90"/>
            <p:cNvCxnSpPr/>
            <p:nvPr/>
          </p:nvCxnSpPr>
          <p:spPr>
            <a:xfrm flipH="1">
              <a:off x="3581400" y="4510445"/>
              <a:ext cx="83452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oup 91"/>
          <p:cNvGrpSpPr/>
          <p:nvPr/>
        </p:nvGrpSpPr>
        <p:grpSpPr>
          <a:xfrm>
            <a:off x="7254886" y="3249290"/>
            <a:ext cx="890932" cy="307777"/>
            <a:chOff x="3604868" y="3124200"/>
            <a:chExt cx="890932" cy="307777"/>
          </a:xfrm>
        </p:grpSpPr>
        <p:sp>
          <p:nvSpPr>
            <p:cNvPr id="93" name="TextBox 92"/>
            <p:cNvSpPr txBox="1"/>
            <p:nvPr/>
          </p:nvSpPr>
          <p:spPr>
            <a:xfrm>
              <a:off x="3757268" y="3124200"/>
              <a:ext cx="7385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 smtClean="0"/>
                <a:t>Let-7a</a:t>
              </a:r>
              <a:endParaRPr lang="en-US" sz="1400" b="1" dirty="0"/>
            </a:p>
          </p:txBody>
        </p:sp>
        <p:cxnSp>
          <p:nvCxnSpPr>
            <p:cNvPr id="94" name="Straight Arrow Connector 93"/>
            <p:cNvCxnSpPr/>
            <p:nvPr/>
          </p:nvCxnSpPr>
          <p:spPr>
            <a:xfrm flipH="1">
              <a:off x="3604868" y="3278089"/>
              <a:ext cx="83452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oup 94"/>
          <p:cNvGrpSpPr/>
          <p:nvPr/>
        </p:nvGrpSpPr>
        <p:grpSpPr>
          <a:xfrm>
            <a:off x="7250810" y="1634922"/>
            <a:ext cx="890932" cy="307777"/>
            <a:chOff x="3604868" y="3114675"/>
            <a:chExt cx="890932" cy="307777"/>
          </a:xfrm>
        </p:grpSpPr>
        <p:sp>
          <p:nvSpPr>
            <p:cNvPr id="96" name="TextBox 95"/>
            <p:cNvSpPr txBox="1"/>
            <p:nvPr/>
          </p:nvSpPr>
          <p:spPr>
            <a:xfrm>
              <a:off x="3757268" y="3114675"/>
              <a:ext cx="7385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 smtClean="0"/>
                <a:t>miR-21</a:t>
              </a:r>
              <a:endParaRPr lang="en-US" sz="1400" b="1" dirty="0"/>
            </a:p>
          </p:txBody>
        </p:sp>
        <p:cxnSp>
          <p:nvCxnSpPr>
            <p:cNvPr id="97" name="Straight Arrow Connector 96"/>
            <p:cNvCxnSpPr/>
            <p:nvPr/>
          </p:nvCxnSpPr>
          <p:spPr>
            <a:xfrm flipH="1">
              <a:off x="3604868" y="3278089"/>
              <a:ext cx="83452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7" name="TextBox 66"/>
          <p:cNvSpPr txBox="1"/>
          <p:nvPr/>
        </p:nvSpPr>
        <p:spPr>
          <a:xfrm>
            <a:off x="0" y="6331967"/>
            <a:ext cx="9144000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050" b="1" dirty="0" smtClean="0"/>
              <a:t>Supplementary Figure 2- A.</a:t>
            </a:r>
            <a:r>
              <a:rPr lang="en-US" sz="1050" dirty="0" smtClean="0"/>
              <a:t> Representative photographs showing differential levels of miR-21 and let-7a in tissues from cancer lesions expressing either low or high levels of STAT3/pSTAT3. U6 amplification and β-</a:t>
            </a:r>
            <a:r>
              <a:rPr lang="en-US" sz="1050" dirty="0" err="1" smtClean="0"/>
              <a:t>actin</a:t>
            </a:r>
            <a:r>
              <a:rPr lang="en-US" sz="1050" dirty="0" smtClean="0"/>
              <a:t> levels were used as input control. </a:t>
            </a:r>
            <a:r>
              <a:rPr lang="en-US" sz="1050" b="1" dirty="0" smtClean="0"/>
              <a:t>B.</a:t>
            </a:r>
            <a:r>
              <a:rPr lang="en-US" sz="1050" dirty="0" smtClean="0"/>
              <a:t> Representative photographs showing levels of miR-21 and let-7a in tumor tissues of different </a:t>
            </a:r>
            <a:r>
              <a:rPr lang="en-US" sz="1050" dirty="0" err="1" smtClean="0"/>
              <a:t>histopathological</a:t>
            </a:r>
            <a:r>
              <a:rPr lang="en-US" sz="1050" dirty="0" smtClean="0"/>
              <a:t> grades along with their corresponding STAT3 levels.</a:t>
            </a:r>
            <a:endParaRPr lang="en-IN" sz="10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149</Words>
  <Application>Microsoft Office PowerPoint</Application>
  <PresentationFormat>On-screen Show (4:3)</PresentationFormat>
  <Paragraphs>31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Gauri</dc:creator>
  <cp:lastModifiedBy>VINTAGE</cp:lastModifiedBy>
  <cp:revision>6</cp:revision>
  <dcterms:created xsi:type="dcterms:W3CDTF">2014-01-30T06:40:22Z</dcterms:created>
  <dcterms:modified xsi:type="dcterms:W3CDTF">2015-02-07T08:59:34Z</dcterms:modified>
</cp:coreProperties>
</file>