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0" r:id="rId2"/>
  </p:sldIdLst>
  <p:sldSz cx="6858000" cy="9906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an Sandercock" initials="AM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8935" autoAdjust="0"/>
  </p:normalViewPr>
  <p:slideViewPr>
    <p:cSldViewPr snapToGrid="0">
      <p:cViewPr>
        <p:scale>
          <a:sx n="110" d="100"/>
          <a:sy n="110" d="100"/>
        </p:scale>
        <p:origin x="-1950" y="204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9F523-4180-496C-A5B2-4BB7E3026239}" type="datetimeFigureOut">
              <a:rPr lang="en-GB" smtClean="0"/>
              <a:t>28/07/2015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7AF8D-4644-448F-BCFD-739DBE5B4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959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055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879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8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269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194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00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00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386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216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8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97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20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869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78236" y="404737"/>
            <a:ext cx="6177973" cy="2442135"/>
            <a:chOff x="355118" y="2265365"/>
            <a:chExt cx="6177973" cy="2442135"/>
          </a:xfrm>
        </p:grpSpPr>
        <p:grpSp>
          <p:nvGrpSpPr>
            <p:cNvPr id="3" name="Group 117"/>
            <p:cNvGrpSpPr>
              <a:grpSpLocks/>
            </p:cNvGrpSpPr>
            <p:nvPr/>
          </p:nvGrpSpPr>
          <p:grpSpPr bwMode="auto">
            <a:xfrm>
              <a:off x="355118" y="2265365"/>
              <a:ext cx="6177973" cy="2185819"/>
              <a:chOff x="-327" y="1170"/>
              <a:chExt cx="5226" cy="1849"/>
            </a:xfrm>
          </p:grpSpPr>
          <p:pic>
            <p:nvPicPr>
              <p:cNvPr id="5" name="Picture 3" descr="2011-10-07 blot 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479" t="24382" r="18170" b="38426"/>
              <a:stretch>
                <a:fillRect/>
              </a:stretch>
            </p:blipFill>
            <p:spPr bwMode="auto">
              <a:xfrm>
                <a:off x="975" y="2177"/>
                <a:ext cx="1958" cy="7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" name="Picture 4" descr="2011-10-07 blot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572" t="23862" r="22963" b="32770"/>
              <a:stretch>
                <a:fillRect/>
              </a:stretch>
            </p:blipFill>
            <p:spPr bwMode="auto">
              <a:xfrm>
                <a:off x="2930" y="2172"/>
                <a:ext cx="1904" cy="8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" name="AutoShape 9"/>
              <p:cNvSpPr>
                <a:spLocks/>
              </p:cNvSpPr>
              <p:nvPr/>
            </p:nvSpPr>
            <p:spPr bwMode="auto">
              <a:xfrm rot="5400000">
                <a:off x="1614" y="1279"/>
                <a:ext cx="139" cy="587"/>
              </a:xfrm>
              <a:prstGeom prst="leftBrace">
                <a:avLst>
                  <a:gd name="adj1" fmla="val 35192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Text Box 35"/>
              <p:cNvSpPr txBox="1">
                <a:spLocks noChangeArrowheads="1"/>
              </p:cNvSpPr>
              <p:nvPr/>
            </p:nvSpPr>
            <p:spPr bwMode="auto">
              <a:xfrm>
                <a:off x="1394" y="1263"/>
                <a:ext cx="580" cy="2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GB" altLang="en-US" sz="800" dirty="0">
                    <a:solidFill>
                      <a:prstClr val="black"/>
                    </a:solidFill>
                  </a:rPr>
                  <a:t>CDCP1 </a:t>
                </a:r>
                <a:r>
                  <a:rPr lang="en-GB" altLang="en-US" sz="800" dirty="0" smtClean="0">
                    <a:solidFill>
                      <a:prstClr val="black"/>
                    </a:solidFill>
                  </a:rPr>
                  <a:t>ECD alone</a:t>
                </a:r>
                <a:endParaRPr lang="en-GB" altLang="en-US" sz="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Text Box 36"/>
              <p:cNvSpPr txBox="1">
                <a:spLocks noChangeArrowheads="1"/>
              </p:cNvSpPr>
              <p:nvPr/>
            </p:nvSpPr>
            <p:spPr bwMode="auto">
              <a:xfrm>
                <a:off x="1992" y="1198"/>
                <a:ext cx="758" cy="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900" dirty="0" smtClean="0">
                    <a:solidFill>
                      <a:prstClr val="black"/>
                    </a:solidFill>
                  </a:rPr>
                  <a:t>CDCP1 ECD + </a:t>
                </a:r>
                <a:r>
                  <a:rPr lang="el-GR" altLang="en-US" sz="900" dirty="0" smtClean="0">
                    <a:solidFill>
                      <a:prstClr val="black"/>
                    </a:solidFill>
                  </a:rPr>
                  <a:t>α</a:t>
                </a:r>
                <a:r>
                  <a:rPr lang="en-GB" altLang="en-US" sz="900" dirty="0" smtClean="0">
                    <a:solidFill>
                      <a:prstClr val="black"/>
                    </a:solidFill>
                  </a:rPr>
                  <a:t>CDCP1-Ab3</a:t>
                </a:r>
                <a:endParaRPr lang="en-GB" altLang="en-US" sz="9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Text Box 40"/>
              <p:cNvSpPr txBox="1">
                <a:spLocks noChangeArrowheads="1"/>
              </p:cNvSpPr>
              <p:nvPr/>
            </p:nvSpPr>
            <p:spPr bwMode="auto">
              <a:xfrm>
                <a:off x="-5" y="1638"/>
                <a:ext cx="1112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 dirty="0">
                    <a:solidFill>
                      <a:prstClr val="black"/>
                    </a:solidFill>
                  </a:rPr>
                  <a:t>CDCP1 </a:t>
                </a:r>
                <a:r>
                  <a:rPr lang="en-GB" altLang="en-US" sz="1000" b="1" dirty="0" smtClean="0">
                    <a:solidFill>
                      <a:prstClr val="black"/>
                    </a:solidFill>
                  </a:rPr>
                  <a:t>ECD-Flag-His</a:t>
                </a:r>
                <a:r>
                  <a:rPr lang="en-GB" altLang="en-US" sz="1000" b="1" baseline="-25000" dirty="0" smtClean="0">
                    <a:solidFill>
                      <a:prstClr val="black"/>
                    </a:solidFill>
                  </a:rPr>
                  <a:t>10</a:t>
                </a:r>
                <a:endParaRPr lang="en-GB" altLang="en-US" sz="1000" b="1" baseline="-250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Text Box 41"/>
              <p:cNvSpPr txBox="1">
                <a:spLocks noChangeArrowheads="1"/>
              </p:cNvSpPr>
              <p:nvPr/>
            </p:nvSpPr>
            <p:spPr bwMode="auto">
              <a:xfrm>
                <a:off x="-327" y="1823"/>
                <a:ext cx="1423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>
                    <a:solidFill>
                      <a:prstClr val="black"/>
                    </a:solidFill>
                  </a:rPr>
                  <a:t>Matriptase catalytic domain</a:t>
                </a:r>
                <a:endParaRPr lang="en-GB" altLang="en-US" sz="1000" b="1" baseline="-2500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Text Box 44"/>
              <p:cNvSpPr txBox="1">
                <a:spLocks noChangeArrowheads="1"/>
              </p:cNvSpPr>
              <p:nvPr/>
            </p:nvSpPr>
            <p:spPr bwMode="auto">
              <a:xfrm>
                <a:off x="-58" y="2009"/>
                <a:ext cx="1180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 dirty="0">
                    <a:solidFill>
                      <a:prstClr val="black"/>
                    </a:solidFill>
                  </a:rPr>
                  <a:t>Incubation </a:t>
                </a:r>
                <a:r>
                  <a:rPr lang="en-GB" altLang="en-US" sz="1000" b="1" dirty="0" smtClean="0">
                    <a:solidFill>
                      <a:prstClr val="black"/>
                    </a:solidFill>
                  </a:rPr>
                  <a:t>time (</a:t>
                </a:r>
                <a:r>
                  <a:rPr lang="en-GB" altLang="en-US" sz="1000" b="1" dirty="0" err="1" smtClean="0">
                    <a:solidFill>
                      <a:prstClr val="black"/>
                    </a:solidFill>
                  </a:rPr>
                  <a:t>mins</a:t>
                </a:r>
                <a:r>
                  <a:rPr lang="en-GB" altLang="en-US" sz="1000" b="1" dirty="0" smtClean="0">
                    <a:solidFill>
                      <a:prstClr val="black"/>
                    </a:solidFill>
                  </a:rPr>
                  <a:t>)</a:t>
                </a:r>
                <a:endParaRPr lang="en-GB" altLang="en-US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Text Box 45"/>
              <p:cNvSpPr txBox="1">
                <a:spLocks noChangeArrowheads="1"/>
              </p:cNvSpPr>
              <p:nvPr/>
            </p:nvSpPr>
            <p:spPr bwMode="auto">
              <a:xfrm>
                <a:off x="1032" y="1626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14" name="Text Box 46"/>
              <p:cNvSpPr txBox="1">
                <a:spLocks noChangeArrowheads="1"/>
              </p:cNvSpPr>
              <p:nvPr/>
            </p:nvSpPr>
            <p:spPr bwMode="auto">
              <a:xfrm>
                <a:off x="1025" y="1806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–</a:t>
                </a:r>
              </a:p>
            </p:txBody>
          </p:sp>
          <p:sp>
            <p:nvSpPr>
              <p:cNvPr id="15" name="Text Box 47"/>
              <p:cNvSpPr txBox="1">
                <a:spLocks noChangeArrowheads="1"/>
              </p:cNvSpPr>
              <p:nvPr/>
            </p:nvSpPr>
            <p:spPr bwMode="auto">
              <a:xfrm>
                <a:off x="1186" y="1626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16" name="Text Box 48"/>
              <p:cNvSpPr txBox="1">
                <a:spLocks noChangeArrowheads="1"/>
              </p:cNvSpPr>
              <p:nvPr/>
            </p:nvSpPr>
            <p:spPr bwMode="auto">
              <a:xfrm>
                <a:off x="1353" y="1626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17" name="Text Box 49"/>
              <p:cNvSpPr txBox="1">
                <a:spLocks noChangeArrowheads="1"/>
              </p:cNvSpPr>
              <p:nvPr/>
            </p:nvSpPr>
            <p:spPr bwMode="auto">
              <a:xfrm>
                <a:off x="1513" y="1626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18" name="Text Box 50"/>
              <p:cNvSpPr txBox="1">
                <a:spLocks noChangeArrowheads="1"/>
              </p:cNvSpPr>
              <p:nvPr/>
            </p:nvSpPr>
            <p:spPr bwMode="auto">
              <a:xfrm>
                <a:off x="1687" y="1626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19" name="Text Box 51"/>
              <p:cNvSpPr txBox="1">
                <a:spLocks noChangeArrowheads="1"/>
              </p:cNvSpPr>
              <p:nvPr/>
            </p:nvSpPr>
            <p:spPr bwMode="auto">
              <a:xfrm>
                <a:off x="2167" y="1626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20" name="Text Box 52"/>
              <p:cNvSpPr txBox="1">
                <a:spLocks noChangeArrowheads="1"/>
              </p:cNvSpPr>
              <p:nvPr/>
            </p:nvSpPr>
            <p:spPr bwMode="auto">
              <a:xfrm>
                <a:off x="2341" y="1626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21" name="Text Box 53"/>
              <p:cNvSpPr txBox="1">
                <a:spLocks noChangeArrowheads="1"/>
              </p:cNvSpPr>
              <p:nvPr/>
            </p:nvSpPr>
            <p:spPr bwMode="auto">
              <a:xfrm>
                <a:off x="2522" y="1626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22" name="Text Box 54"/>
              <p:cNvSpPr txBox="1">
                <a:spLocks noChangeArrowheads="1"/>
              </p:cNvSpPr>
              <p:nvPr/>
            </p:nvSpPr>
            <p:spPr bwMode="auto">
              <a:xfrm>
                <a:off x="2682" y="1626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23" name="Text Box 55"/>
              <p:cNvSpPr txBox="1">
                <a:spLocks noChangeArrowheads="1"/>
              </p:cNvSpPr>
              <p:nvPr/>
            </p:nvSpPr>
            <p:spPr bwMode="auto">
              <a:xfrm>
                <a:off x="1854" y="1627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24" name="Text Box 56"/>
              <p:cNvSpPr txBox="1">
                <a:spLocks noChangeArrowheads="1"/>
              </p:cNvSpPr>
              <p:nvPr/>
            </p:nvSpPr>
            <p:spPr bwMode="auto">
              <a:xfrm>
                <a:off x="2000" y="1627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25" name="Text Box 57"/>
              <p:cNvSpPr txBox="1">
                <a:spLocks noChangeArrowheads="1"/>
              </p:cNvSpPr>
              <p:nvPr/>
            </p:nvSpPr>
            <p:spPr bwMode="auto">
              <a:xfrm>
                <a:off x="1189" y="1806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26" name="Text Box 58"/>
              <p:cNvSpPr txBox="1">
                <a:spLocks noChangeArrowheads="1"/>
              </p:cNvSpPr>
              <p:nvPr/>
            </p:nvSpPr>
            <p:spPr bwMode="auto">
              <a:xfrm>
                <a:off x="1356" y="1806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27" name="Text Box 59"/>
              <p:cNvSpPr txBox="1">
                <a:spLocks noChangeArrowheads="1"/>
              </p:cNvSpPr>
              <p:nvPr/>
            </p:nvSpPr>
            <p:spPr bwMode="auto">
              <a:xfrm>
                <a:off x="1516" y="1806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28" name="Text Box 60"/>
              <p:cNvSpPr txBox="1">
                <a:spLocks noChangeArrowheads="1"/>
              </p:cNvSpPr>
              <p:nvPr/>
            </p:nvSpPr>
            <p:spPr bwMode="auto">
              <a:xfrm>
                <a:off x="1690" y="1806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29" name="Text Box 61"/>
              <p:cNvSpPr txBox="1">
                <a:spLocks noChangeArrowheads="1"/>
              </p:cNvSpPr>
              <p:nvPr/>
            </p:nvSpPr>
            <p:spPr bwMode="auto">
              <a:xfrm>
                <a:off x="2170" y="1806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30" name="Text Box 62"/>
              <p:cNvSpPr txBox="1">
                <a:spLocks noChangeArrowheads="1"/>
              </p:cNvSpPr>
              <p:nvPr/>
            </p:nvSpPr>
            <p:spPr bwMode="auto">
              <a:xfrm>
                <a:off x="2344" y="1806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31" name="Text Box 63"/>
              <p:cNvSpPr txBox="1">
                <a:spLocks noChangeArrowheads="1"/>
              </p:cNvSpPr>
              <p:nvPr/>
            </p:nvSpPr>
            <p:spPr bwMode="auto">
              <a:xfrm>
                <a:off x="2525" y="1806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32" name="Text Box 64"/>
              <p:cNvSpPr txBox="1">
                <a:spLocks noChangeArrowheads="1"/>
              </p:cNvSpPr>
              <p:nvPr/>
            </p:nvSpPr>
            <p:spPr bwMode="auto">
              <a:xfrm>
                <a:off x="2685" y="1806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33" name="Text Box 65"/>
              <p:cNvSpPr txBox="1">
                <a:spLocks noChangeArrowheads="1"/>
              </p:cNvSpPr>
              <p:nvPr/>
            </p:nvSpPr>
            <p:spPr bwMode="auto">
              <a:xfrm>
                <a:off x="1857" y="1806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34" name="Text Box 66"/>
              <p:cNvSpPr txBox="1">
                <a:spLocks noChangeArrowheads="1"/>
              </p:cNvSpPr>
              <p:nvPr/>
            </p:nvSpPr>
            <p:spPr bwMode="auto">
              <a:xfrm>
                <a:off x="2003" y="1806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35" name="Text Box 67"/>
              <p:cNvSpPr txBox="1">
                <a:spLocks noChangeArrowheads="1"/>
              </p:cNvSpPr>
              <p:nvPr/>
            </p:nvSpPr>
            <p:spPr bwMode="auto">
              <a:xfrm>
                <a:off x="1187" y="1997"/>
                <a:ext cx="212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>
                    <a:solidFill>
                      <a:prstClr val="black"/>
                    </a:solidFill>
                  </a:rPr>
                  <a:t>0</a:t>
                </a:r>
              </a:p>
            </p:txBody>
          </p:sp>
          <p:sp>
            <p:nvSpPr>
              <p:cNvPr id="36" name="Text Box 68"/>
              <p:cNvSpPr txBox="1">
                <a:spLocks noChangeArrowheads="1"/>
              </p:cNvSpPr>
              <p:nvPr/>
            </p:nvSpPr>
            <p:spPr bwMode="auto">
              <a:xfrm>
                <a:off x="1487" y="1997"/>
                <a:ext cx="267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>
                    <a:solidFill>
                      <a:prstClr val="black"/>
                    </a:solidFill>
                  </a:rPr>
                  <a:t>30</a:t>
                </a:r>
              </a:p>
            </p:txBody>
          </p:sp>
          <p:sp>
            <p:nvSpPr>
              <p:cNvPr id="37" name="Text Box 69"/>
              <p:cNvSpPr txBox="1">
                <a:spLocks noChangeArrowheads="1"/>
              </p:cNvSpPr>
              <p:nvPr/>
            </p:nvSpPr>
            <p:spPr bwMode="auto">
              <a:xfrm>
                <a:off x="1658" y="1997"/>
                <a:ext cx="267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>
                    <a:solidFill>
                      <a:prstClr val="black"/>
                    </a:solidFill>
                  </a:rPr>
                  <a:t>60</a:t>
                </a:r>
              </a:p>
            </p:txBody>
          </p:sp>
          <p:sp>
            <p:nvSpPr>
              <p:cNvPr id="38" name="Text Box 70"/>
              <p:cNvSpPr txBox="1">
                <a:spLocks noChangeArrowheads="1"/>
              </p:cNvSpPr>
              <p:nvPr/>
            </p:nvSpPr>
            <p:spPr bwMode="auto">
              <a:xfrm>
                <a:off x="1324" y="1997"/>
                <a:ext cx="267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>
                    <a:solidFill>
                      <a:prstClr val="black"/>
                    </a:solidFill>
                  </a:rPr>
                  <a:t>10</a:t>
                </a:r>
              </a:p>
            </p:txBody>
          </p:sp>
          <p:sp>
            <p:nvSpPr>
              <p:cNvPr id="39" name="Text Box 71"/>
              <p:cNvSpPr txBox="1">
                <a:spLocks noChangeArrowheads="1"/>
              </p:cNvSpPr>
              <p:nvPr/>
            </p:nvSpPr>
            <p:spPr bwMode="auto">
              <a:xfrm>
                <a:off x="1792" y="1997"/>
                <a:ext cx="319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>
                    <a:solidFill>
                      <a:prstClr val="black"/>
                    </a:solidFill>
                  </a:rPr>
                  <a:t>o/n</a:t>
                </a:r>
              </a:p>
            </p:txBody>
          </p:sp>
          <p:sp>
            <p:nvSpPr>
              <p:cNvPr id="40" name="Text Box 73"/>
              <p:cNvSpPr txBox="1">
                <a:spLocks noChangeArrowheads="1"/>
              </p:cNvSpPr>
              <p:nvPr/>
            </p:nvSpPr>
            <p:spPr bwMode="auto">
              <a:xfrm>
                <a:off x="2654" y="1997"/>
                <a:ext cx="319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>
                    <a:solidFill>
                      <a:prstClr val="black"/>
                    </a:solidFill>
                  </a:rPr>
                  <a:t>o/n</a:t>
                </a:r>
              </a:p>
            </p:txBody>
          </p:sp>
          <p:sp>
            <p:nvSpPr>
              <p:cNvPr id="41" name="Text Box 74"/>
              <p:cNvSpPr txBox="1">
                <a:spLocks noChangeArrowheads="1"/>
              </p:cNvSpPr>
              <p:nvPr/>
            </p:nvSpPr>
            <p:spPr bwMode="auto">
              <a:xfrm>
                <a:off x="2156" y="1997"/>
                <a:ext cx="267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>
                    <a:solidFill>
                      <a:prstClr val="black"/>
                    </a:solidFill>
                  </a:rPr>
                  <a:t>30</a:t>
                </a:r>
              </a:p>
            </p:txBody>
          </p:sp>
          <p:sp>
            <p:nvSpPr>
              <p:cNvPr id="42" name="Text Box 75"/>
              <p:cNvSpPr txBox="1">
                <a:spLocks noChangeArrowheads="1"/>
              </p:cNvSpPr>
              <p:nvPr/>
            </p:nvSpPr>
            <p:spPr bwMode="auto">
              <a:xfrm>
                <a:off x="2327" y="1997"/>
                <a:ext cx="267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>
                    <a:solidFill>
                      <a:prstClr val="black"/>
                    </a:solidFill>
                  </a:rPr>
                  <a:t>60</a:t>
                </a:r>
              </a:p>
            </p:txBody>
          </p:sp>
          <p:sp>
            <p:nvSpPr>
              <p:cNvPr id="43" name="Text Box 76"/>
              <p:cNvSpPr txBox="1">
                <a:spLocks noChangeArrowheads="1"/>
              </p:cNvSpPr>
              <p:nvPr/>
            </p:nvSpPr>
            <p:spPr bwMode="auto">
              <a:xfrm>
                <a:off x="1986" y="1997"/>
                <a:ext cx="267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>
                    <a:solidFill>
                      <a:prstClr val="black"/>
                    </a:solidFill>
                  </a:rPr>
                  <a:t>10</a:t>
                </a:r>
              </a:p>
            </p:txBody>
          </p:sp>
          <p:sp>
            <p:nvSpPr>
              <p:cNvPr id="44" name="Text Box 77"/>
              <p:cNvSpPr txBox="1">
                <a:spLocks noChangeArrowheads="1"/>
              </p:cNvSpPr>
              <p:nvPr/>
            </p:nvSpPr>
            <p:spPr bwMode="auto">
              <a:xfrm>
                <a:off x="2475" y="1997"/>
                <a:ext cx="319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>
                    <a:solidFill>
                      <a:prstClr val="black"/>
                    </a:solidFill>
                  </a:rPr>
                  <a:t>o/n</a:t>
                </a:r>
              </a:p>
            </p:txBody>
          </p:sp>
          <p:sp>
            <p:nvSpPr>
              <p:cNvPr id="45" name="Text Box 79"/>
              <p:cNvSpPr txBox="1">
                <a:spLocks noChangeArrowheads="1"/>
              </p:cNvSpPr>
              <p:nvPr/>
            </p:nvSpPr>
            <p:spPr bwMode="auto">
              <a:xfrm>
                <a:off x="2958" y="1619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46" name="Text Box 80"/>
              <p:cNvSpPr txBox="1">
                <a:spLocks noChangeArrowheads="1"/>
              </p:cNvSpPr>
              <p:nvPr/>
            </p:nvSpPr>
            <p:spPr bwMode="auto">
              <a:xfrm>
                <a:off x="2951" y="1799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–</a:t>
                </a:r>
              </a:p>
            </p:txBody>
          </p:sp>
          <p:sp>
            <p:nvSpPr>
              <p:cNvPr id="47" name="Text Box 81"/>
              <p:cNvSpPr txBox="1">
                <a:spLocks noChangeArrowheads="1"/>
              </p:cNvSpPr>
              <p:nvPr/>
            </p:nvSpPr>
            <p:spPr bwMode="auto">
              <a:xfrm>
                <a:off x="3112" y="1619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48" name="Text Box 82"/>
              <p:cNvSpPr txBox="1">
                <a:spLocks noChangeArrowheads="1"/>
              </p:cNvSpPr>
              <p:nvPr/>
            </p:nvSpPr>
            <p:spPr bwMode="auto">
              <a:xfrm>
                <a:off x="3279" y="1619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49" name="Text Box 83"/>
              <p:cNvSpPr txBox="1">
                <a:spLocks noChangeArrowheads="1"/>
              </p:cNvSpPr>
              <p:nvPr/>
            </p:nvSpPr>
            <p:spPr bwMode="auto">
              <a:xfrm>
                <a:off x="3439" y="1619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50" name="Text Box 84"/>
              <p:cNvSpPr txBox="1">
                <a:spLocks noChangeArrowheads="1"/>
              </p:cNvSpPr>
              <p:nvPr/>
            </p:nvSpPr>
            <p:spPr bwMode="auto">
              <a:xfrm>
                <a:off x="3613" y="1619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51" name="Text Box 85"/>
              <p:cNvSpPr txBox="1">
                <a:spLocks noChangeArrowheads="1"/>
              </p:cNvSpPr>
              <p:nvPr/>
            </p:nvSpPr>
            <p:spPr bwMode="auto">
              <a:xfrm>
                <a:off x="4093" y="1619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52" name="Text Box 86"/>
              <p:cNvSpPr txBox="1">
                <a:spLocks noChangeArrowheads="1"/>
              </p:cNvSpPr>
              <p:nvPr/>
            </p:nvSpPr>
            <p:spPr bwMode="auto">
              <a:xfrm>
                <a:off x="4267" y="1619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53" name="Text Box 87"/>
              <p:cNvSpPr txBox="1">
                <a:spLocks noChangeArrowheads="1"/>
              </p:cNvSpPr>
              <p:nvPr/>
            </p:nvSpPr>
            <p:spPr bwMode="auto">
              <a:xfrm>
                <a:off x="4448" y="1619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54" name="Text Box 88"/>
              <p:cNvSpPr txBox="1">
                <a:spLocks noChangeArrowheads="1"/>
              </p:cNvSpPr>
              <p:nvPr/>
            </p:nvSpPr>
            <p:spPr bwMode="auto">
              <a:xfrm>
                <a:off x="4608" y="1619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55" name="Text Box 89"/>
              <p:cNvSpPr txBox="1">
                <a:spLocks noChangeArrowheads="1"/>
              </p:cNvSpPr>
              <p:nvPr/>
            </p:nvSpPr>
            <p:spPr bwMode="auto">
              <a:xfrm>
                <a:off x="3780" y="1620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56" name="Text Box 90"/>
              <p:cNvSpPr txBox="1">
                <a:spLocks noChangeArrowheads="1"/>
              </p:cNvSpPr>
              <p:nvPr/>
            </p:nvSpPr>
            <p:spPr bwMode="auto">
              <a:xfrm>
                <a:off x="3926" y="1620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57" name="Text Box 91"/>
              <p:cNvSpPr txBox="1">
                <a:spLocks noChangeArrowheads="1"/>
              </p:cNvSpPr>
              <p:nvPr/>
            </p:nvSpPr>
            <p:spPr bwMode="auto">
              <a:xfrm>
                <a:off x="3115" y="1799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58" name="Text Box 92"/>
              <p:cNvSpPr txBox="1">
                <a:spLocks noChangeArrowheads="1"/>
              </p:cNvSpPr>
              <p:nvPr/>
            </p:nvSpPr>
            <p:spPr bwMode="auto">
              <a:xfrm>
                <a:off x="3282" y="1799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59" name="Text Box 93"/>
              <p:cNvSpPr txBox="1">
                <a:spLocks noChangeArrowheads="1"/>
              </p:cNvSpPr>
              <p:nvPr/>
            </p:nvSpPr>
            <p:spPr bwMode="auto">
              <a:xfrm>
                <a:off x="3442" y="1799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60" name="Text Box 94"/>
              <p:cNvSpPr txBox="1">
                <a:spLocks noChangeArrowheads="1"/>
              </p:cNvSpPr>
              <p:nvPr/>
            </p:nvSpPr>
            <p:spPr bwMode="auto">
              <a:xfrm>
                <a:off x="3616" y="1799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61" name="Text Box 95"/>
              <p:cNvSpPr txBox="1">
                <a:spLocks noChangeArrowheads="1"/>
              </p:cNvSpPr>
              <p:nvPr/>
            </p:nvSpPr>
            <p:spPr bwMode="auto">
              <a:xfrm>
                <a:off x="4096" y="1799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62" name="Text Box 96"/>
              <p:cNvSpPr txBox="1">
                <a:spLocks noChangeArrowheads="1"/>
              </p:cNvSpPr>
              <p:nvPr/>
            </p:nvSpPr>
            <p:spPr bwMode="auto">
              <a:xfrm>
                <a:off x="4270" y="1799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63" name="Text Box 97"/>
              <p:cNvSpPr txBox="1">
                <a:spLocks noChangeArrowheads="1"/>
              </p:cNvSpPr>
              <p:nvPr/>
            </p:nvSpPr>
            <p:spPr bwMode="auto">
              <a:xfrm>
                <a:off x="4451" y="1799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64" name="Text Box 98"/>
              <p:cNvSpPr txBox="1">
                <a:spLocks noChangeArrowheads="1"/>
              </p:cNvSpPr>
              <p:nvPr/>
            </p:nvSpPr>
            <p:spPr bwMode="auto">
              <a:xfrm>
                <a:off x="4611" y="1799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65" name="Text Box 99"/>
              <p:cNvSpPr txBox="1">
                <a:spLocks noChangeArrowheads="1"/>
              </p:cNvSpPr>
              <p:nvPr/>
            </p:nvSpPr>
            <p:spPr bwMode="auto">
              <a:xfrm>
                <a:off x="3783" y="1799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66" name="Text Box 100"/>
              <p:cNvSpPr txBox="1">
                <a:spLocks noChangeArrowheads="1"/>
              </p:cNvSpPr>
              <p:nvPr/>
            </p:nvSpPr>
            <p:spPr bwMode="auto">
              <a:xfrm>
                <a:off x="3929" y="1799"/>
                <a:ext cx="216" cy="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50" b="1">
                    <a:solidFill>
                      <a:prstClr val="black"/>
                    </a:solidFill>
                  </a:rPr>
                  <a:t>+</a:t>
                </a:r>
              </a:p>
            </p:txBody>
          </p:sp>
          <p:sp>
            <p:nvSpPr>
              <p:cNvPr id="67" name="Text Box 101"/>
              <p:cNvSpPr txBox="1">
                <a:spLocks noChangeArrowheads="1"/>
              </p:cNvSpPr>
              <p:nvPr/>
            </p:nvSpPr>
            <p:spPr bwMode="auto">
              <a:xfrm>
                <a:off x="3113" y="1990"/>
                <a:ext cx="212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>
                    <a:solidFill>
                      <a:prstClr val="black"/>
                    </a:solidFill>
                  </a:rPr>
                  <a:t>0</a:t>
                </a:r>
              </a:p>
            </p:txBody>
          </p:sp>
          <p:sp>
            <p:nvSpPr>
              <p:cNvPr id="68" name="Text Box 102"/>
              <p:cNvSpPr txBox="1">
                <a:spLocks noChangeArrowheads="1"/>
              </p:cNvSpPr>
              <p:nvPr/>
            </p:nvSpPr>
            <p:spPr bwMode="auto">
              <a:xfrm>
                <a:off x="3413" y="1990"/>
                <a:ext cx="267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>
                    <a:solidFill>
                      <a:prstClr val="black"/>
                    </a:solidFill>
                  </a:rPr>
                  <a:t>30</a:t>
                </a:r>
              </a:p>
            </p:txBody>
          </p:sp>
          <p:sp>
            <p:nvSpPr>
              <p:cNvPr id="69" name="Text Box 103"/>
              <p:cNvSpPr txBox="1">
                <a:spLocks noChangeArrowheads="1"/>
              </p:cNvSpPr>
              <p:nvPr/>
            </p:nvSpPr>
            <p:spPr bwMode="auto">
              <a:xfrm>
                <a:off x="3584" y="1990"/>
                <a:ext cx="267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>
                    <a:solidFill>
                      <a:prstClr val="black"/>
                    </a:solidFill>
                  </a:rPr>
                  <a:t>60</a:t>
                </a:r>
              </a:p>
            </p:txBody>
          </p:sp>
          <p:sp>
            <p:nvSpPr>
              <p:cNvPr id="70" name="Text Box 104"/>
              <p:cNvSpPr txBox="1">
                <a:spLocks noChangeArrowheads="1"/>
              </p:cNvSpPr>
              <p:nvPr/>
            </p:nvSpPr>
            <p:spPr bwMode="auto">
              <a:xfrm>
                <a:off x="3250" y="1990"/>
                <a:ext cx="267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>
                    <a:solidFill>
                      <a:prstClr val="black"/>
                    </a:solidFill>
                  </a:rPr>
                  <a:t>10</a:t>
                </a:r>
              </a:p>
            </p:txBody>
          </p:sp>
          <p:sp>
            <p:nvSpPr>
              <p:cNvPr id="71" name="Text Box 105"/>
              <p:cNvSpPr txBox="1">
                <a:spLocks noChangeArrowheads="1"/>
              </p:cNvSpPr>
              <p:nvPr/>
            </p:nvSpPr>
            <p:spPr bwMode="auto">
              <a:xfrm>
                <a:off x="3718" y="1990"/>
                <a:ext cx="319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>
                    <a:solidFill>
                      <a:prstClr val="black"/>
                    </a:solidFill>
                  </a:rPr>
                  <a:t>o/n</a:t>
                </a:r>
              </a:p>
            </p:txBody>
          </p:sp>
          <p:sp>
            <p:nvSpPr>
              <p:cNvPr id="72" name="Text Box 106"/>
              <p:cNvSpPr txBox="1">
                <a:spLocks noChangeArrowheads="1"/>
              </p:cNvSpPr>
              <p:nvPr/>
            </p:nvSpPr>
            <p:spPr bwMode="auto">
              <a:xfrm>
                <a:off x="4580" y="1990"/>
                <a:ext cx="319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>
                    <a:solidFill>
                      <a:prstClr val="black"/>
                    </a:solidFill>
                  </a:rPr>
                  <a:t>o/n</a:t>
                </a:r>
              </a:p>
            </p:txBody>
          </p:sp>
          <p:sp>
            <p:nvSpPr>
              <p:cNvPr id="73" name="Text Box 107"/>
              <p:cNvSpPr txBox="1">
                <a:spLocks noChangeArrowheads="1"/>
              </p:cNvSpPr>
              <p:nvPr/>
            </p:nvSpPr>
            <p:spPr bwMode="auto">
              <a:xfrm>
                <a:off x="4082" y="1990"/>
                <a:ext cx="267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>
                    <a:solidFill>
                      <a:prstClr val="black"/>
                    </a:solidFill>
                  </a:rPr>
                  <a:t>30</a:t>
                </a:r>
              </a:p>
            </p:txBody>
          </p:sp>
          <p:sp>
            <p:nvSpPr>
              <p:cNvPr id="74" name="Text Box 108"/>
              <p:cNvSpPr txBox="1">
                <a:spLocks noChangeArrowheads="1"/>
              </p:cNvSpPr>
              <p:nvPr/>
            </p:nvSpPr>
            <p:spPr bwMode="auto">
              <a:xfrm>
                <a:off x="4253" y="1990"/>
                <a:ext cx="267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>
                    <a:solidFill>
                      <a:prstClr val="black"/>
                    </a:solidFill>
                  </a:rPr>
                  <a:t>60</a:t>
                </a:r>
              </a:p>
            </p:txBody>
          </p:sp>
          <p:sp>
            <p:nvSpPr>
              <p:cNvPr id="75" name="Text Box 109"/>
              <p:cNvSpPr txBox="1">
                <a:spLocks noChangeArrowheads="1"/>
              </p:cNvSpPr>
              <p:nvPr/>
            </p:nvSpPr>
            <p:spPr bwMode="auto">
              <a:xfrm>
                <a:off x="3912" y="1990"/>
                <a:ext cx="267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>
                    <a:solidFill>
                      <a:prstClr val="black"/>
                    </a:solidFill>
                  </a:rPr>
                  <a:t>10</a:t>
                </a:r>
              </a:p>
            </p:txBody>
          </p:sp>
          <p:sp>
            <p:nvSpPr>
              <p:cNvPr id="76" name="Text Box 110"/>
              <p:cNvSpPr txBox="1">
                <a:spLocks noChangeArrowheads="1"/>
              </p:cNvSpPr>
              <p:nvPr/>
            </p:nvSpPr>
            <p:spPr bwMode="auto">
              <a:xfrm>
                <a:off x="4401" y="1990"/>
                <a:ext cx="319" cy="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1000" b="1">
                    <a:solidFill>
                      <a:prstClr val="black"/>
                    </a:solidFill>
                  </a:rPr>
                  <a:t>o/n</a:t>
                </a:r>
              </a:p>
            </p:txBody>
          </p:sp>
          <p:sp>
            <p:nvSpPr>
              <p:cNvPr id="77" name="AutoShape 112"/>
              <p:cNvSpPr>
                <a:spLocks/>
              </p:cNvSpPr>
              <p:nvPr/>
            </p:nvSpPr>
            <p:spPr bwMode="auto">
              <a:xfrm rot="5400000">
                <a:off x="2276" y="1279"/>
                <a:ext cx="139" cy="587"/>
              </a:xfrm>
              <a:prstGeom prst="leftBrace">
                <a:avLst>
                  <a:gd name="adj1" fmla="val 35192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Text Box 113"/>
              <p:cNvSpPr txBox="1">
                <a:spLocks noChangeArrowheads="1"/>
              </p:cNvSpPr>
              <p:nvPr/>
            </p:nvSpPr>
            <p:spPr bwMode="auto">
              <a:xfrm>
                <a:off x="3203" y="1188"/>
                <a:ext cx="843" cy="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900" dirty="0" smtClean="0">
                    <a:solidFill>
                      <a:prstClr val="black"/>
                    </a:solidFill>
                  </a:rPr>
                  <a:t>CDCP1 ECD + </a:t>
                </a:r>
                <a:r>
                  <a:rPr lang="el-GR" altLang="en-US" sz="900" dirty="0" smtClean="0">
                    <a:solidFill>
                      <a:prstClr val="black"/>
                    </a:solidFill>
                  </a:rPr>
                  <a:t>α</a:t>
                </a:r>
                <a:r>
                  <a:rPr lang="en-GB" altLang="en-US" sz="900" dirty="0" smtClean="0">
                    <a:solidFill>
                      <a:prstClr val="black"/>
                    </a:solidFill>
                  </a:rPr>
                  <a:t>CDCP1-Ab1</a:t>
                </a:r>
                <a:endParaRPr lang="en-GB" altLang="en-US" sz="9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AutoShape 114"/>
              <p:cNvSpPr>
                <a:spLocks/>
              </p:cNvSpPr>
              <p:nvPr/>
            </p:nvSpPr>
            <p:spPr bwMode="auto">
              <a:xfrm rot="5400000">
                <a:off x="3522" y="1279"/>
                <a:ext cx="139" cy="587"/>
              </a:xfrm>
              <a:prstGeom prst="leftBrace">
                <a:avLst>
                  <a:gd name="adj1" fmla="val 35192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Text Box 115"/>
              <p:cNvSpPr txBox="1">
                <a:spLocks noChangeArrowheads="1"/>
              </p:cNvSpPr>
              <p:nvPr/>
            </p:nvSpPr>
            <p:spPr bwMode="auto">
              <a:xfrm>
                <a:off x="3971" y="1170"/>
                <a:ext cx="708" cy="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GB" altLang="en-US" sz="900" dirty="0" smtClean="0">
                    <a:solidFill>
                      <a:prstClr val="black"/>
                    </a:solidFill>
                  </a:rPr>
                  <a:t>CDCP1 ECD + </a:t>
                </a:r>
                <a:r>
                  <a:rPr lang="en-GB" altLang="en-US" sz="900" dirty="0" err="1">
                    <a:solidFill>
                      <a:prstClr val="black"/>
                    </a:solidFill>
                  </a:rPr>
                  <a:t>aprotinin</a:t>
                </a:r>
                <a:endParaRPr lang="en-GB" altLang="en-US" sz="9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AutoShape 116"/>
              <p:cNvSpPr>
                <a:spLocks/>
              </p:cNvSpPr>
              <p:nvPr/>
            </p:nvSpPr>
            <p:spPr bwMode="auto">
              <a:xfrm rot="5400000">
                <a:off x="4191" y="1279"/>
                <a:ext cx="139" cy="587"/>
              </a:xfrm>
              <a:prstGeom prst="leftBrace">
                <a:avLst>
                  <a:gd name="adj1" fmla="val 35192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12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2" name="Text Box 44"/>
            <p:cNvSpPr txBox="1">
              <a:spLocks noChangeArrowheads="1"/>
            </p:cNvSpPr>
            <p:nvPr/>
          </p:nvSpPr>
          <p:spPr bwMode="auto">
            <a:xfrm>
              <a:off x="5162193" y="4461279"/>
              <a:ext cx="1346844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1000" b="1" dirty="0" smtClean="0">
                  <a:solidFill>
                    <a:prstClr val="black"/>
                  </a:solidFill>
                </a:rPr>
                <a:t>Detection = anti-FLAG</a:t>
              </a:r>
              <a:endParaRPr lang="en-GB" altLang="en-US" sz="10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558140" y="40473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84" name="TextBox 83"/>
          <p:cNvSpPr txBox="1"/>
          <p:nvPr/>
        </p:nvSpPr>
        <p:spPr>
          <a:xfrm>
            <a:off x="536965" y="2807183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p:grpSp>
        <p:nvGrpSpPr>
          <p:cNvPr id="130" name="Group 129"/>
          <p:cNvGrpSpPr/>
          <p:nvPr/>
        </p:nvGrpSpPr>
        <p:grpSpPr>
          <a:xfrm>
            <a:off x="172743" y="2909109"/>
            <a:ext cx="6729635" cy="3644337"/>
            <a:chOff x="172743" y="4134001"/>
            <a:chExt cx="6729635" cy="3644337"/>
          </a:xfrm>
        </p:grpSpPr>
        <p:grpSp>
          <p:nvGrpSpPr>
            <p:cNvPr id="85" name="Group 84"/>
            <p:cNvGrpSpPr/>
            <p:nvPr/>
          </p:nvGrpSpPr>
          <p:grpSpPr>
            <a:xfrm>
              <a:off x="172743" y="4134001"/>
              <a:ext cx="6729635" cy="3519837"/>
              <a:chOff x="135731" y="801867"/>
              <a:chExt cx="7186465" cy="3758775"/>
            </a:xfrm>
          </p:grpSpPr>
          <p:grpSp>
            <p:nvGrpSpPr>
              <p:cNvPr id="86" name="Group 85"/>
              <p:cNvGrpSpPr/>
              <p:nvPr/>
            </p:nvGrpSpPr>
            <p:grpSpPr>
              <a:xfrm>
                <a:off x="906869" y="1078609"/>
                <a:ext cx="1631075" cy="1459330"/>
                <a:chOff x="906869" y="1019234"/>
                <a:chExt cx="1631075" cy="1459330"/>
              </a:xfrm>
            </p:grpSpPr>
            <p:sp>
              <p:nvSpPr>
                <p:cNvPr id="121" name="Text Box 18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644522" y="1935991"/>
                  <a:ext cx="801694" cy="2769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100" dirty="0">
                      <a:solidFill>
                        <a:prstClr val="black"/>
                      </a:solidFill>
                    </a:rPr>
                    <a:t>untreated</a:t>
                  </a:r>
                </a:p>
              </p:txBody>
            </p:sp>
            <p:sp>
              <p:nvSpPr>
                <p:cNvPr id="122" name="Text Box 19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645870" y="1608786"/>
                  <a:ext cx="1456104" cy="2769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100" dirty="0" smtClean="0">
                      <a:solidFill>
                        <a:prstClr val="black"/>
                      </a:solidFill>
                    </a:rPr>
                    <a:t>Negative control IgG</a:t>
                  </a:r>
                  <a:endParaRPr lang="en-US" altLang="en-US" sz="11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3" name="Text Box 20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1197032" y="1849127"/>
                  <a:ext cx="979504" cy="2793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l-GR" altLang="en-US" sz="1100" dirty="0" smtClean="0">
                      <a:solidFill>
                        <a:prstClr val="black"/>
                      </a:solidFill>
                    </a:rPr>
                    <a:t>α</a:t>
                  </a:r>
                  <a:r>
                    <a:rPr lang="en-GB" altLang="en-US" sz="1100" dirty="0" smtClean="0">
                      <a:solidFill>
                        <a:prstClr val="black"/>
                      </a:solidFill>
                    </a:rPr>
                    <a:t>CDCP1-Ab3</a:t>
                  </a:r>
                  <a:endParaRPr lang="en-US" altLang="en-US" sz="11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4" name="Text Box 21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1501379" y="1813297"/>
                  <a:ext cx="1047082" cy="2769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100" dirty="0" smtClean="0">
                      <a:solidFill>
                        <a:prstClr val="black"/>
                      </a:solidFill>
                    </a:rPr>
                    <a:t>Clone 309137</a:t>
                  </a:r>
                  <a:endParaRPr lang="en-US" altLang="en-US" sz="11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5" name="Text Box 22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1875904" y="1813297"/>
                  <a:ext cx="1047082" cy="2769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100" dirty="0" smtClean="0">
                      <a:solidFill>
                        <a:prstClr val="black"/>
                      </a:solidFill>
                    </a:rPr>
                    <a:t>Clone 309121</a:t>
                  </a:r>
                  <a:endParaRPr lang="en-US" altLang="en-US" sz="1100" dirty="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87" name="Line 33"/>
              <p:cNvSpPr>
                <a:spLocks noChangeShapeType="1"/>
              </p:cNvSpPr>
              <p:nvPr/>
            </p:nvSpPr>
            <p:spPr bwMode="auto">
              <a:xfrm>
                <a:off x="940469" y="1060054"/>
                <a:ext cx="158226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 sz="1100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Line 34"/>
              <p:cNvSpPr>
                <a:spLocks noChangeShapeType="1"/>
              </p:cNvSpPr>
              <p:nvPr/>
            </p:nvSpPr>
            <p:spPr bwMode="auto">
              <a:xfrm>
                <a:off x="2738344" y="1060055"/>
                <a:ext cx="163512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 sz="1100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Line 35"/>
              <p:cNvSpPr>
                <a:spLocks noChangeShapeType="1"/>
              </p:cNvSpPr>
              <p:nvPr/>
            </p:nvSpPr>
            <p:spPr bwMode="auto">
              <a:xfrm>
                <a:off x="4552156" y="1060055"/>
                <a:ext cx="163512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 sz="1100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Text Box 36"/>
              <p:cNvSpPr txBox="1">
                <a:spLocks noChangeArrowheads="1"/>
              </p:cNvSpPr>
              <p:nvPr/>
            </p:nvSpPr>
            <p:spPr bwMode="auto">
              <a:xfrm>
                <a:off x="1460514" y="801867"/>
                <a:ext cx="662817" cy="2793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100" dirty="0" smtClean="0">
                    <a:solidFill>
                      <a:prstClr val="black"/>
                    </a:solidFill>
                  </a:rPr>
                  <a:t>DU-145</a:t>
                </a:r>
                <a:endParaRPr lang="en-US" altLang="en-US" sz="11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Text Box 37"/>
              <p:cNvSpPr txBox="1">
                <a:spLocks noChangeArrowheads="1"/>
              </p:cNvSpPr>
              <p:nvPr/>
            </p:nvSpPr>
            <p:spPr bwMode="auto">
              <a:xfrm>
                <a:off x="3196213" y="801867"/>
                <a:ext cx="784356" cy="2793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100" dirty="0" smtClean="0">
                    <a:solidFill>
                      <a:prstClr val="black"/>
                    </a:solidFill>
                  </a:rPr>
                  <a:t>NCI-H358</a:t>
                </a:r>
                <a:endParaRPr lang="en-US" altLang="en-US" sz="11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Text Box 38"/>
              <p:cNvSpPr txBox="1">
                <a:spLocks noChangeArrowheads="1"/>
              </p:cNvSpPr>
              <p:nvPr/>
            </p:nvSpPr>
            <p:spPr bwMode="auto">
              <a:xfrm>
                <a:off x="5032542" y="801867"/>
                <a:ext cx="674352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100">
                    <a:solidFill>
                      <a:prstClr val="black"/>
                    </a:solidFill>
                  </a:rPr>
                  <a:t>HCT116</a:t>
                </a:r>
              </a:p>
            </p:txBody>
          </p:sp>
          <p:grpSp>
            <p:nvGrpSpPr>
              <p:cNvPr id="93" name="Group 92"/>
              <p:cNvGrpSpPr/>
              <p:nvPr/>
            </p:nvGrpSpPr>
            <p:grpSpPr>
              <a:xfrm>
                <a:off x="135731" y="2482605"/>
                <a:ext cx="7186465" cy="2078037"/>
                <a:chOff x="135731" y="2482605"/>
                <a:chExt cx="7186465" cy="2078037"/>
              </a:xfrm>
            </p:grpSpPr>
            <p:pic>
              <p:nvPicPr>
                <p:cNvPr id="106" name="Picture 5" descr="D023 CDCP1 20120628_1245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030" t="27112" r="25995" b="50941"/>
                <a:stretch>
                  <a:fillRect/>
                </a:stretch>
              </p:blipFill>
              <p:spPr bwMode="auto">
                <a:xfrm>
                  <a:off x="831056" y="2482605"/>
                  <a:ext cx="5487988" cy="12954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7" name="Picture 6" descr="D023 Actin 20120628_1237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030" t="49059" r="25995" b="38031"/>
                <a:stretch>
                  <a:fillRect/>
                </a:stretch>
              </p:blipFill>
              <p:spPr bwMode="auto">
                <a:xfrm>
                  <a:off x="831056" y="3798642"/>
                  <a:ext cx="5487988" cy="762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08" name="Line 7"/>
                <p:cNvSpPr>
                  <a:spLocks noChangeShapeType="1"/>
                </p:cNvSpPr>
                <p:nvPr/>
              </p:nvSpPr>
              <p:spPr bwMode="auto">
                <a:xfrm flipH="1">
                  <a:off x="583406" y="2787405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 sz="11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" name="Line 8"/>
                <p:cNvSpPr>
                  <a:spLocks noChangeShapeType="1"/>
                </p:cNvSpPr>
                <p:nvPr/>
              </p:nvSpPr>
              <p:spPr bwMode="auto">
                <a:xfrm flipH="1">
                  <a:off x="583406" y="3016005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 sz="11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" name="Line 9"/>
                <p:cNvSpPr>
                  <a:spLocks noChangeShapeType="1"/>
                </p:cNvSpPr>
                <p:nvPr/>
              </p:nvSpPr>
              <p:spPr bwMode="auto">
                <a:xfrm flipH="1">
                  <a:off x="583406" y="3246192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 sz="11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583406" y="3598617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 sz="11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2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583406" y="4195517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 sz="11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3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135731" y="2625480"/>
                  <a:ext cx="428298" cy="2793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100">
                      <a:solidFill>
                        <a:prstClr val="black"/>
                      </a:solidFill>
                    </a:rPr>
                    <a:t>160</a:t>
                  </a:r>
                </a:p>
              </p:txBody>
            </p:sp>
            <p:sp>
              <p:nvSpPr>
                <p:cNvPr id="114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135731" y="2865192"/>
                  <a:ext cx="428298" cy="2793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100">
                      <a:solidFill>
                        <a:prstClr val="black"/>
                      </a:solidFill>
                    </a:rPr>
                    <a:t>110</a:t>
                  </a:r>
                </a:p>
              </p:txBody>
            </p:sp>
            <p:sp>
              <p:nvSpPr>
                <p:cNvPr id="115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262731" y="3084267"/>
                  <a:ext cx="351265" cy="2793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100">
                      <a:solidFill>
                        <a:prstClr val="black"/>
                      </a:solidFill>
                    </a:rPr>
                    <a:t>80</a:t>
                  </a:r>
                </a:p>
              </p:txBody>
            </p:sp>
            <p:sp>
              <p:nvSpPr>
                <p:cNvPr id="116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262731" y="3447805"/>
                  <a:ext cx="351265" cy="2793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100">
                      <a:solidFill>
                        <a:prstClr val="black"/>
                      </a:solidFill>
                    </a:rPr>
                    <a:t>60</a:t>
                  </a:r>
                </a:p>
              </p:txBody>
            </p:sp>
            <p:sp>
              <p:nvSpPr>
                <p:cNvPr id="117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262731" y="4044705"/>
                  <a:ext cx="351265" cy="2793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100">
                      <a:solidFill>
                        <a:prstClr val="black"/>
                      </a:solidFill>
                    </a:rPr>
                    <a:t>40</a:t>
                  </a:r>
                </a:p>
              </p:txBody>
            </p:sp>
            <p:sp>
              <p:nvSpPr>
                <p:cNvPr id="118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6234269" y="2617417"/>
                  <a:ext cx="990912" cy="2769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100" dirty="0" smtClean="0">
                      <a:solidFill>
                        <a:prstClr val="black"/>
                      </a:solidFill>
                    </a:rPr>
                    <a:t>Intact CDCP1</a:t>
                  </a:r>
                  <a:endParaRPr lang="en-US" altLang="en-US" sz="11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6234269" y="3242192"/>
                  <a:ext cx="1087927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100" dirty="0" smtClean="0">
                      <a:solidFill>
                        <a:prstClr val="black"/>
                      </a:solidFill>
                    </a:rPr>
                    <a:t>CDCP1</a:t>
                  </a:r>
                </a:p>
                <a:p>
                  <a:r>
                    <a:rPr lang="en-US" altLang="en-US" sz="1100" dirty="0" smtClean="0">
                      <a:solidFill>
                        <a:prstClr val="black"/>
                      </a:solidFill>
                    </a:rPr>
                    <a:t>(cleaved form)</a:t>
                  </a:r>
                  <a:endParaRPr lang="en-US" altLang="en-US" sz="11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0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6293644" y="3978030"/>
                  <a:ext cx="490840" cy="2769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100" dirty="0" smtClean="0">
                      <a:solidFill>
                        <a:prstClr val="black"/>
                      </a:solidFill>
                    </a:rPr>
                    <a:t>actin</a:t>
                  </a:r>
                  <a:endParaRPr lang="en-US" altLang="en-US" sz="1100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94" name="Group 93"/>
              <p:cNvGrpSpPr/>
              <p:nvPr/>
            </p:nvGrpSpPr>
            <p:grpSpPr>
              <a:xfrm>
                <a:off x="2611325" y="1078609"/>
                <a:ext cx="1809200" cy="1456104"/>
                <a:chOff x="918744" y="1019234"/>
                <a:chExt cx="1809200" cy="1456104"/>
              </a:xfrm>
            </p:grpSpPr>
            <p:sp>
              <p:nvSpPr>
                <p:cNvPr id="101" name="Text Box 18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656397" y="1935991"/>
                  <a:ext cx="801694" cy="2769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100" dirty="0">
                      <a:solidFill>
                        <a:prstClr val="black"/>
                      </a:solidFill>
                    </a:rPr>
                    <a:t>untreated</a:t>
                  </a:r>
                </a:p>
              </p:txBody>
            </p:sp>
            <p:sp>
              <p:nvSpPr>
                <p:cNvPr id="102" name="Text Box 19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681495" y="1608786"/>
                  <a:ext cx="1456104" cy="2769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100" dirty="0" smtClean="0">
                      <a:solidFill>
                        <a:prstClr val="black"/>
                      </a:solidFill>
                    </a:rPr>
                    <a:t>Negative control IgG</a:t>
                  </a:r>
                  <a:endParaRPr lang="en-US" altLang="en-US" sz="11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3" name="Text Box 20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1292029" y="1841840"/>
                  <a:ext cx="979504" cy="2793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l-GR" altLang="en-US" sz="1100" dirty="0">
                      <a:solidFill>
                        <a:prstClr val="black"/>
                      </a:solidFill>
                    </a:rPr>
                    <a:t>α</a:t>
                  </a:r>
                  <a:r>
                    <a:rPr lang="en-GB" altLang="en-US" sz="1100" dirty="0">
                      <a:solidFill>
                        <a:prstClr val="black"/>
                      </a:solidFill>
                    </a:rPr>
                    <a:t>CDCP1-Ab3</a:t>
                  </a:r>
                  <a:endParaRPr lang="en-US" altLang="en-US" sz="11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4" name="Text Box 21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1667629" y="1813297"/>
                  <a:ext cx="1047082" cy="2769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100" dirty="0" smtClean="0">
                      <a:solidFill>
                        <a:prstClr val="black"/>
                      </a:solidFill>
                    </a:rPr>
                    <a:t>Clone 309137</a:t>
                  </a:r>
                  <a:endParaRPr lang="en-US" altLang="en-US" sz="11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5" name="Text Box 22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2065904" y="1813297"/>
                  <a:ext cx="1047082" cy="2769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100" dirty="0" smtClean="0">
                      <a:solidFill>
                        <a:prstClr val="black"/>
                      </a:solidFill>
                    </a:rPr>
                    <a:t>Clone 309121</a:t>
                  </a:r>
                  <a:endParaRPr lang="en-US" altLang="en-US" sz="1100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95" name="Group 94"/>
              <p:cNvGrpSpPr/>
              <p:nvPr/>
            </p:nvGrpSpPr>
            <p:grpSpPr>
              <a:xfrm>
                <a:off x="4504656" y="1078609"/>
                <a:ext cx="1714200" cy="1456104"/>
                <a:chOff x="883119" y="1019234"/>
                <a:chExt cx="1714200" cy="1456104"/>
              </a:xfrm>
            </p:grpSpPr>
            <p:sp>
              <p:nvSpPr>
                <p:cNvPr id="96" name="Text Box 18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620772" y="1935991"/>
                  <a:ext cx="801694" cy="2769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100" dirty="0">
                      <a:solidFill>
                        <a:prstClr val="black"/>
                      </a:solidFill>
                    </a:rPr>
                    <a:t>untreated</a:t>
                  </a:r>
                </a:p>
              </p:txBody>
            </p:sp>
            <p:sp>
              <p:nvSpPr>
                <p:cNvPr id="97" name="Text Box 19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657745" y="1608786"/>
                  <a:ext cx="1456104" cy="2769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100" dirty="0" smtClean="0">
                      <a:solidFill>
                        <a:prstClr val="black"/>
                      </a:solidFill>
                    </a:rPr>
                    <a:t>Negative control IgG</a:t>
                  </a:r>
                  <a:endParaRPr lang="en-US" altLang="en-US" sz="11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8" name="Text Box 20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1268279" y="1841840"/>
                  <a:ext cx="979504" cy="2793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l-GR" altLang="en-US" sz="1100" dirty="0">
                      <a:solidFill>
                        <a:prstClr val="black"/>
                      </a:solidFill>
                    </a:rPr>
                    <a:t>α</a:t>
                  </a:r>
                  <a:r>
                    <a:rPr lang="en-GB" altLang="en-US" sz="1100" dirty="0">
                      <a:solidFill>
                        <a:prstClr val="black"/>
                      </a:solidFill>
                    </a:rPr>
                    <a:t>CDCP1-Ab3</a:t>
                  </a:r>
                  <a:endParaRPr lang="en-US" altLang="en-US" sz="11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9" name="Text Box 21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1584504" y="1813297"/>
                  <a:ext cx="1047082" cy="2769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100" dirty="0" smtClean="0">
                      <a:solidFill>
                        <a:prstClr val="black"/>
                      </a:solidFill>
                    </a:rPr>
                    <a:t>Clone 309137</a:t>
                  </a:r>
                  <a:endParaRPr lang="en-US" altLang="en-US" sz="11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0" name="Text Box 22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1935279" y="1813297"/>
                  <a:ext cx="1047082" cy="27699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100" dirty="0" smtClean="0">
                      <a:solidFill>
                        <a:prstClr val="black"/>
                      </a:solidFill>
                    </a:rPr>
                    <a:t>Clone 309121</a:t>
                  </a:r>
                  <a:endParaRPr lang="en-US" altLang="en-US" sz="1100" dirty="0">
                    <a:solidFill>
                      <a:prstClr val="black"/>
                    </a:solidFill>
                  </a:endParaRPr>
                </a:p>
              </p:txBody>
            </p:sp>
          </p:grpSp>
        </p:grpSp>
        <p:cxnSp>
          <p:nvCxnSpPr>
            <p:cNvPr id="127" name="Straight Connector 126"/>
            <p:cNvCxnSpPr/>
            <p:nvPr/>
          </p:nvCxnSpPr>
          <p:spPr>
            <a:xfrm>
              <a:off x="2498926" y="4134001"/>
              <a:ext cx="0" cy="3644337"/>
            </a:xfrm>
            <a:prstGeom prst="line">
              <a:avLst/>
            </a:prstGeom>
            <a:ln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4211459" y="4134001"/>
              <a:ext cx="0" cy="3644337"/>
            </a:xfrm>
            <a:prstGeom prst="line">
              <a:avLst/>
            </a:prstGeom>
            <a:ln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8" name="TextBox 127"/>
          <p:cNvSpPr txBox="1"/>
          <p:nvPr/>
        </p:nvSpPr>
        <p:spPr>
          <a:xfrm>
            <a:off x="1043670" y="672932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</a:t>
            </a:r>
            <a:endParaRPr lang="en-GB" dirty="0"/>
          </a:p>
        </p:txBody>
      </p:sp>
      <p:sp>
        <p:nvSpPr>
          <p:cNvPr id="131" name="TextBox 130"/>
          <p:cNvSpPr txBox="1"/>
          <p:nvPr/>
        </p:nvSpPr>
        <p:spPr>
          <a:xfrm>
            <a:off x="1057944" y="8158436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</a:t>
            </a:r>
            <a:endParaRPr lang="en-GB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998" y="6553445"/>
            <a:ext cx="4440237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487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4660</TotalTime>
  <Words>144</Words>
  <Application>Microsoft Office PowerPoint</Application>
  <PresentationFormat>A4 Paper (210x297 mm)</PresentationFormat>
  <Paragraphs>103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Theme</vt:lpstr>
      <vt:lpstr>PowerPoint Presentation</vt:lpstr>
    </vt:vector>
  </TitlesOfParts>
  <Company>MedImmune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 Sandercock</dc:creator>
  <cp:lastModifiedBy>Alan Sandercock</cp:lastModifiedBy>
  <cp:revision>106</cp:revision>
  <cp:lastPrinted>2015-05-14T14:34:16Z</cp:lastPrinted>
  <dcterms:created xsi:type="dcterms:W3CDTF">2014-07-30T15:49:42Z</dcterms:created>
  <dcterms:modified xsi:type="dcterms:W3CDTF">2015-07-28T14:30:34Z</dcterms:modified>
</cp:coreProperties>
</file>