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852" autoAdjust="0"/>
    <p:restoredTop sz="99822" autoAdjust="0"/>
  </p:normalViewPr>
  <p:slideViewPr>
    <p:cSldViewPr>
      <p:cViewPr varScale="1">
        <p:scale>
          <a:sx n="186" d="100"/>
          <a:sy n="186" d="100"/>
        </p:scale>
        <p:origin x="-35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CE081-38FE-4AE7-A9F0-0163F35BDFF0}" type="datetimeFigureOut">
              <a:rPr lang="es-ES" smtClean="0"/>
              <a:t>8/7/15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88B4D-BF2B-4C26-9A3A-8A0913C0C4E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86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F61CB-0F7A-4A07-9610-C5489F109863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F69E1-E3AF-4CF9-8621-B26E9BB10849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0003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F69E1-E3AF-4CF9-8621-B26E9BB10849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5359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8/7/15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6300192" y="179348"/>
            <a:ext cx="2648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Agrupar 49"/>
          <p:cNvGrpSpPr/>
          <p:nvPr/>
        </p:nvGrpSpPr>
        <p:grpSpPr>
          <a:xfrm>
            <a:off x="614040" y="1452052"/>
            <a:ext cx="2707476" cy="2625020"/>
            <a:chOff x="1043608" y="2420888"/>
            <a:chExt cx="2707476" cy="2625020"/>
          </a:xfrm>
        </p:grpSpPr>
        <p:sp>
          <p:nvSpPr>
            <p:cNvPr id="9" name="8 CuadroTexto"/>
            <p:cNvSpPr txBox="1"/>
            <p:nvPr/>
          </p:nvSpPr>
          <p:spPr>
            <a:xfrm>
              <a:off x="1043608" y="2420888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s-E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8" name="Agrupar 47"/>
            <p:cNvGrpSpPr/>
            <p:nvPr/>
          </p:nvGrpSpPr>
          <p:grpSpPr>
            <a:xfrm>
              <a:off x="1259632" y="2801184"/>
              <a:ext cx="2491452" cy="2244724"/>
              <a:chOff x="1702712" y="3272508"/>
              <a:chExt cx="2491452" cy="2244724"/>
            </a:xfrm>
          </p:grpSpPr>
          <p:cxnSp>
            <p:nvCxnSpPr>
              <p:cNvPr id="280" name="Conector recto 279"/>
              <p:cNvCxnSpPr/>
              <p:nvPr/>
            </p:nvCxnSpPr>
            <p:spPr>
              <a:xfrm>
                <a:off x="2292936" y="3417356"/>
                <a:ext cx="0" cy="1872208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Conector recto 280"/>
              <p:cNvCxnSpPr/>
              <p:nvPr/>
            </p:nvCxnSpPr>
            <p:spPr>
              <a:xfrm>
                <a:off x="2220928" y="3422034"/>
                <a:ext cx="72008" cy="0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Conector recto 284"/>
              <p:cNvCxnSpPr/>
              <p:nvPr/>
            </p:nvCxnSpPr>
            <p:spPr>
              <a:xfrm>
                <a:off x="2220928" y="4030210"/>
                <a:ext cx="72008" cy="0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Conector recto 294"/>
              <p:cNvCxnSpPr/>
              <p:nvPr/>
            </p:nvCxnSpPr>
            <p:spPr>
              <a:xfrm>
                <a:off x="2220928" y="4636372"/>
                <a:ext cx="72008" cy="0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2" name="CuadroTexto 301"/>
              <p:cNvSpPr txBox="1"/>
              <p:nvPr/>
            </p:nvSpPr>
            <p:spPr>
              <a:xfrm>
                <a:off x="2027499" y="5079453"/>
                <a:ext cx="2702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 smtClean="0">
                    <a:latin typeface="Arial"/>
                    <a:cs typeface="Arial"/>
                  </a:rPr>
                  <a:t>0</a:t>
                </a:r>
                <a:endParaRPr lang="es-ES" sz="1200" dirty="0">
                  <a:latin typeface="Arial"/>
                  <a:cs typeface="Arial"/>
                </a:endParaRPr>
              </a:p>
            </p:txBody>
          </p:sp>
          <p:sp>
            <p:nvSpPr>
              <p:cNvPr id="303" name="CuadroTexto 302"/>
              <p:cNvSpPr txBox="1"/>
              <p:nvPr/>
            </p:nvSpPr>
            <p:spPr>
              <a:xfrm>
                <a:off x="1899158" y="4480808"/>
                <a:ext cx="398592" cy="304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 smtClean="0">
                    <a:latin typeface="Arial"/>
                    <a:cs typeface="Arial"/>
                  </a:rPr>
                  <a:t>0.5</a:t>
                </a:r>
                <a:endParaRPr lang="es-ES" sz="1200" dirty="0">
                  <a:latin typeface="Arial"/>
                  <a:cs typeface="Arial"/>
                </a:endParaRPr>
              </a:p>
            </p:txBody>
          </p:sp>
          <p:sp>
            <p:nvSpPr>
              <p:cNvPr id="305" name="CuadroTexto 304"/>
              <p:cNvSpPr txBox="1"/>
              <p:nvPr/>
            </p:nvSpPr>
            <p:spPr>
              <a:xfrm>
                <a:off x="1899158" y="3873718"/>
                <a:ext cx="398592" cy="304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 smtClean="0">
                    <a:latin typeface="Arial"/>
                    <a:cs typeface="Arial"/>
                  </a:rPr>
                  <a:t>1.0</a:t>
                </a:r>
                <a:endParaRPr lang="es-ES" sz="1200" dirty="0">
                  <a:latin typeface="Arial"/>
                  <a:cs typeface="Arial"/>
                </a:endParaRPr>
              </a:p>
            </p:txBody>
          </p:sp>
          <p:sp>
            <p:nvSpPr>
              <p:cNvPr id="307" name="CuadroTexto 306"/>
              <p:cNvSpPr txBox="1"/>
              <p:nvPr/>
            </p:nvSpPr>
            <p:spPr>
              <a:xfrm>
                <a:off x="1899158" y="3272508"/>
                <a:ext cx="398592" cy="304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dirty="0" smtClean="0">
                    <a:latin typeface="Arial"/>
                    <a:cs typeface="Arial"/>
                  </a:rPr>
                  <a:t>1.5</a:t>
                </a:r>
                <a:endParaRPr lang="es-ES" sz="1200" dirty="0">
                  <a:latin typeface="Arial"/>
                  <a:cs typeface="Arial"/>
                </a:endParaRPr>
              </a:p>
            </p:txBody>
          </p:sp>
          <p:sp>
            <p:nvSpPr>
              <p:cNvPr id="308" name="CuadroTexto 307"/>
              <p:cNvSpPr txBox="1"/>
              <p:nvPr/>
            </p:nvSpPr>
            <p:spPr>
              <a:xfrm rot="16200000">
                <a:off x="833100" y="4175660"/>
                <a:ext cx="201622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i="1" dirty="0" smtClean="0">
                    <a:latin typeface="Arial"/>
                    <a:cs typeface="Arial"/>
                  </a:rPr>
                  <a:t>Aldh1a3</a:t>
                </a:r>
                <a:r>
                  <a:rPr lang="es-ES" sz="1200" dirty="0" smtClean="0">
                    <a:latin typeface="Arial"/>
                    <a:cs typeface="Arial"/>
                  </a:rPr>
                  <a:t> </a:t>
                </a:r>
                <a:r>
                  <a:rPr lang="es-ES" sz="1200" dirty="0" err="1" smtClean="0">
                    <a:latin typeface="Arial"/>
                    <a:cs typeface="Arial"/>
                  </a:rPr>
                  <a:t>mRNA</a:t>
                </a:r>
                <a:r>
                  <a:rPr lang="es-ES" sz="1200" dirty="0" smtClean="0">
                    <a:latin typeface="Arial"/>
                    <a:cs typeface="Arial"/>
                  </a:rPr>
                  <a:t> </a:t>
                </a:r>
                <a:r>
                  <a:rPr lang="es-ES" sz="1200" dirty="0" err="1" smtClean="0">
                    <a:latin typeface="Arial"/>
                    <a:cs typeface="Arial"/>
                  </a:rPr>
                  <a:t>expression</a:t>
                </a:r>
                <a:endParaRPr lang="es-ES" sz="1200" dirty="0">
                  <a:latin typeface="Arial"/>
                  <a:cs typeface="Arial"/>
                </a:endParaRPr>
              </a:p>
            </p:txBody>
          </p:sp>
          <p:sp>
            <p:nvSpPr>
              <p:cNvPr id="309" name="CuadroTexto 308"/>
              <p:cNvSpPr txBox="1"/>
              <p:nvPr/>
            </p:nvSpPr>
            <p:spPr>
              <a:xfrm>
                <a:off x="2211726" y="5255622"/>
                <a:ext cx="7920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100" dirty="0" err="1" smtClean="0">
                    <a:latin typeface="Arial"/>
                    <a:cs typeface="Arial"/>
                  </a:rPr>
                  <a:t>sh-AhR</a:t>
                </a:r>
                <a:endParaRPr lang="es-ES" sz="1100" dirty="0">
                  <a:latin typeface="Arial"/>
                  <a:cs typeface="Arial"/>
                </a:endParaRPr>
              </a:p>
            </p:txBody>
          </p:sp>
          <p:sp>
            <p:nvSpPr>
              <p:cNvPr id="310" name="CuadroTexto 309"/>
              <p:cNvSpPr txBox="1"/>
              <p:nvPr/>
            </p:nvSpPr>
            <p:spPr>
              <a:xfrm>
                <a:off x="3402076" y="5255622"/>
                <a:ext cx="7920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100" dirty="0" smtClean="0">
                    <a:latin typeface="Arial"/>
                    <a:cs typeface="Arial"/>
                  </a:rPr>
                  <a:t>CA-</a:t>
                </a:r>
                <a:r>
                  <a:rPr lang="es-ES" sz="1100" dirty="0" err="1" smtClean="0">
                    <a:latin typeface="Arial"/>
                    <a:cs typeface="Arial"/>
                  </a:rPr>
                  <a:t>AhR</a:t>
                </a:r>
                <a:endParaRPr lang="es-ES" sz="1100" dirty="0">
                  <a:latin typeface="Arial"/>
                  <a:cs typeface="Arial"/>
                </a:endParaRPr>
              </a:p>
            </p:txBody>
          </p:sp>
          <p:sp>
            <p:nvSpPr>
              <p:cNvPr id="311" name="CuadroTexto 310"/>
              <p:cNvSpPr txBox="1"/>
              <p:nvPr/>
            </p:nvSpPr>
            <p:spPr>
              <a:xfrm>
                <a:off x="2796992" y="5255622"/>
                <a:ext cx="7920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100" dirty="0" smtClean="0">
                    <a:latin typeface="Arial"/>
                    <a:cs typeface="Arial"/>
                  </a:rPr>
                  <a:t>B16F10</a:t>
                </a:r>
                <a:endParaRPr lang="es-ES" sz="1100" dirty="0">
                  <a:latin typeface="Arial"/>
                  <a:cs typeface="Arial"/>
                </a:endParaRPr>
              </a:p>
            </p:txBody>
          </p:sp>
          <p:sp>
            <p:nvSpPr>
              <p:cNvPr id="316" name="Rectángulo 315"/>
              <p:cNvSpPr/>
              <p:nvPr/>
            </p:nvSpPr>
            <p:spPr>
              <a:xfrm>
                <a:off x="2387949" y="4400856"/>
                <a:ext cx="461028" cy="845188"/>
              </a:xfrm>
              <a:prstGeom prst="rect">
                <a:avLst/>
              </a:prstGeom>
              <a:pattFill prst="wdUpDiag">
                <a:fgClr>
                  <a:prstClr val="black"/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317" name="Rectángulo 316"/>
              <p:cNvSpPr/>
              <p:nvPr/>
            </p:nvSpPr>
            <p:spPr>
              <a:xfrm>
                <a:off x="2964013" y="4149378"/>
                <a:ext cx="461028" cy="109666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318" name="Rectángulo 317"/>
              <p:cNvSpPr/>
              <p:nvPr/>
            </p:nvSpPr>
            <p:spPr>
              <a:xfrm>
                <a:off x="3533408" y="4509120"/>
                <a:ext cx="461028" cy="73692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grpSp>
            <p:nvGrpSpPr>
              <p:cNvPr id="319" name="Agrupar 318"/>
              <p:cNvGrpSpPr/>
              <p:nvPr/>
            </p:nvGrpSpPr>
            <p:grpSpPr>
              <a:xfrm>
                <a:off x="2568716" y="4170335"/>
                <a:ext cx="108000" cy="228394"/>
                <a:chOff x="1247380" y="805544"/>
                <a:chExt cx="108000" cy="317466"/>
              </a:xfrm>
            </p:grpSpPr>
            <p:cxnSp>
              <p:nvCxnSpPr>
                <p:cNvPr id="332" name="Conector recto 331"/>
                <p:cNvCxnSpPr/>
                <p:nvPr/>
              </p:nvCxnSpPr>
              <p:spPr>
                <a:xfrm>
                  <a:off x="1247380" y="805544"/>
                  <a:ext cx="108000" cy="0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Conector recto 332"/>
                <p:cNvCxnSpPr/>
                <p:nvPr/>
              </p:nvCxnSpPr>
              <p:spPr>
                <a:xfrm flipH="1">
                  <a:off x="1301174" y="805544"/>
                  <a:ext cx="412" cy="317466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0" name="Agrupar 319"/>
              <p:cNvGrpSpPr/>
              <p:nvPr/>
            </p:nvGrpSpPr>
            <p:grpSpPr>
              <a:xfrm>
                <a:off x="3136612" y="4113080"/>
                <a:ext cx="108000" cy="36000"/>
                <a:chOff x="1247380" y="805544"/>
                <a:chExt cx="108000" cy="317466"/>
              </a:xfrm>
            </p:grpSpPr>
            <p:cxnSp>
              <p:nvCxnSpPr>
                <p:cNvPr id="330" name="Conector recto 329"/>
                <p:cNvCxnSpPr/>
                <p:nvPr/>
              </p:nvCxnSpPr>
              <p:spPr>
                <a:xfrm>
                  <a:off x="1247380" y="805544"/>
                  <a:ext cx="108000" cy="0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Conector recto 330"/>
                <p:cNvCxnSpPr/>
                <p:nvPr/>
              </p:nvCxnSpPr>
              <p:spPr>
                <a:xfrm flipH="1">
                  <a:off x="1301174" y="805544"/>
                  <a:ext cx="412" cy="317466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1" name="Conector recto 320"/>
              <p:cNvCxnSpPr/>
              <p:nvPr/>
            </p:nvCxnSpPr>
            <p:spPr>
              <a:xfrm rot="5400000">
                <a:off x="3157032" y="4307440"/>
                <a:ext cx="0" cy="1872208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2" name="Agrupar 321"/>
              <p:cNvGrpSpPr/>
              <p:nvPr/>
            </p:nvGrpSpPr>
            <p:grpSpPr>
              <a:xfrm>
                <a:off x="3719708" y="4436350"/>
                <a:ext cx="108000" cy="72009"/>
                <a:chOff x="1967676" y="2108568"/>
                <a:chExt cx="108000" cy="36000"/>
              </a:xfrm>
            </p:grpSpPr>
            <p:cxnSp>
              <p:nvCxnSpPr>
                <p:cNvPr id="328" name="Conector recto 327"/>
                <p:cNvCxnSpPr/>
                <p:nvPr/>
              </p:nvCxnSpPr>
              <p:spPr>
                <a:xfrm>
                  <a:off x="1967676" y="2108568"/>
                  <a:ext cx="108000" cy="0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Conector recto 328"/>
                <p:cNvCxnSpPr/>
                <p:nvPr/>
              </p:nvCxnSpPr>
              <p:spPr>
                <a:xfrm flipH="1">
                  <a:off x="2021470" y="2108568"/>
                  <a:ext cx="412" cy="36000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3" name="CuadroTexto 322"/>
              <p:cNvSpPr txBox="1"/>
              <p:nvPr/>
            </p:nvSpPr>
            <p:spPr>
              <a:xfrm>
                <a:off x="2509947" y="3789040"/>
                <a:ext cx="7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" i="1" dirty="0" err="1" smtClean="0">
                    <a:latin typeface="Arial"/>
                    <a:cs typeface="Arial"/>
                  </a:rPr>
                  <a:t>n.s.</a:t>
                </a:r>
                <a:endParaRPr lang="es-ES" sz="800" dirty="0">
                  <a:latin typeface="Arial"/>
                  <a:cs typeface="Arial"/>
                </a:endParaRPr>
              </a:p>
            </p:txBody>
          </p:sp>
          <p:grpSp>
            <p:nvGrpSpPr>
              <p:cNvPr id="324" name="Agrupar 323"/>
              <p:cNvGrpSpPr/>
              <p:nvPr/>
            </p:nvGrpSpPr>
            <p:grpSpPr>
              <a:xfrm>
                <a:off x="2617959" y="3984389"/>
                <a:ext cx="576064" cy="72008"/>
                <a:chOff x="1331640" y="188640"/>
                <a:chExt cx="576064" cy="72008"/>
              </a:xfrm>
            </p:grpSpPr>
            <p:cxnSp>
              <p:nvCxnSpPr>
                <p:cNvPr id="325" name="Conector recto 324"/>
                <p:cNvCxnSpPr/>
                <p:nvPr/>
              </p:nvCxnSpPr>
              <p:spPr>
                <a:xfrm>
                  <a:off x="1331640" y="193242"/>
                  <a:ext cx="576064" cy="0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Conector recto 325"/>
                <p:cNvCxnSpPr/>
                <p:nvPr/>
              </p:nvCxnSpPr>
              <p:spPr>
                <a:xfrm>
                  <a:off x="1907704" y="188640"/>
                  <a:ext cx="0" cy="72008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7" name="Conector recto 326"/>
                <p:cNvCxnSpPr/>
                <p:nvPr/>
              </p:nvCxnSpPr>
              <p:spPr>
                <a:xfrm>
                  <a:off x="1331640" y="188640"/>
                  <a:ext cx="0" cy="72008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9" name="CuadroTexto 368"/>
              <p:cNvSpPr txBox="1"/>
              <p:nvPr/>
            </p:nvSpPr>
            <p:spPr>
              <a:xfrm>
                <a:off x="3131840" y="3789040"/>
                <a:ext cx="7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" i="1" dirty="0" err="1" smtClean="0">
                    <a:latin typeface="Arial"/>
                    <a:cs typeface="Arial"/>
                  </a:rPr>
                  <a:t>n.s.</a:t>
                </a:r>
                <a:endParaRPr lang="es-ES" sz="800" dirty="0">
                  <a:latin typeface="Arial"/>
                  <a:cs typeface="Arial"/>
                </a:endParaRPr>
              </a:p>
            </p:txBody>
          </p:sp>
          <p:grpSp>
            <p:nvGrpSpPr>
              <p:cNvPr id="370" name="Agrupar 369"/>
              <p:cNvGrpSpPr/>
              <p:nvPr/>
            </p:nvGrpSpPr>
            <p:grpSpPr>
              <a:xfrm>
                <a:off x="3239852" y="3984389"/>
                <a:ext cx="576064" cy="72008"/>
                <a:chOff x="1331640" y="188640"/>
                <a:chExt cx="576064" cy="72008"/>
              </a:xfrm>
            </p:grpSpPr>
            <p:cxnSp>
              <p:nvCxnSpPr>
                <p:cNvPr id="371" name="Conector recto 370"/>
                <p:cNvCxnSpPr/>
                <p:nvPr/>
              </p:nvCxnSpPr>
              <p:spPr>
                <a:xfrm>
                  <a:off x="1331640" y="193242"/>
                  <a:ext cx="576064" cy="0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" name="Conector recto 373"/>
                <p:cNvCxnSpPr/>
                <p:nvPr/>
              </p:nvCxnSpPr>
              <p:spPr>
                <a:xfrm>
                  <a:off x="1907704" y="188640"/>
                  <a:ext cx="0" cy="72008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" name="Conector recto 374"/>
                <p:cNvCxnSpPr/>
                <p:nvPr/>
              </p:nvCxnSpPr>
              <p:spPr>
                <a:xfrm>
                  <a:off x="1331640" y="188640"/>
                  <a:ext cx="0" cy="72008"/>
                </a:xfrm>
                <a:prstGeom prst="line">
                  <a:avLst/>
                </a:prstGeom>
                <a:ln w="9525" cmpd="sng">
                  <a:solidFill>
                    <a:srgbClr val="0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9" name="Agrupar 48"/>
          <p:cNvGrpSpPr/>
          <p:nvPr/>
        </p:nvGrpSpPr>
        <p:grpSpPr>
          <a:xfrm>
            <a:off x="3710384" y="1109105"/>
            <a:ext cx="4534024" cy="2848915"/>
            <a:chOff x="4139952" y="1933925"/>
            <a:chExt cx="4534024" cy="2848915"/>
          </a:xfrm>
        </p:grpSpPr>
        <p:pic>
          <p:nvPicPr>
            <p:cNvPr id="45" name="Imagen 44"/>
            <p:cNvPicPr>
              <a:picLocks noChangeAspect="1"/>
            </p:cNvPicPr>
            <p:nvPr/>
          </p:nvPicPr>
          <p:blipFill>
            <a:blip r:embed="rId3">
              <a:lum contrast="-20000"/>
            </a:blip>
            <a:stretch>
              <a:fillRect/>
            </a:stretch>
          </p:blipFill>
          <p:spPr>
            <a:xfrm>
              <a:off x="4355976" y="1988840"/>
              <a:ext cx="4318000" cy="2794000"/>
            </a:xfrm>
            <a:prstGeom prst="rect">
              <a:avLst/>
            </a:prstGeom>
          </p:spPr>
        </p:pic>
        <p:sp>
          <p:nvSpPr>
            <p:cNvPr id="376" name="8 CuadroTexto"/>
            <p:cNvSpPr txBox="1"/>
            <p:nvPr/>
          </p:nvSpPr>
          <p:spPr>
            <a:xfrm>
              <a:off x="4139952" y="1933925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s-E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323528" y="4365104"/>
            <a:ext cx="835292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Arial"/>
                <a:cs typeface="Arial"/>
              </a:rPr>
              <a:t>Supplementary Figure 1. (A) AhR expression does not significantly affect </a:t>
            </a:r>
            <a:r>
              <a:rPr lang="en-US" sz="1200" b="1" i="1" dirty="0" smtClean="0">
                <a:latin typeface="Arial"/>
                <a:cs typeface="Arial"/>
              </a:rPr>
              <a:t>Aldh1a3</a:t>
            </a:r>
            <a:r>
              <a:rPr lang="en-US" sz="1200" b="1" dirty="0" smtClean="0">
                <a:latin typeface="Arial"/>
                <a:cs typeface="Arial"/>
              </a:rPr>
              <a:t> mRNA levels.</a:t>
            </a:r>
            <a:r>
              <a:rPr lang="en-US" sz="1200" dirty="0" smtClean="0">
                <a:latin typeface="Arial"/>
                <a:cs typeface="Arial"/>
              </a:rPr>
              <a:t> Wild-type B16F10, </a:t>
            </a:r>
            <a:r>
              <a:rPr lang="en-US" sz="1200" dirty="0" err="1" smtClean="0">
                <a:latin typeface="Arial"/>
                <a:cs typeface="Arial"/>
              </a:rPr>
              <a:t>sh</a:t>
            </a:r>
            <a:r>
              <a:rPr lang="en-US" sz="1200" dirty="0" smtClean="0">
                <a:latin typeface="Arial"/>
                <a:cs typeface="Arial"/>
              </a:rPr>
              <a:t>-AhR and CA-AhR melanoma cells were analyzed for </a:t>
            </a:r>
            <a:r>
              <a:rPr lang="en-US" sz="1200" i="1" dirty="0" smtClean="0">
                <a:latin typeface="Arial"/>
                <a:cs typeface="Arial"/>
              </a:rPr>
              <a:t>Aldh1a3</a:t>
            </a:r>
            <a:r>
              <a:rPr lang="en-US" sz="1200" dirty="0" smtClean="0">
                <a:latin typeface="Arial"/>
                <a:cs typeface="Arial"/>
              </a:rPr>
              <a:t> expression by RT-</a:t>
            </a:r>
            <a:r>
              <a:rPr lang="en-US" sz="1200" dirty="0" err="1" smtClean="0">
                <a:latin typeface="Arial"/>
                <a:cs typeface="Arial"/>
              </a:rPr>
              <a:t>qPCR</a:t>
            </a:r>
            <a:r>
              <a:rPr lang="en-US" sz="1200" dirty="0" smtClean="0">
                <a:latin typeface="Arial"/>
                <a:cs typeface="Arial"/>
              </a:rPr>
              <a:t> using total RNA and specific oligonucleotides. RT-</a:t>
            </a:r>
            <a:r>
              <a:rPr lang="en-US" sz="1200" dirty="0" err="1" smtClean="0">
                <a:latin typeface="Arial"/>
                <a:cs typeface="Arial"/>
              </a:rPr>
              <a:t>qPCR</a:t>
            </a:r>
            <a:r>
              <a:rPr lang="en-US" sz="1200" dirty="0" smtClean="0">
                <a:latin typeface="Arial"/>
                <a:cs typeface="Arial"/>
              </a:rPr>
              <a:t> data were normalized by </a:t>
            </a:r>
            <a:r>
              <a:rPr lang="en-US" sz="1200" i="1" dirty="0" err="1" smtClean="0">
                <a:latin typeface="Arial"/>
                <a:cs typeface="Arial"/>
              </a:rPr>
              <a:t>Gapdh</a:t>
            </a:r>
            <a:r>
              <a:rPr lang="en-US" sz="1200" dirty="0" smtClean="0">
                <a:latin typeface="Arial"/>
                <a:cs typeface="Arial"/>
              </a:rPr>
              <a:t> expression and represented as 2</a:t>
            </a:r>
            <a:r>
              <a:rPr lang="en-US" sz="1200" baseline="30000" dirty="0" smtClean="0">
                <a:latin typeface="Arial"/>
                <a:cs typeface="Arial"/>
              </a:rPr>
              <a:t>-ΔΔCt</a:t>
            </a:r>
            <a:r>
              <a:rPr lang="en-US" sz="1200" dirty="0" smtClean="0">
                <a:latin typeface="Arial"/>
                <a:cs typeface="Arial"/>
              </a:rPr>
              <a:t>. </a:t>
            </a:r>
            <a:r>
              <a:rPr lang="en-US" sz="1200" b="1" dirty="0" smtClean="0">
                <a:latin typeface="Arial"/>
                <a:cs typeface="Arial"/>
              </a:rPr>
              <a:t>(B) AhR does not bind the murine </a:t>
            </a:r>
            <a:r>
              <a:rPr lang="en-US" sz="1200" b="1" i="1" dirty="0" smtClean="0">
                <a:latin typeface="Arial"/>
                <a:cs typeface="Arial"/>
              </a:rPr>
              <a:t>Aldh1a1</a:t>
            </a:r>
            <a:r>
              <a:rPr lang="en-US" sz="1200" b="1" dirty="0" smtClean="0">
                <a:latin typeface="Arial"/>
                <a:cs typeface="Arial"/>
              </a:rPr>
              <a:t> gene promoter under our experimental conditions.</a:t>
            </a:r>
            <a:r>
              <a:rPr lang="en-US" sz="1200" dirty="0" smtClean="0">
                <a:latin typeface="Arial"/>
                <a:cs typeface="Arial"/>
              </a:rPr>
              <a:t> The same cell lines were analyzed for AhR binding to the murine </a:t>
            </a:r>
            <a:r>
              <a:rPr lang="en-US" sz="1200" i="1" dirty="0" smtClean="0">
                <a:latin typeface="Arial"/>
                <a:cs typeface="Arial"/>
              </a:rPr>
              <a:t>Aldh1a1</a:t>
            </a:r>
            <a:r>
              <a:rPr lang="en-US" sz="1200" dirty="0" smtClean="0">
                <a:latin typeface="Arial"/>
                <a:cs typeface="Arial"/>
              </a:rPr>
              <a:t> promoter by chromatin immunoprecipitation assays (ChIP) using the affinity purified AhR antibody (SA-210) (AhR </a:t>
            </a:r>
            <a:r>
              <a:rPr lang="en-US" sz="1200" dirty="0" err="1" smtClean="0">
                <a:latin typeface="Arial"/>
                <a:cs typeface="Arial"/>
              </a:rPr>
              <a:t>Ab</a:t>
            </a:r>
            <a:r>
              <a:rPr lang="en-US" sz="1200" dirty="0" smtClean="0">
                <a:latin typeface="Arial"/>
                <a:cs typeface="Arial"/>
              </a:rPr>
              <a:t>). </a:t>
            </a:r>
            <a:r>
              <a:rPr lang="en-US" sz="1200" dirty="0" smtClean="0">
                <a:latin typeface="Arial"/>
                <a:cs typeface="Arial"/>
              </a:rPr>
              <a:t>A representative experiment for the proximal XRE sites is shown. Similar results </a:t>
            </a:r>
            <a:r>
              <a:rPr lang="en-US" sz="1200" dirty="0" smtClean="0">
                <a:latin typeface="Arial"/>
                <a:cs typeface="Arial"/>
              </a:rPr>
              <a:t>were obtained for the distal XRE sites (see the Methods). </a:t>
            </a:r>
            <a:r>
              <a:rPr lang="en-US" sz="1200" dirty="0" smtClean="0">
                <a:latin typeface="Arial"/>
                <a:cs typeface="Arial"/>
              </a:rPr>
              <a:t>Positive </a:t>
            </a:r>
            <a:r>
              <a:rPr lang="en-US" sz="1200" dirty="0" smtClean="0">
                <a:latin typeface="Arial"/>
                <a:cs typeface="Arial"/>
              </a:rPr>
              <a:t>and negative controls include total DNA input (Input) and </a:t>
            </a:r>
            <a:r>
              <a:rPr lang="en-US" sz="1200" dirty="0" err="1" smtClean="0">
                <a:latin typeface="Arial"/>
                <a:cs typeface="Arial"/>
              </a:rPr>
              <a:t>immunoprecipitations</a:t>
            </a:r>
            <a:r>
              <a:rPr lang="en-US" sz="1200" dirty="0" smtClean="0">
                <a:latin typeface="Arial"/>
                <a:cs typeface="Arial"/>
              </a:rPr>
              <a:t> performed in presence of </a:t>
            </a:r>
            <a:r>
              <a:rPr lang="en-US" sz="1200" dirty="0" err="1" smtClean="0">
                <a:latin typeface="Arial"/>
                <a:cs typeface="Arial"/>
              </a:rPr>
              <a:t>IgG</a:t>
            </a:r>
            <a:r>
              <a:rPr lang="en-US" sz="1200" dirty="0" smtClean="0">
                <a:latin typeface="Arial"/>
                <a:cs typeface="Arial"/>
              </a:rPr>
              <a:t>, respectively. Determinations were done in duplicate in two different cell cultures. Data are shown as mean ± SE.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4363</TotalTime>
  <Words>207</Words>
  <Application>Microsoft Macintosh PowerPoint</Application>
  <PresentationFormat>Presentación en pantalla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</dc:creator>
  <cp:lastModifiedBy>Pedro M. Fernández Salguero</cp:lastModifiedBy>
  <cp:revision>199</cp:revision>
  <cp:lastPrinted>2015-06-26T15:13:53Z</cp:lastPrinted>
  <dcterms:created xsi:type="dcterms:W3CDTF">2013-05-29T08:28:27Z</dcterms:created>
  <dcterms:modified xsi:type="dcterms:W3CDTF">2015-07-08T14:26:28Z</dcterms:modified>
</cp:coreProperties>
</file>