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22" d="100"/>
          <a:sy n="122" d="100"/>
        </p:scale>
        <p:origin x="-72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FA1C5-829D-44E1-8981-39FE01273A0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A348C-8E92-4A23-87F4-7B77A1E898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018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FA1C5-829D-44E1-8981-39FE01273A0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A348C-8E92-4A23-87F4-7B77A1E898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348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FA1C5-829D-44E1-8981-39FE01273A0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A348C-8E92-4A23-87F4-7B77A1E898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56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FA1C5-829D-44E1-8981-39FE01273A0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A348C-8E92-4A23-87F4-7B77A1E898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54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FA1C5-829D-44E1-8981-39FE01273A0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A348C-8E92-4A23-87F4-7B77A1E898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321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FA1C5-829D-44E1-8981-39FE01273A0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A348C-8E92-4A23-87F4-7B77A1E898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167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FA1C5-829D-44E1-8981-39FE01273A0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A348C-8E92-4A23-87F4-7B77A1E898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25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FA1C5-829D-44E1-8981-39FE01273A0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A348C-8E92-4A23-87F4-7B77A1E898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235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FA1C5-829D-44E1-8981-39FE01273A0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A348C-8E92-4A23-87F4-7B77A1E898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829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FA1C5-829D-44E1-8981-39FE01273A0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A348C-8E92-4A23-87F4-7B77A1E898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897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FA1C5-829D-44E1-8981-39FE01273A0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A348C-8E92-4A23-87F4-7B77A1E898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86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FA1C5-829D-44E1-8981-39FE01273A0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A348C-8E92-4A23-87F4-7B77A1E898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571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1.jpeg"/><Relationship Id="rId18" Type="http://schemas.microsoft.com/office/2007/relationships/hdphoto" Target="../media/hdphoto9.wdp"/><Relationship Id="rId3" Type="http://schemas.openxmlformats.org/officeDocument/2006/relationships/image" Target="../media/image5.jpeg"/><Relationship Id="rId7" Type="http://schemas.microsoft.com/office/2007/relationships/hdphoto" Target="../media/hdphoto5.wdp"/><Relationship Id="rId12" Type="http://schemas.microsoft.com/office/2007/relationships/hdphoto" Target="../media/hdphoto7.wdp"/><Relationship Id="rId17" Type="http://schemas.openxmlformats.org/officeDocument/2006/relationships/image" Target="../media/image14.png"/><Relationship Id="rId2" Type="http://schemas.openxmlformats.org/officeDocument/2006/relationships/image" Target="../media/image4.png"/><Relationship Id="rId16" Type="http://schemas.openxmlformats.org/officeDocument/2006/relationships/image" Target="../media/image13.jpeg"/><Relationship Id="rId20" Type="http://schemas.microsoft.com/office/2007/relationships/hdphoto" Target="../media/hdphoto10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microsoft.com/office/2007/relationships/hdphoto" Target="../media/hdphoto4.wdp"/><Relationship Id="rId15" Type="http://schemas.microsoft.com/office/2007/relationships/hdphoto" Target="../media/hdphoto8.wdp"/><Relationship Id="rId10" Type="http://schemas.microsoft.com/office/2007/relationships/hdphoto" Target="../media/hdphoto6.wdp"/><Relationship Id="rId19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9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bright="25000" contras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30991" r="66835" b="59776"/>
          <a:stretch/>
        </p:blipFill>
        <p:spPr>
          <a:xfrm rot="5400000" flipH="1">
            <a:off x="5467102" y="1362313"/>
            <a:ext cx="307730" cy="1625102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6561016" y="1981200"/>
            <a:ext cx="622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EGFR</a:t>
            </a:r>
            <a:endParaRPr lang="en-US" sz="1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561016" y="2531692"/>
            <a:ext cx="7291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CXCR4</a:t>
            </a:r>
            <a:endParaRPr lang="en-US" sz="1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552470" y="3056546"/>
            <a:ext cx="12656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Beta-Tubulin</a:t>
            </a:r>
            <a:endParaRPr lang="en-US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400016" y="2803022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1.00</a:t>
            </a:r>
            <a:endParaRPr lang="en-US" sz="1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868812" y="2803022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1.24</a:t>
            </a:r>
            <a:endParaRPr lang="en-US" sz="1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959434" y="2803022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1.51</a:t>
            </a:r>
            <a:endParaRPr lang="en-US" sz="1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416728" y="2278168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1.00</a:t>
            </a:r>
            <a:endParaRPr lang="en-US" sz="1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867524" y="2278168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0.96</a:t>
            </a:r>
            <a:endParaRPr lang="en-US" sz="1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968508" y="2278168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1.06</a:t>
            </a:r>
            <a:endParaRPr lang="en-US" sz="1000" b="1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97" t="31151" r="7606" b="13628"/>
          <a:stretch/>
        </p:blipFill>
        <p:spPr bwMode="auto">
          <a:xfrm>
            <a:off x="4792232" y="2557330"/>
            <a:ext cx="1641284" cy="304799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07" t="25133" r="3024" b="37487"/>
          <a:stretch/>
        </p:blipFill>
        <p:spPr bwMode="auto">
          <a:xfrm>
            <a:off x="4783492" y="3090730"/>
            <a:ext cx="1650025" cy="304801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 rot="18292631">
            <a:off x="4856412" y="1569779"/>
            <a:ext cx="6799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C4-2B</a:t>
            </a:r>
            <a:endParaRPr lang="en-US" sz="1600" b="1" dirty="0"/>
          </a:p>
        </p:txBody>
      </p:sp>
      <p:sp>
        <p:nvSpPr>
          <p:cNvPr id="22" name="TextBox 21"/>
          <p:cNvSpPr txBox="1"/>
          <p:nvPr/>
        </p:nvSpPr>
        <p:spPr>
          <a:xfrm rot="18292631">
            <a:off x="5501754" y="1636214"/>
            <a:ext cx="5068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PC3</a:t>
            </a:r>
            <a:endParaRPr lang="en-US" sz="1600" b="1" dirty="0"/>
          </a:p>
        </p:txBody>
      </p:sp>
      <p:sp>
        <p:nvSpPr>
          <p:cNvPr id="23" name="TextBox 22"/>
          <p:cNvSpPr txBox="1"/>
          <p:nvPr/>
        </p:nvSpPr>
        <p:spPr>
          <a:xfrm rot="18292631">
            <a:off x="5900557" y="1392563"/>
            <a:ext cx="11624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PC-3M-luc2</a:t>
            </a:r>
            <a:endParaRPr lang="en-US" sz="16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282008" y="2228062"/>
            <a:ext cx="5014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Fold</a:t>
            </a:r>
            <a:endParaRPr lang="en-US" sz="1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4282008" y="2779799"/>
            <a:ext cx="5014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Fold</a:t>
            </a:r>
            <a:endParaRPr lang="en-US" sz="1400" b="1" dirty="0"/>
          </a:p>
        </p:txBody>
      </p:sp>
      <p:sp>
        <p:nvSpPr>
          <p:cNvPr id="26" name="TextBox 86"/>
          <p:cNvSpPr txBox="1">
            <a:spLocks noChangeArrowheads="1"/>
          </p:cNvSpPr>
          <p:nvPr/>
        </p:nvSpPr>
        <p:spPr bwMode="auto">
          <a:xfrm>
            <a:off x="128285" y="200539"/>
            <a:ext cx="25144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n-US" sz="1800" b="1" dirty="0" smtClean="0">
                <a:latin typeface="Times New Roman" pitchFamily="18" charset="0"/>
                <a:cs typeface="Times New Roman" pitchFamily="18" charset="0"/>
              </a:rPr>
              <a:t>Supplementary figure </a:t>
            </a:r>
            <a:r>
              <a:rPr lang="en-US" altLang="en-US" sz="18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6452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86"/>
          <p:cNvSpPr txBox="1">
            <a:spLocks noChangeArrowheads="1"/>
          </p:cNvSpPr>
          <p:nvPr/>
        </p:nvSpPr>
        <p:spPr bwMode="auto">
          <a:xfrm>
            <a:off x="128285" y="200539"/>
            <a:ext cx="25144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n-US" sz="1800" b="1" dirty="0" smtClean="0">
                <a:latin typeface="Times New Roman" pitchFamily="18" charset="0"/>
                <a:cs typeface="Times New Roman" pitchFamily="18" charset="0"/>
              </a:rPr>
              <a:t>Supplementary figure 2</a:t>
            </a:r>
            <a:endParaRPr lang="en-US" alt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98921" y="918259"/>
            <a:ext cx="11680472" cy="5529941"/>
            <a:chOff x="198921" y="214909"/>
            <a:chExt cx="11680472" cy="5529941"/>
          </a:xfrm>
        </p:grpSpPr>
        <p:cxnSp>
          <p:nvCxnSpPr>
            <p:cNvPr id="5" name="Straight Connector 4"/>
            <p:cNvCxnSpPr/>
            <p:nvPr/>
          </p:nvCxnSpPr>
          <p:spPr bwMode="auto">
            <a:xfrm>
              <a:off x="1634265" y="911124"/>
              <a:ext cx="2487341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 bwMode="auto">
            <a:xfrm>
              <a:off x="1634265" y="911124"/>
              <a:ext cx="0" cy="13429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 bwMode="auto">
            <a:xfrm>
              <a:off x="2311395" y="911124"/>
              <a:ext cx="0" cy="13429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 bwMode="auto">
            <a:xfrm>
              <a:off x="4006741" y="926754"/>
              <a:ext cx="0" cy="13429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991150" y="1042795"/>
              <a:ext cx="373892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en-US" altLang="en-US" sz="1400" b="1" dirty="0" smtClean="0">
                  <a:latin typeface="Times New Roman" pitchFamily="18" charset="0"/>
                  <a:cs typeface="Times New Roman" pitchFamily="18" charset="0"/>
                </a:rPr>
                <a:t>  Days </a:t>
              </a:r>
              <a:r>
                <a:rPr lang="en-US" altLang="en-US" sz="1400" b="1" dirty="0">
                  <a:latin typeface="Times New Roman" pitchFamily="18" charset="0"/>
                  <a:cs typeface="Times New Roman" pitchFamily="18" charset="0"/>
                </a:rPr>
                <a:t>0       </a:t>
              </a:r>
              <a:r>
                <a:rPr lang="en-US" altLang="en-US" sz="1400" b="1" dirty="0" smtClean="0">
                  <a:latin typeface="Times New Roman" pitchFamily="18" charset="0"/>
                  <a:cs typeface="Times New Roman" pitchFamily="18" charset="0"/>
                </a:rPr>
                <a:t>     12         19           26       33                     </a:t>
              </a:r>
              <a:endParaRPr lang="en-US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 bwMode="auto">
            <a:xfrm>
              <a:off x="1634265" y="709681"/>
              <a:ext cx="0" cy="201443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>
              <a:spLocks noChangeArrowheads="1"/>
            </p:cNvSpPr>
            <p:nvPr/>
          </p:nvSpPr>
          <p:spPr bwMode="auto">
            <a:xfrm>
              <a:off x="941190" y="214909"/>
              <a:ext cx="1462260" cy="442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>
                <a:lnSpc>
                  <a:spcPts val="900"/>
                </a:lnSpc>
              </a:pPr>
              <a:r>
                <a:rPr lang="en-US" altLang="en-US" sz="1100" b="1" dirty="0">
                  <a:latin typeface="Times New Roman" pitchFamily="18" charset="0"/>
                  <a:cs typeface="Times New Roman" pitchFamily="18" charset="0"/>
                </a:rPr>
                <a:t>Tumor cell injection</a:t>
              </a:r>
            </a:p>
            <a:p>
              <a:pPr eaLnBrk="1" hangingPunct="1">
                <a:lnSpc>
                  <a:spcPts val="900"/>
                </a:lnSpc>
              </a:pPr>
              <a:r>
                <a:rPr lang="en-US" altLang="en-US" sz="1100" b="1" dirty="0">
                  <a:latin typeface="Times New Roman" pitchFamily="18" charset="0"/>
                  <a:cs typeface="Times New Roman" pitchFamily="18" charset="0"/>
                </a:rPr>
                <a:t>and </a:t>
              </a:r>
              <a:r>
                <a:rPr lang="en-US" altLang="en-US" sz="1100" b="1" dirty="0" smtClean="0">
                  <a:latin typeface="Times New Roman" pitchFamily="18" charset="0"/>
                  <a:cs typeface="Times New Roman" pitchFamily="18" charset="0"/>
                </a:rPr>
                <a:t>Saline/</a:t>
              </a:r>
              <a:r>
                <a:rPr lang="en-US" altLang="en-US" sz="1100" b="1" dirty="0" err="1" smtClean="0">
                  <a:latin typeface="Times New Roman" pitchFamily="18" charset="0"/>
                  <a:cs typeface="Times New Roman" pitchFamily="18" charset="0"/>
                </a:rPr>
                <a:t>Plerixafor</a:t>
              </a:r>
              <a:endParaRPr lang="en-US" altLang="en-US" sz="1100" b="1" dirty="0">
                <a:latin typeface="Times New Roman" pitchFamily="18" charset="0"/>
                <a:cs typeface="Times New Roman" pitchFamily="18" charset="0"/>
              </a:endParaRPr>
            </a:p>
            <a:p>
              <a:pPr eaLnBrk="1" hangingPunct="1">
                <a:lnSpc>
                  <a:spcPts val="900"/>
                </a:lnSpc>
              </a:pPr>
              <a:r>
                <a:rPr lang="en-US" altLang="en-US" sz="1100" b="1" dirty="0">
                  <a:latin typeface="Times New Roman" pitchFamily="18" charset="0"/>
                  <a:cs typeface="Times New Roman" pitchFamily="18" charset="0"/>
                </a:rPr>
                <a:t>treatment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 bwMode="auto">
            <a:xfrm>
              <a:off x="2311395" y="725311"/>
              <a:ext cx="0" cy="201443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 bwMode="auto">
            <a:xfrm>
              <a:off x="4009089" y="733376"/>
              <a:ext cx="0" cy="201443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>
              <a:spLocks noChangeArrowheads="1"/>
            </p:cNvSpPr>
            <p:nvPr/>
          </p:nvSpPr>
          <p:spPr bwMode="auto">
            <a:xfrm>
              <a:off x="2458140" y="459328"/>
              <a:ext cx="1401491" cy="249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>
                <a:lnSpc>
                  <a:spcPts val="1500"/>
                </a:lnSpc>
              </a:pPr>
              <a:r>
                <a:rPr lang="en-US" altLang="en-US" sz="1200" b="1" dirty="0">
                  <a:latin typeface="Times New Roman" pitchFamily="18" charset="0"/>
                  <a:cs typeface="Times New Roman" pitchFamily="18" charset="0"/>
                </a:rPr>
                <a:t>Luciferase imaging</a:t>
              </a:r>
            </a:p>
          </p:txBody>
        </p:sp>
        <p:cxnSp>
          <p:nvCxnSpPr>
            <p:cNvPr id="15" name="Straight Arrow Connector 14"/>
            <p:cNvCxnSpPr/>
            <p:nvPr/>
          </p:nvCxnSpPr>
          <p:spPr bwMode="auto">
            <a:xfrm flipH="1">
              <a:off x="4027289" y="808253"/>
              <a:ext cx="299823" cy="91565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4263487" y="657723"/>
              <a:ext cx="760730" cy="2846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>
                <a:lnSpc>
                  <a:spcPts val="1500"/>
                </a:lnSpc>
              </a:pPr>
              <a:r>
                <a:rPr lang="en-US" altLang="en-US" sz="1200" b="1" dirty="0">
                  <a:latin typeface="Times New Roman" pitchFamily="18" charset="0"/>
                  <a:cs typeface="Times New Roman" pitchFamily="18" charset="0"/>
                </a:rPr>
                <a:t>X-Rays</a:t>
              </a:r>
            </a:p>
          </p:txBody>
        </p:sp>
        <p:cxnSp>
          <p:nvCxnSpPr>
            <p:cNvPr id="17" name="Straight Connector 16"/>
            <p:cNvCxnSpPr/>
            <p:nvPr/>
          </p:nvCxnSpPr>
          <p:spPr bwMode="auto">
            <a:xfrm>
              <a:off x="2308683" y="733376"/>
              <a:ext cx="1700406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TextBox 7"/>
            <p:cNvSpPr txBox="1">
              <a:spLocks noChangeArrowheads="1"/>
            </p:cNvSpPr>
            <p:nvPr/>
          </p:nvSpPr>
          <p:spPr bwMode="auto">
            <a:xfrm>
              <a:off x="198921" y="1604315"/>
              <a:ext cx="37221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en-US" altLang="en-US" sz="1600" b="1" dirty="0" smtClean="0">
                  <a:latin typeface="Times New Roman" pitchFamily="18" charset="0"/>
                  <a:cs typeface="Times New Roman" pitchFamily="18" charset="0"/>
                </a:rPr>
                <a:t>B.</a:t>
              </a:r>
              <a:endParaRPr lang="en-US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5753917" y="1903431"/>
              <a:ext cx="6125476" cy="3451467"/>
              <a:chOff x="5473860" y="172498"/>
              <a:chExt cx="6125476" cy="3451467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31932" y="172498"/>
                <a:ext cx="5467404" cy="3202189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3" name="Rectangle 2"/>
              <p:cNvSpPr/>
              <p:nvPr/>
            </p:nvSpPr>
            <p:spPr>
              <a:xfrm>
                <a:off x="6657975" y="372533"/>
                <a:ext cx="245533" cy="211667"/>
              </a:xfrm>
              <a:prstGeom prst="rect">
                <a:avLst/>
              </a:prstGeom>
              <a:noFill/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657975" y="686858"/>
                <a:ext cx="245533" cy="211667"/>
              </a:xfrm>
              <a:prstGeom prst="rect">
                <a:avLst/>
              </a:prstGeom>
              <a:solidFill>
                <a:schemeClr val="tx1"/>
              </a:solidFill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591300" y="3162300"/>
                <a:ext cx="6917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/>
                  <a:t>12 Days</a:t>
                </a:r>
              </a:p>
              <a:p>
                <a:endParaRPr lang="en-US" sz="1200" b="1" dirty="0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7877175" y="3152775"/>
                <a:ext cx="6917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/>
                  <a:t>19 Days</a:t>
                </a:r>
              </a:p>
              <a:p>
                <a:endParaRPr lang="en-US" sz="1200" b="1" dirty="0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9163050" y="3152775"/>
                <a:ext cx="6917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/>
                  <a:t>26 Days</a:t>
                </a:r>
              </a:p>
              <a:p>
                <a:endParaRPr lang="en-US" sz="1200" b="1" dirty="0"/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10477500" y="3152775"/>
                <a:ext cx="6917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/>
                  <a:t>33 Days</a:t>
                </a:r>
              </a:p>
              <a:p>
                <a:endParaRPr lang="en-US" sz="1200" b="1" dirty="0"/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6943725" y="333375"/>
                <a:ext cx="569387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/>
                  <a:t>Saline</a:t>
                </a: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6943725" y="647700"/>
                <a:ext cx="801053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err="1" smtClean="0"/>
                  <a:t>Plerixafor</a:t>
                </a:r>
                <a:endParaRPr lang="en-US" sz="1200" b="1" dirty="0" smtClean="0"/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5762625" y="247650"/>
                <a:ext cx="713657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/>
                  <a:t>4.0x10</a:t>
                </a:r>
                <a:r>
                  <a:rPr lang="en-US" sz="1200" b="1" baseline="30000" dirty="0" smtClean="0"/>
                  <a:t>06</a:t>
                </a: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5762625" y="552450"/>
                <a:ext cx="713657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/>
                  <a:t>3.0x10</a:t>
                </a:r>
                <a:r>
                  <a:rPr lang="en-US" sz="1200" b="1" baseline="30000" dirty="0" smtClean="0"/>
                  <a:t>06</a:t>
                </a: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5772150" y="847725"/>
                <a:ext cx="713657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/>
                  <a:t>2.0x10</a:t>
                </a:r>
                <a:r>
                  <a:rPr lang="en-US" sz="1200" b="1" baseline="30000" dirty="0" smtClean="0"/>
                  <a:t>06</a:t>
                </a:r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5772150" y="1143000"/>
                <a:ext cx="713657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/>
                  <a:t>1.0x10</a:t>
                </a:r>
                <a:r>
                  <a:rPr lang="en-US" sz="1200" b="1" baseline="30000" dirty="0" smtClean="0"/>
                  <a:t>06</a:t>
                </a: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5772150" y="1495425"/>
                <a:ext cx="713657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/>
                  <a:t>1.0x10</a:t>
                </a:r>
                <a:r>
                  <a:rPr lang="en-US" sz="1200" b="1" baseline="30000" dirty="0" smtClean="0"/>
                  <a:t>05</a:t>
                </a: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5772150" y="2266950"/>
                <a:ext cx="713657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/>
                  <a:t>5.0x10</a:t>
                </a:r>
                <a:r>
                  <a:rPr lang="en-US" sz="1200" b="1" baseline="30000" dirty="0" smtClean="0"/>
                  <a:t>04</a:t>
                </a: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6096000" y="3000375"/>
                <a:ext cx="38343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/>
                  <a:t>0.0</a:t>
                </a:r>
                <a:endParaRPr lang="en-US" sz="1200" b="1" baseline="30000" dirty="0" smtClean="0"/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 rot="16200000">
                <a:off x="4817430" y="1496398"/>
                <a:ext cx="1651414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 fontAlgn="b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Sum P/s/mm^2</a:t>
                </a:r>
                <a:endParaRPr lang="en-US" sz="16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70" name="Straight Connector 69"/>
            <p:cNvCxnSpPr/>
            <p:nvPr/>
          </p:nvCxnSpPr>
          <p:spPr bwMode="auto">
            <a:xfrm>
              <a:off x="2893637" y="929229"/>
              <a:ext cx="0" cy="13429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 bwMode="auto">
            <a:xfrm>
              <a:off x="3557946" y="929785"/>
              <a:ext cx="0" cy="13429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66" name="Group 65"/>
            <p:cNvGrpSpPr/>
            <p:nvPr/>
          </p:nvGrpSpPr>
          <p:grpSpPr>
            <a:xfrm>
              <a:off x="569374" y="1579956"/>
              <a:ext cx="4758918" cy="4164894"/>
              <a:chOff x="569374" y="1994151"/>
              <a:chExt cx="4758918" cy="4164894"/>
            </a:xfrm>
          </p:grpSpPr>
          <p:pic>
            <p:nvPicPr>
              <p:cNvPr id="30" name="Picture 29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272" t="18318" r="45282" b="27228"/>
              <a:stretch/>
            </p:blipFill>
            <p:spPr>
              <a:xfrm>
                <a:off x="569374" y="2436774"/>
                <a:ext cx="711644" cy="1351001"/>
              </a:xfrm>
              <a:prstGeom prst="rect">
                <a:avLst/>
              </a:prstGeom>
              <a:ln w="25400">
                <a:solidFill>
                  <a:schemeClr val="tx1"/>
                </a:solidFill>
              </a:ln>
            </p:spPr>
          </p:pic>
          <p:pic>
            <p:nvPicPr>
              <p:cNvPr id="73" name="Picture 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contrast="4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61481" y="2326990"/>
                <a:ext cx="576944" cy="15577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4" name="Picture 3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contrast="4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19225" y="2326990"/>
                <a:ext cx="502785" cy="15577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5" name="TextBox 74"/>
              <p:cNvSpPr txBox="1"/>
              <p:nvPr/>
            </p:nvSpPr>
            <p:spPr>
              <a:xfrm>
                <a:off x="1437111" y="3834501"/>
                <a:ext cx="46679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Left</a:t>
                </a:r>
                <a:endParaRPr 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9" name="Picture 48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701" t="19564" r="47641" b="24112"/>
              <a:stretch/>
            </p:blipFill>
            <p:spPr>
              <a:xfrm>
                <a:off x="3328537" y="2436773"/>
                <a:ext cx="622204" cy="1351002"/>
              </a:xfrm>
              <a:prstGeom prst="rect">
                <a:avLst/>
              </a:prstGeom>
              <a:ln w="25400">
                <a:solidFill>
                  <a:schemeClr val="tx1"/>
                </a:solidFill>
              </a:ln>
            </p:spPr>
          </p:pic>
          <p:pic>
            <p:nvPicPr>
              <p:cNvPr id="80" name="Picture 6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contrast="4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05275" y="2332196"/>
                <a:ext cx="502785" cy="1553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" name="Picture 7"/>
              <p:cNvPicPr>
                <a:picLocks noChangeAspect="1" noChangeArrowheads="1"/>
              </p:cNvPicPr>
              <p:nvPr/>
            </p:nvPicPr>
            <p:blipFill rotWithShape="1">
              <a:blip r:embed="rId11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rightnessContrast contrast="4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-660"/>
              <a:stretch/>
            </p:blipFill>
            <p:spPr bwMode="auto">
              <a:xfrm>
                <a:off x="4714875" y="2332196"/>
                <a:ext cx="558010" cy="15635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8" name="TextBox 86"/>
              <p:cNvSpPr txBox="1">
                <a:spLocks noChangeArrowheads="1"/>
              </p:cNvSpPr>
              <p:nvPr/>
            </p:nvSpPr>
            <p:spPr bwMode="auto">
              <a:xfrm>
                <a:off x="2458140" y="4007772"/>
                <a:ext cx="1279355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9pPr>
              </a:lstStyle>
              <a:p>
                <a:r>
                  <a:rPr lang="en-US" sz="1600" b="1" dirty="0" err="1" smtClean="0"/>
                  <a:t>Plerixafor</a:t>
                </a:r>
                <a:endParaRPr lang="en-US" sz="1600" b="1" dirty="0"/>
              </a:p>
            </p:txBody>
          </p:sp>
          <p:sp>
            <p:nvSpPr>
              <p:cNvPr id="96" name="TextBox 95"/>
              <p:cNvSpPr txBox="1"/>
              <p:nvPr/>
            </p:nvSpPr>
            <p:spPr>
              <a:xfrm>
                <a:off x="2064827" y="3838416"/>
                <a:ext cx="57900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Right</a:t>
                </a:r>
                <a:endParaRPr 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TextBox 96"/>
              <p:cNvSpPr txBox="1"/>
              <p:nvPr/>
            </p:nvSpPr>
            <p:spPr>
              <a:xfrm>
                <a:off x="4082496" y="3830601"/>
                <a:ext cx="46679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Left</a:t>
                </a:r>
                <a:endParaRPr 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TextBox 97"/>
              <p:cNvSpPr txBox="1"/>
              <p:nvPr/>
            </p:nvSpPr>
            <p:spPr>
              <a:xfrm>
                <a:off x="4710212" y="3834516"/>
                <a:ext cx="57900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Right</a:t>
                </a:r>
                <a:endParaRPr 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48" name="Group 47"/>
              <p:cNvGrpSpPr/>
              <p:nvPr/>
            </p:nvGrpSpPr>
            <p:grpSpPr>
              <a:xfrm>
                <a:off x="571139" y="4361531"/>
                <a:ext cx="4757153" cy="1797514"/>
                <a:chOff x="571139" y="4799171"/>
                <a:chExt cx="4757153" cy="1797514"/>
              </a:xfrm>
            </p:grpSpPr>
            <p:pic>
              <p:nvPicPr>
                <p:cNvPr id="88" name="Picture 87"/>
                <p:cNvPicPr>
                  <a:picLocks noChangeAspect="1"/>
                </p:cNvPicPr>
                <p:nvPr/>
              </p:nvPicPr>
              <p:blipFill rotWithShape="1"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1934" t="19190" r="65548" b="25982"/>
                <a:stretch/>
              </p:blipFill>
              <p:spPr>
                <a:xfrm>
                  <a:off x="571139" y="4909612"/>
                  <a:ext cx="709879" cy="1351001"/>
                </a:xfrm>
                <a:prstGeom prst="rect">
                  <a:avLst/>
                </a:prstGeom>
                <a:ln w="25400">
                  <a:solidFill>
                    <a:schemeClr val="tx1"/>
                  </a:solidFill>
                </a:ln>
              </p:spPr>
            </p:pic>
            <p:pic>
              <p:nvPicPr>
                <p:cNvPr id="87" name="Picture 11"/>
                <p:cNvPicPr>
                  <a:picLocks noChangeAspect="1" noChangeArrowheads="1"/>
                </p:cNvPicPr>
                <p:nvPr/>
              </p:nvPicPr>
              <p:blipFill>
                <a:blip r:embed="rId14" cstate="print">
                  <a:extLst>
                    <a:ext uri="{BEBA8EAE-BF5A-486C-A8C5-ECC9F3942E4B}">
                      <a14:imgProps xmlns:a14="http://schemas.microsoft.com/office/drawing/2010/main">
                        <a14:imgLayer r:embed="rId15">
                          <a14:imgEffect>
                            <a14:brightnessContrast contrast="45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426030" y="4799171"/>
                  <a:ext cx="492580" cy="1553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89" name="Picture 11"/>
                <p:cNvPicPr>
                  <a:picLocks noChangeAspect="1" noChangeArrowheads="1"/>
                </p:cNvPicPr>
                <p:nvPr/>
              </p:nvPicPr>
              <p:blipFill>
                <a:blip r:embed="rId14" cstate="print">
                  <a:extLst>
                    <a:ext uri="{BEBA8EAE-BF5A-486C-A8C5-ECC9F3942E4B}">
                      <a14:imgProps xmlns:a14="http://schemas.microsoft.com/office/drawing/2010/main">
                        <a14:imgLayer r:embed="rId15">
                          <a14:imgEffect>
                            <a14:brightnessContrast contrast="45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69645" y="4808696"/>
                  <a:ext cx="492580" cy="1553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8" name="Picture 107"/>
                <p:cNvPicPr>
                  <a:picLocks noChangeAspect="1"/>
                </p:cNvPicPr>
                <p:nvPr/>
              </p:nvPicPr>
              <p:blipFill rotWithShape="1"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007" t="17695" r="66406" b="26105"/>
                <a:stretch/>
              </p:blipFill>
              <p:spPr>
                <a:xfrm>
                  <a:off x="3272638" y="4898565"/>
                  <a:ext cx="675781" cy="1362048"/>
                </a:xfrm>
                <a:prstGeom prst="rect">
                  <a:avLst/>
                </a:prstGeom>
                <a:ln w="25400">
                  <a:solidFill>
                    <a:schemeClr val="tx1"/>
                  </a:solidFill>
                </a:ln>
              </p:spPr>
            </p:pic>
            <p:pic>
              <p:nvPicPr>
                <p:cNvPr id="92" name="Picture 4"/>
                <p:cNvPicPr>
                  <a:picLocks noChangeAspect="1" noChangeArrowheads="1"/>
                </p:cNvPicPr>
                <p:nvPr/>
              </p:nvPicPr>
              <p:blipFill>
                <a:blip r:embed="rId17">
                  <a:extLst>
                    <a:ext uri="{BEBA8EAE-BF5A-486C-A8C5-ECC9F3942E4B}">
                      <a14:imgProps xmlns:a14="http://schemas.microsoft.com/office/drawing/2010/main">
                        <a14:imgLayer r:embed="rId18">
                          <a14:imgEffect>
                            <a14:brightnessContrast contrast="45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21606" y="4808696"/>
                  <a:ext cx="508908" cy="1553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3" name="Picture 5"/>
                <p:cNvPicPr>
                  <a:picLocks noChangeAspect="1" noChangeArrowheads="1"/>
                </p:cNvPicPr>
                <p:nvPr/>
              </p:nvPicPr>
              <p:blipFill>
                <a:blip r:embed="rId19" cstate="print">
                  <a:extLst>
                    <a:ext uri="{BEBA8EAE-BF5A-486C-A8C5-ECC9F3942E4B}">
                      <a14:imgProps xmlns:a14="http://schemas.microsoft.com/office/drawing/2010/main">
                        <a14:imgLayer r:embed="rId20">
                          <a14:imgEffect>
                            <a14:brightnessContrast contrast="45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25080" y="4808697"/>
                  <a:ext cx="547850" cy="15532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9" name="TextBox 98"/>
                <p:cNvSpPr txBox="1"/>
                <p:nvPr/>
              </p:nvSpPr>
              <p:spPr>
                <a:xfrm>
                  <a:off x="1417581" y="6315771"/>
                  <a:ext cx="466795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200" b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Left</a:t>
                  </a:r>
                  <a:endParaRPr lang="en-US" sz="12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" name="TextBox 99"/>
                <p:cNvSpPr txBox="1"/>
                <p:nvPr/>
              </p:nvSpPr>
              <p:spPr>
                <a:xfrm>
                  <a:off x="2045297" y="6319686"/>
                  <a:ext cx="579005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200" b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Right</a:t>
                  </a:r>
                  <a:endParaRPr lang="en-US" sz="12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" name="TextBox 100"/>
                <p:cNvSpPr txBox="1"/>
                <p:nvPr/>
              </p:nvSpPr>
              <p:spPr>
                <a:xfrm>
                  <a:off x="4121571" y="6315771"/>
                  <a:ext cx="466795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200" b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Left</a:t>
                  </a:r>
                  <a:endParaRPr lang="en-US" sz="12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" name="TextBox 101"/>
                <p:cNvSpPr txBox="1"/>
                <p:nvPr/>
              </p:nvSpPr>
              <p:spPr>
                <a:xfrm>
                  <a:off x="4749287" y="6319686"/>
                  <a:ext cx="579005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200" b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Right</a:t>
                  </a:r>
                  <a:endParaRPr lang="en-US" sz="12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03" name="TextBox 86"/>
              <p:cNvSpPr txBox="1">
                <a:spLocks noChangeArrowheads="1"/>
              </p:cNvSpPr>
              <p:nvPr/>
            </p:nvSpPr>
            <p:spPr bwMode="auto">
              <a:xfrm>
                <a:off x="2308683" y="1994151"/>
                <a:ext cx="1856853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9pPr>
              </a:lstStyle>
              <a:p>
                <a:r>
                  <a:rPr lang="en-US" sz="1600" b="1" dirty="0"/>
                  <a:t>S</a:t>
                </a:r>
                <a:r>
                  <a:rPr lang="en-US" sz="1600" b="1" dirty="0" smtClean="0"/>
                  <a:t>aline</a:t>
                </a:r>
                <a:endParaRPr lang="en-US" sz="1600" b="1" dirty="0"/>
              </a:p>
            </p:txBody>
          </p:sp>
        </p:grpSp>
        <p:sp>
          <p:nvSpPr>
            <p:cNvPr id="104" name="TextBox 7"/>
            <p:cNvSpPr txBox="1">
              <a:spLocks noChangeArrowheads="1"/>
            </p:cNvSpPr>
            <p:nvPr/>
          </p:nvSpPr>
          <p:spPr bwMode="auto">
            <a:xfrm>
              <a:off x="198921" y="309146"/>
              <a:ext cx="38343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en-US" altLang="en-US" sz="1600" b="1" dirty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altLang="en-US" sz="1600" b="1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TextBox 7"/>
            <p:cNvSpPr txBox="1">
              <a:spLocks noChangeArrowheads="1"/>
            </p:cNvSpPr>
            <p:nvPr/>
          </p:nvSpPr>
          <p:spPr bwMode="auto">
            <a:xfrm>
              <a:off x="5923194" y="1604315"/>
              <a:ext cx="38343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en-US" altLang="en-US" sz="1600" b="1" dirty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altLang="en-US" sz="1600" b="1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6938031" y="2103466"/>
              <a:ext cx="245534" cy="21166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199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3031</TotalTime>
  <Words>71</Words>
  <Application>Microsoft Office PowerPoint</Application>
  <PresentationFormat>Custom</PresentationFormat>
  <Paragraphs>49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Wayne State University SoM/UPG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Semaan, Louie</dc:creator>
  <cp:lastModifiedBy>Sreenivasa Chinni</cp:lastModifiedBy>
  <cp:revision>28</cp:revision>
  <dcterms:created xsi:type="dcterms:W3CDTF">2015-07-16T18:52:29Z</dcterms:created>
  <dcterms:modified xsi:type="dcterms:W3CDTF">2016-04-27T17:48:01Z</dcterms:modified>
</cp:coreProperties>
</file>