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04" y="-6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865C-3C99-498A-B391-06DF757770ED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1AC9-20EF-4D52-AB43-3BB072476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865C-3C99-498A-B391-06DF757770ED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1AC9-20EF-4D52-AB43-3BB072476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865C-3C99-498A-B391-06DF757770ED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1AC9-20EF-4D52-AB43-3BB072476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865C-3C99-498A-B391-06DF757770ED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1AC9-20EF-4D52-AB43-3BB072476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865C-3C99-498A-B391-06DF757770ED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1AC9-20EF-4D52-AB43-3BB072476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865C-3C99-498A-B391-06DF757770ED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1AC9-20EF-4D52-AB43-3BB072476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865C-3C99-498A-B391-06DF757770ED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1AC9-20EF-4D52-AB43-3BB072476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865C-3C99-498A-B391-06DF757770ED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1AC9-20EF-4D52-AB43-3BB072476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865C-3C99-498A-B391-06DF757770ED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1AC9-20EF-4D52-AB43-3BB072476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865C-3C99-498A-B391-06DF757770ED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1AC9-20EF-4D52-AB43-3BB072476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865C-3C99-498A-B391-06DF757770ED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1AC9-20EF-4D52-AB43-3BB072476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6865C-3C99-498A-B391-06DF757770ED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71AC9-20EF-4D52-AB43-3BB072476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tiff"/><Relationship Id="rId5" Type="http://schemas.openxmlformats.org/officeDocument/2006/relationships/image" Target="../media/image4.tiff"/><Relationship Id="rId6" Type="http://schemas.openxmlformats.org/officeDocument/2006/relationships/image" Target="../media/image5.tiff"/><Relationship Id="rId7" Type="http://schemas.openxmlformats.org/officeDocument/2006/relationships/image" Target="../media/image6.tiff"/><Relationship Id="rId8" Type="http://schemas.openxmlformats.org/officeDocument/2006/relationships/image" Target="../media/image7.tiff"/><Relationship Id="rId9" Type="http://schemas.openxmlformats.org/officeDocument/2006/relationships/image" Target="../media/image8.tiff"/><Relationship Id="rId10" Type="http://schemas.openxmlformats.org/officeDocument/2006/relationships/image" Target="../media/image9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609600" y="457200"/>
            <a:ext cx="5105400" cy="8153400"/>
            <a:chOff x="737572" y="457200"/>
            <a:chExt cx="4559852" cy="7418832"/>
          </a:xfrm>
        </p:grpSpPr>
        <p:pic>
          <p:nvPicPr>
            <p:cNvPr id="20" name="Picture 19" descr="Fig S4.t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1600" y="457200"/>
              <a:ext cx="3925824" cy="7418832"/>
            </a:xfrm>
            <a:prstGeom prst="rect">
              <a:avLst/>
            </a:prstGeom>
          </p:spPr>
        </p:pic>
        <p:pic>
          <p:nvPicPr>
            <p:cNvPr id="5" name="Picture 4" descr="BSA DAPI 2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5040" y="838200"/>
              <a:ext cx="1381760" cy="1040384"/>
            </a:xfrm>
            <a:prstGeom prst="rect">
              <a:avLst/>
            </a:prstGeom>
          </p:spPr>
        </p:pic>
        <p:pic>
          <p:nvPicPr>
            <p:cNvPr id="6" name="Picture 5" descr="BSA Ki67 2.t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47240" y="838200"/>
              <a:ext cx="1381760" cy="1040384"/>
            </a:xfrm>
            <a:prstGeom prst="rect">
              <a:avLst/>
            </a:prstGeom>
          </p:spPr>
        </p:pic>
        <p:pic>
          <p:nvPicPr>
            <p:cNvPr id="8" name="Picture 7" descr="LPA DAPI 2.t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95040" y="1981200"/>
              <a:ext cx="1381760" cy="1040384"/>
            </a:xfrm>
            <a:prstGeom prst="rect">
              <a:avLst/>
            </a:prstGeom>
          </p:spPr>
        </p:pic>
        <p:pic>
          <p:nvPicPr>
            <p:cNvPr id="9" name="Picture 8" descr="LPA Ki67 2.t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47240" y="1981200"/>
              <a:ext cx="1381760" cy="1040384"/>
            </a:xfrm>
            <a:prstGeom prst="rect">
              <a:avLst/>
            </a:prstGeom>
          </p:spPr>
        </p:pic>
        <p:pic>
          <p:nvPicPr>
            <p:cNvPr id="10" name="Picture 9" descr="Dox DAPI 3.t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95040" y="3124200"/>
              <a:ext cx="1381760" cy="1040384"/>
            </a:xfrm>
            <a:prstGeom prst="rect">
              <a:avLst/>
            </a:prstGeom>
          </p:spPr>
        </p:pic>
        <p:pic>
          <p:nvPicPr>
            <p:cNvPr id="11" name="Picture 10" descr="Dox Ki67 3.t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47240" y="3124200"/>
              <a:ext cx="1381760" cy="1040384"/>
            </a:xfrm>
            <a:prstGeom prst="rect">
              <a:avLst/>
            </a:prstGeom>
          </p:spPr>
        </p:pic>
        <p:pic>
          <p:nvPicPr>
            <p:cNvPr id="13" name="Picture 12" descr="Dox LPA Ki67 6.tif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47240" y="4267200"/>
              <a:ext cx="1381760" cy="1040384"/>
            </a:xfrm>
            <a:prstGeom prst="rect">
              <a:avLst/>
            </a:prstGeom>
          </p:spPr>
        </p:pic>
        <p:pic>
          <p:nvPicPr>
            <p:cNvPr id="14" name="Picture 13" descr="Dox LPA DAPI.tif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95040" y="4267200"/>
              <a:ext cx="1381760" cy="104038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514600" y="533400"/>
              <a:ext cx="20457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Ki-67                    DAPI</a:t>
              </a:r>
              <a:endParaRPr lang="en-US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86204" y="1219884"/>
              <a:ext cx="564578" cy="280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BSA</a:t>
              </a:r>
              <a:endParaRPr lang="en-US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145917" y="2398577"/>
              <a:ext cx="946450" cy="280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BSA+LPA</a:t>
              </a:r>
              <a:endParaRPr lang="en-US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45917" y="3507935"/>
              <a:ext cx="938950" cy="280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Arial" pitchFamily="34" charset="0"/>
                  <a:cs typeface="Arial" pitchFamily="34" charset="0"/>
                </a:rPr>
                <a:t>BSA+Dox</a:t>
              </a:r>
              <a:endParaRPr lang="en-US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37572" y="4686628"/>
              <a:ext cx="1320822" cy="280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>
                  <a:latin typeface="Arial" pitchFamily="34" charset="0"/>
                  <a:cs typeface="Arial" pitchFamily="34" charset="0"/>
                </a:rPr>
                <a:t>BSA+LPA+Dox</a:t>
              </a:r>
              <a:endParaRPr 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28800"/>
            <a:ext cx="6844694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Figure S4:  Effects of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Doxycycline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Dox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on Ki-67 expression. MDA-MB-231 cells were </a:t>
            </a:r>
          </a:p>
          <a:p>
            <a:pPr algn="just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serum-starved for 24 h with or without 10</a:t>
            </a:r>
            <a:r>
              <a:rPr lang="en-US" sz="1400" dirty="0" smtClean="0">
                <a:latin typeface="Symbol" pitchFamily="18" charset="2"/>
                <a:cs typeface="Times New Roman" pitchFamily="18" charset="0"/>
              </a:rPr>
              <a:t>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g/ml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Dox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LPA (5</a:t>
            </a:r>
            <a:r>
              <a:rPr lang="en-US" sz="1400" dirty="0" smtClean="0">
                <a:latin typeface="Symbol" pitchFamily="18" charset="2"/>
                <a:cs typeface="Times New Roman" pitchFamily="18" charset="0"/>
              </a:rPr>
              <a:t>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M) was applied for another</a:t>
            </a:r>
          </a:p>
          <a:p>
            <a:pPr algn="just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16 h with or without 10</a:t>
            </a:r>
            <a:r>
              <a:rPr lang="en-US" sz="1400" dirty="0" smtClean="0">
                <a:latin typeface="Symbol" pitchFamily="18" charset="2"/>
                <a:cs typeface="Times New Roman" pitchFamily="18" charset="0"/>
              </a:rPr>
              <a:t>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g/ml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Dox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Cells were fixed by cold acetone/methanol (v/v =1:1).</a:t>
            </a:r>
          </a:p>
          <a:p>
            <a:pPr algn="just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Ki-67 was detected by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immunocytochemistry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A. Ki-67 and DAPI staining. Fluorescence </a:t>
            </a:r>
          </a:p>
          <a:p>
            <a:pPr algn="just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images were acquired using an AMG EVOS digital inverted microscope (Electron </a:t>
            </a:r>
          </a:p>
          <a:p>
            <a:pPr algn="just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Microscopy Sciences, PA). Scale bar = 1000</a:t>
            </a:r>
            <a:r>
              <a:rPr lang="en-US" sz="1400" dirty="0" smtClean="0">
                <a:latin typeface="Symbol" pitchFamily="18" charset="2"/>
                <a:cs typeface="Times New Roman" pitchFamily="18" charset="0"/>
              </a:rPr>
              <a:t>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m. B. Quantification of  Ki-67 fluorescence by</a:t>
            </a:r>
          </a:p>
          <a:p>
            <a:pPr algn="just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ImageJ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software. </a:t>
            </a:r>
            <a:r>
              <a:rPr lang="en-US" sz="1400" dirty="0" smtClean="0"/>
              <a:t> 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The average of corrected total cell fluorescence was calculated as </a:t>
            </a:r>
          </a:p>
          <a:p>
            <a:pPr algn="just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Integrated Density – (Area of selected cell × Mean fluorescence of background readings) </a:t>
            </a:r>
          </a:p>
          <a:p>
            <a:pPr algn="just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from 5 fields for each sample. Each group has 3 samples. * P&lt;0.05 relative to cells without </a:t>
            </a:r>
          </a:p>
          <a:p>
            <a:pPr algn="just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Dox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and LPA treatment. # P&lt;0.05 relative  to cells without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Dox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but with LPA treatment. </a:t>
            </a:r>
          </a:p>
          <a:p>
            <a:pPr algn="just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Results were analyzed by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ANOVA with an SNK post </a:t>
            </a:r>
            <a:r>
              <a:rPr lang="en-US" sz="1400" smtClean="0">
                <a:latin typeface="Times New Roman" pitchFamily="18" charset="0"/>
                <a:cs typeface="Times New Roman" pitchFamily="18" charset="0"/>
              </a:rPr>
              <a:t>hoc test..  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141</Words>
  <Application>Microsoft Macintosh PowerPoint</Application>
  <PresentationFormat>On-screen Show 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Xiaoyun</dc:creator>
  <cp:lastModifiedBy>David Brindley</cp:lastModifiedBy>
  <cp:revision>8</cp:revision>
  <dcterms:created xsi:type="dcterms:W3CDTF">2016-12-19T19:34:40Z</dcterms:created>
  <dcterms:modified xsi:type="dcterms:W3CDTF">2017-01-04T23:34:02Z</dcterms:modified>
</cp:coreProperties>
</file>