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8"/>
  </p:normalViewPr>
  <p:slideViewPr>
    <p:cSldViewPr snapToGrid="0" snapToObjects="1">
      <p:cViewPr>
        <p:scale>
          <a:sx n="90" d="100"/>
          <a:sy n="90" d="100"/>
        </p:scale>
        <p:origin x="586" y="-3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66767-A7DF-8842-9FD3-E3F79601CD55}" type="datetimeFigureOut">
              <a:rPr kumimoji="1" lang="ja-JP" altLang="en-US" smtClean="0"/>
              <a:t>2017/9/1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9DCF5-D71F-684E-8E51-311AC04A7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1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225126"/>
              </p:ext>
            </p:extLst>
          </p:nvPr>
        </p:nvGraphicFramePr>
        <p:xfrm>
          <a:off x="211686" y="974887"/>
          <a:ext cx="6446660" cy="7955727"/>
        </p:xfrm>
        <a:graphic>
          <a:graphicData uri="http://schemas.openxmlformats.org/drawingml/2006/table">
            <a:tbl>
              <a:tblPr/>
              <a:tblGrid>
                <a:gridCol w="139182"/>
                <a:gridCol w="588361"/>
                <a:gridCol w="961623"/>
                <a:gridCol w="594688"/>
                <a:gridCol w="423872"/>
                <a:gridCol w="423872"/>
                <a:gridCol w="423872"/>
                <a:gridCol w="423872"/>
                <a:gridCol w="423872"/>
                <a:gridCol w="423872"/>
                <a:gridCol w="809787"/>
                <a:gridCol w="809787"/>
              </a:tblGrid>
              <a:tr h="1086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 dirty="0">
                          <a:effectLst/>
                          <a:latin typeface="Calibri (テーマの本文)"/>
                        </a:rPr>
                        <a:t>No.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Down-regulated 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 smtClean="0">
                          <a:effectLst/>
                          <a:latin typeface="Calibri (テーマの本文)"/>
                        </a:rPr>
                        <a:t>Target</a:t>
                      </a:r>
                      <a:r>
                        <a:rPr lang="en-US" sz="600" b="1" i="0" u="none" strike="noStrike" baseline="0" dirty="0" smtClean="0">
                          <a:effectLst/>
                          <a:latin typeface="Calibri (テーマの本文)"/>
                        </a:rPr>
                        <a:t> </a:t>
                      </a:r>
                      <a:r>
                        <a:rPr lang="en-US" sz="600" b="1" i="0" u="none" strike="noStrike" dirty="0" smtClean="0">
                          <a:effectLst/>
                          <a:latin typeface="Calibri (テーマの本文)"/>
                        </a:rPr>
                        <a:t>genes </a:t>
                      </a:r>
                      <a:endParaRPr lang="en-US" sz="600" b="1" i="0" u="none" strike="noStrike" dirty="0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 smtClean="0">
                          <a:effectLst/>
                          <a:latin typeface="Calibri (テーマの本文)"/>
                        </a:rPr>
                        <a:t>Target </a:t>
                      </a:r>
                      <a:r>
                        <a:rPr lang="en-US" sz="600" b="1" i="0" u="none" strike="noStrike" dirty="0">
                          <a:effectLst/>
                          <a:latin typeface="Calibri (テーマの本文)"/>
                        </a:rPr>
                        <a:t>gene is </a:t>
                      </a:r>
                      <a:r>
                        <a:rPr lang="en-US" sz="600" b="1" i="0" u="none" strike="noStrike" dirty="0" smtClean="0">
                          <a:effectLst/>
                          <a:latin typeface="Calibri (テーマの本文)"/>
                        </a:rPr>
                        <a:t>secreted </a:t>
                      </a:r>
                      <a:r>
                        <a:rPr lang="en-US" sz="600" b="1" i="0" u="none" strike="noStrike" dirty="0">
                          <a:effectLst/>
                          <a:latin typeface="Calibri (テーマの本文)"/>
                        </a:rPr>
                        <a:t>protein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 smtClean="0">
                          <a:effectLst/>
                          <a:latin typeface="Calibri (テーマの本文)"/>
                        </a:rPr>
                        <a:t>Function</a:t>
                      </a:r>
                      <a:endParaRPr lang="en-US" sz="600" b="1" i="0" u="none" strike="noStrike" dirty="0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Ref.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8617"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miRNA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(previous report)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growth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 dirty="0">
                          <a:effectLst/>
                          <a:latin typeface="Calibri (テーマの本文)"/>
                        </a:rPr>
                        <a:t>proliferation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migration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invasion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metastasis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apoptosis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Others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effectLst/>
                          <a:latin typeface="Calibri (テーマの本文)"/>
                        </a:rPr>
                        <a:t>PMID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hsa-miR-196b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HOXA9, FAS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cell differentiation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22353170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HOXB7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23861821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c-myc, BCL-2 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23293219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hsa-miR-518b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Rap1b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 dirty="0">
                          <a:effectLst/>
                          <a:latin typeface="Calibri (テーマの本文)"/>
                        </a:rPr>
                        <a:t>22958893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600" b="0" i="0" u="none" strike="noStrike">
                          <a:effectLst/>
                          <a:latin typeface="Calibri (テーマの本文)"/>
                        </a:rPr>
                        <a:t>hsa-miR-522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hsa-miR-10b*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BUB1, PLK1, CCNA2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23125021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5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hsa-miR-10b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TIP30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24096486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e-cadherin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22847191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syndecan-1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22573479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HOXD11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22293682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HOXD10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21419107, 20351690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NCOR2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cell differentiation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21212796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TIAM1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20444703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KLF4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20075075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6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has-mir-138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TWIST2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24171926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RMND5A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 nuclear export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 dirty="0">
                          <a:effectLst/>
                          <a:latin typeface="Calibri (テーマの本文)"/>
                        </a:rPr>
                        <a:t>24057215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EZH2,CDK6,E2F2, E2F3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23707559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serine/theronine kinase MST1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23485012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FAK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chemoresistant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23438844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600" b="0" i="0" u="none" strike="noStrike">
                          <a:effectLst/>
                          <a:latin typeface="Calibri (テーマの本文)"/>
                        </a:rPr>
                        <a:t>SOX4, HIF-1α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23389731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RhoC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23446431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FLOT1, FLOT2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lipid raft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23319823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NGAL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Wingdings"/>
                        </a:rPr>
                        <a:t>¡</a:t>
                      </a:r>
                      <a:endParaRPr lang="ja-JP" altLang="en-US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23300839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BCR-ABL, CCND3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leukogenesis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23208504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CCND1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22739938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p53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stem cell generation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22696098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FOSL1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21969367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600" b="0" i="0" u="none" strike="noStrike">
                          <a:effectLst/>
                          <a:latin typeface="Calibri (テーマの本文)"/>
                        </a:rPr>
                        <a:t>HIF-1α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21875287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histone H2AX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DNA damage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21693595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600" b="0" i="0" u="none" strike="noStrike">
                          <a:effectLst/>
                          <a:latin typeface="Calibri (テーマの本文)"/>
                        </a:rPr>
                        <a:t>hsa-mir-627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JMJD1A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histone  methylation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 dirty="0">
                          <a:effectLst/>
                          <a:latin typeface="Calibri (テーマの本文)"/>
                        </a:rPr>
                        <a:t>23619147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8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600" b="0" i="0" u="none" strike="noStrike">
                          <a:effectLst/>
                          <a:latin typeface="Calibri (テーマの本文)"/>
                        </a:rPr>
                        <a:t>hsa-mir-138-1*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600" b="0" i="0" u="none" strike="noStrike">
                          <a:effectLst/>
                          <a:latin typeface="Calibri (テーマの本文)"/>
                        </a:rPr>
                        <a:t>hsa-mir-625-3p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drug resistant 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23506979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600" b="0" i="0" u="none" strike="noStrike">
                          <a:effectLst/>
                          <a:latin typeface="Calibri (テーマの本文)"/>
                        </a:rPr>
                        <a:t>hsa-mir-450b-3p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hsa-miR-422a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CYP7A1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20351063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12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de-DE" sz="600" b="0" i="0" u="none" strike="noStrike" dirty="0">
                          <a:effectLst/>
                          <a:latin typeface="Calibri (テーマの本文)"/>
                        </a:rPr>
                        <a:t>hsa-miR-486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IGF, IGFR, PIK3R1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Wingdings"/>
                        </a:rPr>
                        <a:t>¡</a:t>
                      </a:r>
                      <a:endParaRPr lang="ja-JP" altLang="en-US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23980150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ARGHGAP5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23474761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CYTLD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NF-KB activation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23247627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SIRT1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21988232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FOXO1, PETEN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20142475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CD40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-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19475450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13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hsa-miR-34c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NaNOG2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24038201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MET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23922103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RUNX2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23720736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RARg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mESC differentiation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23097316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sGCB1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23038777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NOTCH1, NOTCH2, JAG1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22498974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ATF1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22479460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BMF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drug resistant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22370637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CRFR1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21976504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E2F3, BCL-2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21351256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c-met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20198305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14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hsa-miR-15a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CCNE1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cell cycle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23900351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RECK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23176145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VEGF-A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Wingdings"/>
                        </a:rPr>
                        <a:t>¡</a:t>
                      </a:r>
                      <a:endParaRPr lang="ja-JP" altLang="en-US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angiogenesis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23104180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CCND1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cell cycle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22922827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FGF2, VEGF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Wingdings"/>
                        </a:rPr>
                        <a:t>¡</a:t>
                      </a:r>
                      <a:endParaRPr lang="ja-JP" altLang="en-US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angiogenesis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22692216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cCNB1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22574716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BCL-2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22463747, 16166262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HDAC3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transforamtion 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22002311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FGF2 ( in CAF)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○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21532615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cyclin E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21454377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UCP1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insulin synthesis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21146880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WNT3A, FGF7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 dirty="0">
                          <a:effectLst/>
                          <a:latin typeface="Calibri (テーマの本文)"/>
                        </a:rPr>
                        <a:t>○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21106054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BMI1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19903841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15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hsa-miR-148a</a:t>
                      </a:r>
                    </a:p>
                  </a:txBody>
                  <a:tcPr marL="5793" marR="5793" marT="57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MET, snail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EMT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24013226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CCKBR, BCL-2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23975374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SMAD2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23873106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WNT1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○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EMT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25861222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ROCK1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EMT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23670799, 21994419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RUNX3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23549984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effectLst/>
                          <a:latin typeface="Calibri (テーマの本文)"/>
                        </a:rPr>
                        <a:t>MAFB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osteoclastogenesis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23225151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WNT10B ( in CAF)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○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22890324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CDC25B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cell cycle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21709669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p27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21552422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ERBB3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angiogenesis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23554686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BCL-2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214555217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CAND1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effectLst/>
                          <a:latin typeface="Calibri (テーマの本文)"/>
                        </a:rPr>
                        <a:t>20820187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0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MSK1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600" b="0" i="0" u="none" strike="noStrike">
                          <a:effectLst/>
                          <a:latin typeface="Wingdings 2"/>
                        </a:rPr>
                        <a:t>Î</a:t>
                      </a:r>
                      <a:endParaRPr lang="ro-RO" sz="600" b="0" i="0" u="none" strike="noStrike">
                        <a:effectLst/>
                        <a:latin typeface="Calibri (テーマの本文)"/>
                      </a:endParaRP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 dirty="0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600" b="0" i="0" u="none" strike="noStrike">
                          <a:effectLst/>
                          <a:latin typeface="Calibri (テーマの本文)"/>
                        </a:rPr>
                        <a:t>　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effectLst/>
                          <a:latin typeface="Calibri (テーマの本文)"/>
                        </a:rPr>
                        <a:t>drug resistance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 dirty="0">
                          <a:effectLst/>
                          <a:latin typeface="Calibri (テーマの本文)"/>
                        </a:rPr>
                        <a:t>20406806</a:t>
                      </a:r>
                    </a:p>
                  </a:txBody>
                  <a:tcPr marL="5793" marR="5793" marT="57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87092" y="173247"/>
            <a:ext cx="248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Supplementary Table S3</a:t>
            </a:r>
            <a:endParaRPr kumimoji="1" lang="ja-JP" alt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983560" y="8930614"/>
            <a:ext cx="5501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X : yes</a:t>
            </a:r>
          </a:p>
          <a:p>
            <a:r>
              <a:rPr lang="en-US" sz="1100" dirty="0" smtClean="0"/>
              <a:t>O : no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2991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443</Words>
  <Application>Microsoft Office PowerPoint</Application>
  <PresentationFormat>A4 Paper (210x297 mm)</PresentationFormat>
  <Paragraphs>830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游ゴシック</vt:lpstr>
      <vt:lpstr>游ゴシック Light</vt:lpstr>
      <vt:lpstr>Arial</vt:lpstr>
      <vt:lpstr>Calibri</vt:lpstr>
      <vt:lpstr>Calibri (テーマの本文)</vt:lpstr>
      <vt:lpstr>Calibri Light</vt:lpstr>
      <vt:lpstr>Wingdings</vt:lpstr>
      <vt:lpstr>Wingdings 2</vt:lpstr>
      <vt:lpstr>ホワイト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Yasusei Kudo</dc:creator>
  <cp:lastModifiedBy>Chanitra Thuwajit</cp:lastModifiedBy>
  <cp:revision>2</cp:revision>
  <dcterms:created xsi:type="dcterms:W3CDTF">2017-05-18T06:10:31Z</dcterms:created>
  <dcterms:modified xsi:type="dcterms:W3CDTF">2017-09-01T05:51:13Z</dcterms:modified>
</cp:coreProperties>
</file>