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Sheet1!$D$139</c:f>
              <c:strCache>
                <c:ptCount val="1"/>
                <c:pt idx="0">
                  <c:v>Vec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Sheet1!$D$146:$D$149</c:f>
                <c:numCache>
                  <c:formatCode>General</c:formatCode>
                  <c:ptCount val="4"/>
                  <c:pt idx="0">
                    <c:v>6.8465319688145759E-2</c:v>
                  </c:pt>
                  <c:pt idx="1">
                    <c:v>2.8503695065747327E-2</c:v>
                  </c:pt>
                  <c:pt idx="2">
                    <c:v>7.3073955211325176E-2</c:v>
                  </c:pt>
                  <c:pt idx="3">
                    <c:v>5.75978242356762E-2</c:v>
                  </c:pt>
                </c:numCache>
              </c:numRef>
            </c:plus>
            <c:minus>
              <c:numRef>
                <c:f>Sheet1!$D$146:$D$149</c:f>
                <c:numCache>
                  <c:formatCode>General</c:formatCode>
                  <c:ptCount val="4"/>
                  <c:pt idx="0">
                    <c:v>6.8465319688145759E-2</c:v>
                  </c:pt>
                  <c:pt idx="1">
                    <c:v>2.8503695065747327E-2</c:v>
                  </c:pt>
                  <c:pt idx="2">
                    <c:v>7.3073955211325176E-2</c:v>
                  </c:pt>
                  <c:pt idx="3">
                    <c:v>5.75978242356762E-2</c:v>
                  </c:pt>
                </c:numCache>
              </c:numRef>
            </c:minus>
          </c:errBars>
          <c:cat>
            <c:strRef>
              <c:f>Sheet1!$C$140:$C$144</c:f>
              <c:strCache>
                <c:ptCount val="5"/>
                <c:pt idx="0">
                  <c:v>FBS</c:v>
                </c:pt>
                <c:pt idx="1">
                  <c:v>1</c:v>
                </c:pt>
                <c:pt idx="2">
                  <c:v>4</c:v>
                </c:pt>
                <c:pt idx="3">
                  <c:v>7</c:v>
                </c:pt>
                <c:pt idx="4">
                  <c:v>days</c:v>
                </c:pt>
              </c:strCache>
            </c:strRef>
          </c:cat>
          <c:val>
            <c:numRef>
              <c:f>Sheet1!$D$140:$D$143</c:f>
              <c:numCache>
                <c:formatCode>General</c:formatCode>
                <c:ptCount val="4"/>
                <c:pt idx="0">
                  <c:v>7.4999999999999997E-2</c:v>
                </c:pt>
                <c:pt idx="1">
                  <c:v>0.43321428571428566</c:v>
                </c:pt>
                <c:pt idx="2">
                  <c:v>0.6512165895074441</c:v>
                </c:pt>
                <c:pt idx="3">
                  <c:v>0.87559873949579836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59-4946-AFC4-4CAA3C93D209}"/>
            </c:ext>
          </c:extLst>
        </c:ser>
        <c:ser>
          <c:idx val="1"/>
          <c:order val="1"/>
          <c:tx>
            <c:strRef>
              <c:f>Sheet1!$E$139</c:f>
              <c:strCache>
                <c:ptCount val="1"/>
                <c:pt idx="0">
                  <c:v>MYCN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Sheet1!$E$146:$E$149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4.4512531826529457E-2</c:v>
                  </c:pt>
                  <c:pt idx="2">
                    <c:v>3.0318116571619466E-2</c:v>
                  </c:pt>
                  <c:pt idx="3">
                    <c:v>6.288296831090498E-2</c:v>
                  </c:pt>
                </c:numCache>
              </c:numRef>
            </c:plus>
            <c:minus>
              <c:numRef>
                <c:f>Sheet1!$E$146:$E$149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4.4512531826529457E-2</c:v>
                  </c:pt>
                  <c:pt idx="2">
                    <c:v>3.0318116571619466E-2</c:v>
                  </c:pt>
                  <c:pt idx="3">
                    <c:v>6.288296831090498E-2</c:v>
                  </c:pt>
                </c:numCache>
              </c:numRef>
            </c:minus>
          </c:errBars>
          <c:cat>
            <c:strRef>
              <c:f>Sheet1!$C$140:$C$144</c:f>
              <c:strCache>
                <c:ptCount val="5"/>
                <c:pt idx="0">
                  <c:v>FBS</c:v>
                </c:pt>
                <c:pt idx="1">
                  <c:v>1</c:v>
                </c:pt>
                <c:pt idx="2">
                  <c:v>4</c:v>
                </c:pt>
                <c:pt idx="3">
                  <c:v>7</c:v>
                </c:pt>
                <c:pt idx="4">
                  <c:v>days</c:v>
                </c:pt>
              </c:strCache>
            </c:strRef>
          </c:cat>
          <c:val>
            <c:numRef>
              <c:f>Sheet1!$E$140:$E$143</c:f>
              <c:numCache>
                <c:formatCode>General</c:formatCode>
                <c:ptCount val="4"/>
                <c:pt idx="0">
                  <c:v>0</c:v>
                </c:pt>
                <c:pt idx="1">
                  <c:v>0.26652687869406133</c:v>
                </c:pt>
                <c:pt idx="2">
                  <c:v>0.34816144922930237</c:v>
                </c:pt>
                <c:pt idx="3">
                  <c:v>0.38507372472488755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59-4946-AFC4-4CAA3C93D2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465536"/>
        <c:axId val="257794048"/>
      </c:barChart>
      <c:catAx>
        <c:axId val="94465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crossAx val="257794048"/>
        <c:crosses val="autoZero"/>
        <c:auto val="1"/>
        <c:lblAlgn val="ctr"/>
        <c:lblOffset val="100"/>
        <c:noMultiLvlLbl val="0"/>
      </c:catAx>
      <c:valAx>
        <c:axId val="25779404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944655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IR-induced</a:t>
            </a:r>
            <a:r>
              <a:rPr lang="en-US" dirty="0"/>
              <a:t> senescence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Sheet1!$C$106</c:f>
              <c:strCache>
                <c:ptCount val="1"/>
                <c:pt idx="0">
                  <c:v>MYCN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Sheet1!$H$107:$H$109</c:f>
                <c:numCache>
                  <c:formatCode>General</c:formatCode>
                  <c:ptCount val="3"/>
                  <c:pt idx="0">
                    <c:v>4.1226465538349862E-2</c:v>
                  </c:pt>
                  <c:pt idx="1">
                    <c:v>1.9519394165375865E-2</c:v>
                  </c:pt>
                  <c:pt idx="2">
                    <c:v>4.1058066680426983E-2</c:v>
                  </c:pt>
                </c:numCache>
              </c:numRef>
            </c:plus>
            <c:minus>
              <c:numRef>
                <c:f>Sheet1!$H$107:$H$109</c:f>
                <c:numCache>
                  <c:formatCode>General</c:formatCode>
                  <c:ptCount val="3"/>
                  <c:pt idx="0">
                    <c:v>4.1226465538349862E-2</c:v>
                  </c:pt>
                  <c:pt idx="1">
                    <c:v>1.9519394165375865E-2</c:v>
                  </c:pt>
                  <c:pt idx="2">
                    <c:v>4.1058066680426983E-2</c:v>
                  </c:pt>
                </c:numCache>
              </c:numRef>
            </c:minus>
          </c:errBars>
          <c:cat>
            <c:strRef>
              <c:f>Sheet1!$B$107:$B$110</c:f>
              <c:strCache>
                <c:ptCount val="4"/>
                <c:pt idx="0">
                  <c:v>1</c:v>
                </c:pt>
                <c:pt idx="1">
                  <c:v>4</c:v>
                </c:pt>
                <c:pt idx="2">
                  <c:v>7</c:v>
                </c:pt>
                <c:pt idx="3">
                  <c:v>days</c:v>
                </c:pt>
              </c:strCache>
            </c:strRef>
          </c:cat>
          <c:val>
            <c:numRef>
              <c:f>Sheet1!$C$107:$C$110</c:f>
              <c:numCache>
                <c:formatCode>General</c:formatCode>
                <c:ptCount val="4"/>
                <c:pt idx="0">
                  <c:v>0.19830999066293184</c:v>
                </c:pt>
                <c:pt idx="1">
                  <c:v>0.38036091169010422</c:v>
                </c:pt>
                <c:pt idx="2">
                  <c:v>0.40002421205990341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E0-403A-A107-DF0E79AA3CEF}"/>
            </c:ext>
          </c:extLst>
        </c:ser>
        <c:ser>
          <c:idx val="1"/>
          <c:order val="1"/>
          <c:tx>
            <c:strRef>
              <c:f>Sheet1!$D$106</c:f>
              <c:strCache>
                <c:ptCount val="1"/>
                <c:pt idx="0">
                  <c:v>AMO(5uM)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Sheet1!$I$107:$I$109</c:f>
                <c:numCache>
                  <c:formatCode>General</c:formatCode>
                  <c:ptCount val="3"/>
                  <c:pt idx="0">
                    <c:v>4.2344608259074996E-2</c:v>
                  </c:pt>
                  <c:pt idx="1">
                    <c:v>4.3869467902335535E-2</c:v>
                  </c:pt>
                  <c:pt idx="2">
                    <c:v>6.5400422491790733E-2</c:v>
                  </c:pt>
                </c:numCache>
              </c:numRef>
            </c:plus>
            <c:minus>
              <c:numRef>
                <c:f>Sheet1!$I$107:$I$109</c:f>
                <c:numCache>
                  <c:formatCode>General</c:formatCode>
                  <c:ptCount val="3"/>
                  <c:pt idx="0">
                    <c:v>4.2344608259074996E-2</c:v>
                  </c:pt>
                  <c:pt idx="1">
                    <c:v>4.3869467902335535E-2</c:v>
                  </c:pt>
                  <c:pt idx="2">
                    <c:v>6.5400422491790733E-2</c:v>
                  </c:pt>
                </c:numCache>
              </c:numRef>
            </c:minus>
          </c:errBars>
          <c:cat>
            <c:strRef>
              <c:f>Sheet1!$B$107:$B$110</c:f>
              <c:strCache>
                <c:ptCount val="4"/>
                <c:pt idx="0">
                  <c:v>1</c:v>
                </c:pt>
                <c:pt idx="1">
                  <c:v>4</c:v>
                </c:pt>
                <c:pt idx="2">
                  <c:v>7</c:v>
                </c:pt>
                <c:pt idx="3">
                  <c:v>days</c:v>
                </c:pt>
              </c:strCache>
            </c:strRef>
          </c:cat>
          <c:val>
            <c:numRef>
              <c:f>Sheet1!$D$107:$D$110</c:f>
              <c:numCache>
                <c:formatCode>General</c:formatCode>
                <c:ptCount val="4"/>
                <c:pt idx="0">
                  <c:v>0.32583087027914615</c:v>
                </c:pt>
                <c:pt idx="1">
                  <c:v>0.54735222978080122</c:v>
                </c:pt>
                <c:pt idx="2">
                  <c:v>0.56405419640414245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E0-403A-A107-DF0E79AA3C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598592"/>
        <c:axId val="90791936"/>
      </c:barChart>
      <c:catAx>
        <c:axId val="55598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0791936"/>
        <c:crosses val="autoZero"/>
        <c:auto val="1"/>
        <c:lblAlgn val="ctr"/>
        <c:lblOffset val="100"/>
        <c:noMultiLvlLbl val="0"/>
      </c:catAx>
      <c:valAx>
        <c:axId val="907919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Positive</a:t>
                </a:r>
                <a:r>
                  <a:rPr lang="en-US" baseline="0"/>
                  <a:t> Cells</a:t>
                </a:r>
                <a:endParaRPr lang="en-US"/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crossAx val="555985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EAF-A249-4ECD-B907-721EE1FE15C3}" type="datetimeFigureOut">
              <a:rPr lang="en-US" smtClean="0"/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DF1A-C3D1-491D-B3F1-F9D72991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00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EAF-A249-4ECD-B907-721EE1FE15C3}" type="datetimeFigureOut">
              <a:rPr lang="en-US" smtClean="0"/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DF1A-C3D1-491D-B3F1-F9D72991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83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EAF-A249-4ECD-B907-721EE1FE15C3}" type="datetimeFigureOut">
              <a:rPr lang="en-US" smtClean="0"/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DF1A-C3D1-491D-B3F1-F9D72991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222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EAF-A249-4ECD-B907-721EE1FE15C3}" type="datetimeFigureOut">
              <a:rPr lang="en-US" smtClean="0"/>
              <a:t>3/23/2018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DF1A-C3D1-491D-B3F1-F9D72991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491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EAF-A249-4ECD-B907-721EE1FE15C3}" type="datetimeFigureOut">
              <a:rPr lang="en-US" smtClean="0"/>
              <a:t>3/23/2018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DF1A-C3D1-491D-B3F1-F9D72991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05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EAF-A249-4ECD-B907-721EE1FE15C3}" type="datetimeFigureOut">
              <a:rPr lang="en-US" smtClean="0"/>
              <a:t>3/23/2018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DF1A-C3D1-491D-B3F1-F9D72991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97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EAF-A249-4ECD-B907-721EE1FE15C3}" type="datetimeFigureOut">
              <a:rPr lang="en-US" smtClean="0"/>
              <a:t>3/23/2018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DF1A-C3D1-491D-B3F1-F9D72991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6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EAF-A249-4ECD-B907-721EE1FE15C3}" type="datetimeFigureOut">
              <a:rPr lang="en-US" smtClean="0"/>
              <a:t>3/23/2018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DF1A-C3D1-491D-B3F1-F9D72991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151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EAF-A249-4ECD-B907-721EE1FE15C3}" type="datetimeFigureOut">
              <a:rPr lang="en-US" smtClean="0"/>
              <a:t>3/23/2018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DF1A-C3D1-491D-B3F1-F9D72991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8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EAF-A249-4ECD-B907-721EE1FE15C3}" type="datetimeFigureOut">
              <a:rPr lang="en-US" smtClean="0"/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DF1A-C3D1-491D-B3F1-F9D72991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5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61EAF-A249-4ECD-B907-721EE1FE15C3}" type="datetimeFigureOut">
              <a:rPr lang="en-US" smtClean="0"/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2DF1A-C3D1-491D-B3F1-F9D72991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59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61EAF-A249-4ECD-B907-721EE1FE15C3}" type="datetimeFigureOut">
              <a:rPr lang="en-US" smtClean="0"/>
              <a:t>3/23/2018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2DF1A-C3D1-491D-B3F1-F9D72991ED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256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chart" Target="../charts/chart1.xml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5.png"/><Relationship Id="rId19" Type="http://schemas.openxmlformats.org/officeDocument/2006/relationships/chart" Target="../charts/chart2.xml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2086" y="50121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60114" y="12373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Fig.S2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655839" y="327422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pic>
        <p:nvPicPr>
          <p:cNvPr id="15" name="Picture 3" descr="C:\Users\xulingfan\Desktop\FBS\Vector\vector-CCS-FBS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281" y="880821"/>
            <a:ext cx="1188720" cy="86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C:\Users\xulingfan\Desktop\FBS\MYCN\mycn-IR2-FBS.png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5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261" y="1770727"/>
            <a:ext cx="1188720" cy="86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xulingfan\Desktop\D1\Vector\vector-IR-D1.png"/>
          <p:cNvPicPr preferRelativeResize="0">
            <a:picLocks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5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83"/>
          <a:stretch/>
        </p:blipFill>
        <p:spPr bwMode="auto">
          <a:xfrm>
            <a:off x="2683585" y="880821"/>
            <a:ext cx="1188720" cy="86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xulingfan\Desktop\D1\MYCN\mycn-IR-D1.png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5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85" y="1770727"/>
            <a:ext cx="1188720" cy="86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xulingfan\Desktop\D4\mycn\mycn-IR-D4.png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5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430" y="1770727"/>
            <a:ext cx="1188720" cy="86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xulingfan\Desktop\D4\vector\vector-IR-D4.png"/>
          <p:cNvPicPr preferRelativeResize="0">
            <a:picLocks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5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693" y="880821"/>
            <a:ext cx="1188720" cy="86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xulingfan\Desktop\D7\MYCN\MYCN-IR-D7.png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5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70727"/>
            <a:ext cx="1188720" cy="86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xulingfan\Desktop\D7\Vector\vector-IR-D7.png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886103"/>
            <a:ext cx="1188720" cy="86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808293" y="1069028"/>
            <a:ext cx="721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9194" y="1970319"/>
            <a:ext cx="721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N-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Myc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48586" y="663760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-IR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09730" y="643808"/>
            <a:ext cx="8114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IR-day1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6229" y="634755"/>
            <a:ext cx="8114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IR-day4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24518" y="645653"/>
            <a:ext cx="8114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IR-day7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16200000">
            <a:off x="304365" y="3853256"/>
            <a:ext cx="16802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SA-</a:t>
            </a:r>
            <a:r>
              <a:rPr lang="el-G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-gal positive cells (%)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1" name="Chart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8694829"/>
              </p:ext>
            </p:extLst>
          </p:nvPr>
        </p:nvGraphicFramePr>
        <p:xfrm>
          <a:off x="1271286" y="3198199"/>
          <a:ext cx="2941196" cy="1556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sp>
        <p:nvSpPr>
          <p:cNvPr id="32" name="TextBox 31"/>
          <p:cNvSpPr txBox="1"/>
          <p:nvPr/>
        </p:nvSpPr>
        <p:spPr>
          <a:xfrm rot="2430013">
            <a:off x="1981217" y="4634275"/>
            <a:ext cx="3561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-IR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2652406">
            <a:off x="2426701" y="4749582"/>
            <a:ext cx="7072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IR-day1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2652406">
            <a:off x="3056278" y="4762540"/>
            <a:ext cx="7072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IR-day4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2652406">
            <a:off x="3619651" y="4753556"/>
            <a:ext cx="7072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IR-day7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865744" y="3185160"/>
            <a:ext cx="91440" cy="9144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37" name="Rectangle 36"/>
          <p:cNvSpPr/>
          <p:nvPr/>
        </p:nvSpPr>
        <p:spPr>
          <a:xfrm>
            <a:off x="1869493" y="3313259"/>
            <a:ext cx="91440" cy="914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38" name="TextBox 37"/>
          <p:cNvSpPr txBox="1"/>
          <p:nvPr/>
        </p:nvSpPr>
        <p:spPr>
          <a:xfrm>
            <a:off x="1896970" y="3094326"/>
            <a:ext cx="8515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Vec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00600" y="3260310"/>
            <a:ext cx="10038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LNCaP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/N-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Myc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0" name="Chart 5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4962172"/>
              </p:ext>
            </p:extLst>
          </p:nvPr>
        </p:nvGraphicFramePr>
        <p:xfrm>
          <a:off x="4885129" y="3620989"/>
          <a:ext cx="3895725" cy="2529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61" name="Rectangle 60"/>
          <p:cNvSpPr/>
          <p:nvPr/>
        </p:nvSpPr>
        <p:spPr>
          <a:xfrm>
            <a:off x="7982357" y="4142606"/>
            <a:ext cx="81643" cy="76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7982357" y="4284821"/>
            <a:ext cx="81643" cy="762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8051174" y="4038600"/>
            <a:ext cx="6912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AMO-ctrl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050337" y="4199810"/>
            <a:ext cx="9605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AMO-miR421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698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42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Duke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Hailiang Hu</dc:creator>
  <cp:lastModifiedBy>Hailiang Hu, Ph.D.</cp:lastModifiedBy>
  <cp:revision>18</cp:revision>
  <dcterms:created xsi:type="dcterms:W3CDTF">2017-04-05T17:08:32Z</dcterms:created>
  <dcterms:modified xsi:type="dcterms:W3CDTF">2018-03-23T19:47:31Z</dcterms:modified>
</cp:coreProperties>
</file>