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handoutMasterIdLst>
    <p:handoutMasterId r:id="rId4"/>
  </p:handoutMasterIdLst>
  <p:sldIdLst>
    <p:sldId id="446" r:id="rId2"/>
  </p:sldIdLst>
  <p:sldSz cx="6858000" cy="9144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793" userDrawn="1">
          <p15:clr>
            <a:srgbClr val="A4A3A4"/>
          </p15:clr>
        </p15:guide>
        <p15:guide id="3" orient="horz" pos="469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5A11"/>
    <a:srgbClr val="3003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4517" autoAdjust="0"/>
    <p:restoredTop sz="95320" autoAdjust="0"/>
  </p:normalViewPr>
  <p:slideViewPr>
    <p:cSldViewPr snapToGrid="0" showGuides="1">
      <p:cViewPr varScale="1">
        <p:scale>
          <a:sx n="82" d="100"/>
          <a:sy n="82" d="100"/>
        </p:scale>
        <p:origin x="1901" y="77"/>
      </p:cViewPr>
      <p:guideLst>
        <p:guide pos="3793"/>
        <p:guide orient="horz" pos="46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4FF141-4FEF-4333-B11C-584026D8E905}" type="datetimeFigureOut">
              <a:rPr lang="ko-KR" altLang="en-US" smtClean="0"/>
              <a:t>2021-05-12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AE835B-F104-4314-81BB-D3026DB488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11700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8A00CD-9A91-4D8E-B2BC-4F2F51EAF694}" type="datetimeFigureOut">
              <a:rPr lang="ko-KR" altLang="en-US" smtClean="0"/>
              <a:t>2021-05-12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1241425"/>
            <a:ext cx="25114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1E9546-9BC9-43B9-B151-2C08AC049B1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02935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79A9A-B17B-486E-9AB8-243E554DCD13}" type="datetimeFigureOut">
              <a:rPr lang="ko-KR" altLang="en-US" smtClean="0"/>
              <a:t>2021-05-12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E506B-6C32-4A48-A38F-4D01FB7D80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507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79A9A-B17B-486E-9AB8-243E554DCD13}" type="datetimeFigureOut">
              <a:rPr lang="ko-KR" altLang="en-US" smtClean="0"/>
              <a:t>2021-05-12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E506B-6C32-4A48-A38F-4D01FB7D80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6414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79A9A-B17B-486E-9AB8-243E554DCD13}" type="datetimeFigureOut">
              <a:rPr lang="ko-KR" altLang="en-US" smtClean="0"/>
              <a:t>2021-05-12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E506B-6C32-4A48-A38F-4D01FB7D80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9127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79A9A-B17B-486E-9AB8-243E554DCD13}" type="datetimeFigureOut">
              <a:rPr lang="ko-KR" altLang="en-US" smtClean="0"/>
              <a:t>2021-05-12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E506B-6C32-4A48-A38F-4D01FB7D80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871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79A9A-B17B-486E-9AB8-243E554DCD13}" type="datetimeFigureOut">
              <a:rPr lang="ko-KR" altLang="en-US" smtClean="0"/>
              <a:t>2021-05-12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E506B-6C32-4A48-A38F-4D01FB7D80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4335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79A9A-B17B-486E-9AB8-243E554DCD13}" type="datetimeFigureOut">
              <a:rPr lang="ko-KR" altLang="en-US" smtClean="0"/>
              <a:t>2021-05-12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E506B-6C32-4A48-A38F-4D01FB7D80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3121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79A9A-B17B-486E-9AB8-243E554DCD13}" type="datetimeFigureOut">
              <a:rPr lang="ko-KR" altLang="en-US" smtClean="0"/>
              <a:t>2021-05-12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E506B-6C32-4A48-A38F-4D01FB7D80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9112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79A9A-B17B-486E-9AB8-243E554DCD13}" type="datetimeFigureOut">
              <a:rPr lang="ko-KR" altLang="en-US" smtClean="0"/>
              <a:t>2021-05-12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E506B-6C32-4A48-A38F-4D01FB7D80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2123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79A9A-B17B-486E-9AB8-243E554DCD13}" type="datetimeFigureOut">
              <a:rPr lang="ko-KR" altLang="en-US" smtClean="0"/>
              <a:t>2021-05-12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E506B-6C32-4A48-A38F-4D01FB7D80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2634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79A9A-B17B-486E-9AB8-243E554DCD13}" type="datetimeFigureOut">
              <a:rPr lang="ko-KR" altLang="en-US" smtClean="0"/>
              <a:t>2021-05-12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E506B-6C32-4A48-A38F-4D01FB7D80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7996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79A9A-B17B-486E-9AB8-243E554DCD13}" type="datetimeFigureOut">
              <a:rPr lang="ko-KR" altLang="en-US" smtClean="0"/>
              <a:t>2021-05-12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E506B-6C32-4A48-A38F-4D01FB7D80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5425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79A9A-B17B-486E-9AB8-243E554DCD13}" type="datetimeFigureOut">
              <a:rPr lang="ko-KR" altLang="en-US" smtClean="0"/>
              <a:t>2021-05-12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E506B-6C32-4A48-A38F-4D01FB7D80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6160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793982" y="8867002"/>
            <a:ext cx="11199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Suppl</a:t>
            </a:r>
            <a:r>
              <a:rPr lang="en-US" altLang="ko-K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Table 1 </a:t>
            </a:r>
            <a:endParaRPr lang="ko-KR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133350"/>
            <a:ext cx="401781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b="1" dirty="0"/>
              <a:t>Pathway-focused </a:t>
            </a:r>
            <a:r>
              <a:rPr lang="en-US" altLang="ko-KR" sz="1100" b="1" dirty="0" err="1"/>
              <a:t>miScript</a:t>
            </a:r>
            <a:r>
              <a:rPr lang="en-US" altLang="ko-KR" sz="1100" b="1" dirty="0"/>
              <a:t> miRNA PCR Arrays (Cancer pathway)</a:t>
            </a:r>
            <a:endParaRPr lang="ko-KR" altLang="en-US" sz="1100" dirty="0"/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30C9F7A5-2E0D-473D-8E0E-3B3B9CADAD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0474417"/>
              </p:ext>
            </p:extLst>
          </p:nvPr>
        </p:nvGraphicFramePr>
        <p:xfrm>
          <a:off x="84620" y="613709"/>
          <a:ext cx="6582396" cy="8103561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097066">
                  <a:extLst>
                    <a:ext uri="{9D8B030D-6E8A-4147-A177-3AD203B41FA5}">
                      <a16:colId xmlns:a16="http://schemas.microsoft.com/office/drawing/2014/main" val="92344472"/>
                    </a:ext>
                  </a:extLst>
                </a:gridCol>
                <a:gridCol w="548533">
                  <a:extLst>
                    <a:ext uri="{9D8B030D-6E8A-4147-A177-3AD203B41FA5}">
                      <a16:colId xmlns:a16="http://schemas.microsoft.com/office/drawing/2014/main" val="2951635913"/>
                    </a:ext>
                  </a:extLst>
                </a:gridCol>
                <a:gridCol w="548533">
                  <a:extLst>
                    <a:ext uri="{9D8B030D-6E8A-4147-A177-3AD203B41FA5}">
                      <a16:colId xmlns:a16="http://schemas.microsoft.com/office/drawing/2014/main" val="2436510309"/>
                    </a:ext>
                  </a:extLst>
                </a:gridCol>
                <a:gridCol w="548533">
                  <a:extLst>
                    <a:ext uri="{9D8B030D-6E8A-4147-A177-3AD203B41FA5}">
                      <a16:colId xmlns:a16="http://schemas.microsoft.com/office/drawing/2014/main" val="757501361"/>
                    </a:ext>
                  </a:extLst>
                </a:gridCol>
                <a:gridCol w="548533">
                  <a:extLst>
                    <a:ext uri="{9D8B030D-6E8A-4147-A177-3AD203B41FA5}">
                      <a16:colId xmlns:a16="http://schemas.microsoft.com/office/drawing/2014/main" val="4240126697"/>
                    </a:ext>
                  </a:extLst>
                </a:gridCol>
                <a:gridCol w="1097066">
                  <a:extLst>
                    <a:ext uri="{9D8B030D-6E8A-4147-A177-3AD203B41FA5}">
                      <a16:colId xmlns:a16="http://schemas.microsoft.com/office/drawing/2014/main" val="2343450718"/>
                    </a:ext>
                  </a:extLst>
                </a:gridCol>
                <a:gridCol w="479162">
                  <a:extLst>
                    <a:ext uri="{9D8B030D-6E8A-4147-A177-3AD203B41FA5}">
                      <a16:colId xmlns:a16="http://schemas.microsoft.com/office/drawing/2014/main" val="1482060577"/>
                    </a:ext>
                  </a:extLst>
                </a:gridCol>
                <a:gridCol w="617904">
                  <a:extLst>
                    <a:ext uri="{9D8B030D-6E8A-4147-A177-3AD203B41FA5}">
                      <a16:colId xmlns:a16="http://schemas.microsoft.com/office/drawing/2014/main" val="932739795"/>
                    </a:ext>
                  </a:extLst>
                </a:gridCol>
                <a:gridCol w="548533">
                  <a:extLst>
                    <a:ext uri="{9D8B030D-6E8A-4147-A177-3AD203B41FA5}">
                      <a16:colId xmlns:a16="http://schemas.microsoft.com/office/drawing/2014/main" val="2489496585"/>
                    </a:ext>
                  </a:extLst>
                </a:gridCol>
                <a:gridCol w="548533">
                  <a:extLst>
                    <a:ext uri="{9D8B030D-6E8A-4147-A177-3AD203B41FA5}">
                      <a16:colId xmlns:a16="http://schemas.microsoft.com/office/drawing/2014/main" val="536797893"/>
                    </a:ext>
                  </a:extLst>
                </a:gridCol>
              </a:tblGrid>
              <a:tr h="24149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miRNA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C-V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CK-V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C-DKC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CK-DKC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miRNA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C-V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CK-V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C-DKC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CK-DKC</a:t>
                      </a:r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9405027"/>
                  </a:ext>
                </a:extLst>
              </a:tr>
              <a:tr h="163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hsa-let-7a-5p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 (</a:t>
                      </a:r>
                      <a:r>
                        <a:rPr lang="en-US" altLang="ko-KR" sz="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±0.17)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1.19(±0.28)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0.86(±0.17)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1.13(±0.24)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hsa-miR-1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1.00(±0.25)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1.19(±0.05)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0.77(±0.17)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0.92(±0.12)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906298124"/>
                  </a:ext>
                </a:extLst>
              </a:tr>
              <a:tr h="163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hsa-miR-133b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1.00(±0.04)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0.77(±0.04)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0.59(±0.18)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0.78(±0.03)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hsa-miR-150-5p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1.00(±0.06)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0.13(±0.02)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0.17(±0.07)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0.92(±0.09)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extLst>
                  <a:ext uri="{0D108BD9-81ED-4DB2-BD59-A6C34878D82A}">
                    <a16:rowId xmlns:a16="http://schemas.microsoft.com/office/drawing/2014/main" val="2648150126"/>
                  </a:ext>
                </a:extLst>
              </a:tr>
              <a:tr h="163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hsa-miR-122-5p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1.00(±0.07)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0.46(±0.12)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0.53(±0.08)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0.44(±0.04)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hsa-let-7i-5p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1.00(±0.20)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1.52(±0.46)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0.90(±0.28)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1.56(±0.68)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extLst>
                  <a:ext uri="{0D108BD9-81ED-4DB2-BD59-A6C34878D82A}">
                    <a16:rowId xmlns:a16="http://schemas.microsoft.com/office/drawing/2014/main" val="1779890099"/>
                  </a:ext>
                </a:extLst>
              </a:tr>
              <a:tr h="163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hsa-miR-20b-5p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1.00(±0.30)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0.91(±0.14)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0.77(±0.10)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0.80(±0.06)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hsa-miR-27b-3p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1.00(±0.33)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1.27(±0.44)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1.08(±0.47)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1.08(±0.33)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extLst>
                  <a:ext uri="{0D108BD9-81ED-4DB2-BD59-A6C34878D82A}">
                    <a16:rowId xmlns:a16="http://schemas.microsoft.com/office/drawing/2014/main" val="4111171931"/>
                  </a:ext>
                </a:extLst>
              </a:tr>
              <a:tr h="163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hsa-miR-335-5p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1.00(±0.64)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0.19(±0.24)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3.08(±6.07)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0.05(±0.01)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hsa-miR-7-5p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1.00(±0.14)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1.05(±0.27)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1.11(±0.35)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1.04(±0.27)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extLst>
                  <a:ext uri="{0D108BD9-81ED-4DB2-BD59-A6C34878D82A}">
                    <a16:rowId xmlns:a16="http://schemas.microsoft.com/office/drawing/2014/main" val="355887348"/>
                  </a:ext>
                </a:extLst>
              </a:tr>
              <a:tr h="163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hsa-miR-196a-5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1.00(±0.12)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1.09(±0.13)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1.00(±0.12)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1.00(±0.13)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hsa-miR-127-5p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1.00(±0.13)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11.96(±2.4)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1.01(±0.07)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0.80(±0.04)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extLst>
                  <a:ext uri="{0D108BD9-81ED-4DB2-BD59-A6C34878D82A}">
                    <a16:rowId xmlns:a16="http://schemas.microsoft.com/office/drawing/2014/main" val="4073786868"/>
                  </a:ext>
                </a:extLst>
              </a:tr>
              <a:tr h="163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hsa-miR-125a-5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1.00(±0.49)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1.26(±0.66)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1.14(±0.70)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1.17(±0.60)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hsa-miR-29a-3p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1.00(±0.57)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1.02(±0.54)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0.86(±0.47)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0.94(±0.40)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extLst>
                  <a:ext uri="{0D108BD9-81ED-4DB2-BD59-A6C34878D82A}">
                    <a16:rowId xmlns:a16="http://schemas.microsoft.com/office/drawing/2014/main" val="441688514"/>
                  </a:ext>
                </a:extLst>
              </a:tr>
              <a:tr h="163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hsa-miR-142-5p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1.00(±0.46)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1.00(±0.37)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0.72(±0.29)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1.92(±1.49)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hsa-miR-191-5p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1.00(±0.28)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1.21(±0.44)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1.10(±0.46)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1.21(±0.37)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extLst>
                  <a:ext uri="{0D108BD9-81ED-4DB2-BD59-A6C34878D82A}">
                    <a16:rowId xmlns:a16="http://schemas.microsoft.com/office/drawing/2014/main" val="2398372032"/>
                  </a:ext>
                </a:extLst>
              </a:tr>
              <a:tr h="163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hsa-miR-96-5p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1.00(±0.26)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1.24(±0.41)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1.09(±0.35)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0.99(±0.07)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hsa-let-7d-5p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1.00(±0.10)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0.89(±0.22)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0.67(±0.15)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0.74(±0.17)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extLst>
                  <a:ext uri="{0D108BD9-81ED-4DB2-BD59-A6C34878D82A}">
                    <a16:rowId xmlns:a16="http://schemas.microsoft.com/office/drawing/2014/main" val="3305008115"/>
                  </a:ext>
                </a:extLst>
              </a:tr>
              <a:tr h="163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hsa-miR-222-3p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1.00(±0.46)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1.34(±0.45)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0.86(±0.63)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1.13(±0.32)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hsa-miR-9-5p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1.00(±0.07)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1.68(±0.25)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0.78(±0.08)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1.49(±0.05)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extLst>
                  <a:ext uri="{0D108BD9-81ED-4DB2-BD59-A6C34878D82A}">
                    <a16:rowId xmlns:a16="http://schemas.microsoft.com/office/drawing/2014/main" val="3480267822"/>
                  </a:ext>
                </a:extLst>
              </a:tr>
              <a:tr h="163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hsa-miR-148b-3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1.00(±0.43)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1.17(±0.37)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0.94(±0.45)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1.16(±0.33)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hsa-let-7f-5p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1.00(±0.12)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1.08(±0.08)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0.74(±0.10)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1.01(0.07)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extLst>
                  <a:ext uri="{0D108BD9-81ED-4DB2-BD59-A6C34878D82A}">
                    <a16:rowId xmlns:a16="http://schemas.microsoft.com/office/drawing/2014/main" val="4088531189"/>
                  </a:ext>
                </a:extLst>
              </a:tr>
              <a:tr h="163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hsa-miR-92a-3p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1.00(±0.45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1.23(±0.64)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1.08(±0.67)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1.40(±0.53)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hsa-miR-10a-5p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1.00(±0.04)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0.86(±0.02)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0.77(±0.03)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0.91(±0.05)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extLst>
                  <a:ext uri="{0D108BD9-81ED-4DB2-BD59-A6C34878D82A}">
                    <a16:rowId xmlns:a16="http://schemas.microsoft.com/office/drawing/2014/main" val="378469997"/>
                  </a:ext>
                </a:extLst>
              </a:tr>
              <a:tr h="163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hsa-miR-184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1.00(±0.42)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0.40(±0.08)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0.35(±0.15)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0.43(±0.18)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hsa-miR-181b-5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1.00(±0.14)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0.76(±0.19)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0.76(±0.11)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0.62(±0.07)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extLst>
                  <a:ext uri="{0D108BD9-81ED-4DB2-BD59-A6C34878D82A}">
                    <a16:rowId xmlns:a16="http://schemas.microsoft.com/office/drawing/2014/main" val="2530703522"/>
                  </a:ext>
                </a:extLst>
              </a:tr>
              <a:tr h="163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hsa-miR-214-3p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1.00(±0.06)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0.42(±0.09)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0.44(±0.07)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0.37(±0.07)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hsa-miR-15b-5p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1.00(±0.41)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1.16(±0.67)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1.01(0.60)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1.14(±0.51)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extLst>
                  <a:ext uri="{0D108BD9-81ED-4DB2-BD59-A6C34878D82A}">
                    <a16:rowId xmlns:a16="http://schemas.microsoft.com/office/drawing/2014/main" val="1666894445"/>
                  </a:ext>
                </a:extLst>
              </a:tr>
              <a:tr h="163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hsa-miR-15a-5p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1.00(±0.21)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1.21(±0.35)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1.14(±0.36)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1.68(±0.21)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hsa-miR-16-5p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1.00(±0.23)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1.21(±0.50)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1.02(±0.39)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1.10(±0.32)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extLst>
                  <a:ext uri="{0D108BD9-81ED-4DB2-BD59-A6C34878D82A}">
                    <a16:rowId xmlns:a16="http://schemas.microsoft.com/office/drawing/2014/main" val="2774592993"/>
                  </a:ext>
                </a:extLst>
              </a:tr>
              <a:tr h="163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hsa-miR-378a-3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1.00(±0.28)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1.13(±0.43)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1.21(±0.51)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1.08(±0.35)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hsa-miR-210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1.00(±0.04)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0.74(±0.24)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0.71(±0.12)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0.85(±0.23)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extLst>
                  <a:ext uri="{0D108BD9-81ED-4DB2-BD59-A6C34878D82A}">
                    <a16:rowId xmlns:a16="http://schemas.microsoft.com/office/drawing/2014/main" val="1145108719"/>
                  </a:ext>
                </a:extLst>
              </a:tr>
              <a:tr h="163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hsa-let-7b-5p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1.00(±0.07)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0.83(±0.03)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0.46(±0.01)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0.75(±0.01)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hsa-miR-17-5p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1.00(±0.23)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1.03(±0.31)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0.78(±0.20)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0.90(±0.11)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extLst>
                  <a:ext uri="{0D108BD9-81ED-4DB2-BD59-A6C34878D82A}">
                    <a16:rowId xmlns:a16="http://schemas.microsoft.com/office/drawing/2014/main" val="4129004848"/>
                  </a:ext>
                </a:extLst>
              </a:tr>
              <a:tr h="163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hsa-miR-205-5p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1.00(±0.14)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0.58(±0.24)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0.67(±0.27)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0.46(±0.12)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hsa-miR-98-5p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1.00(±0.11)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2.01(±0.32)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0.75(±0.13)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1.66(±0.14)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extLst>
                  <a:ext uri="{0D108BD9-81ED-4DB2-BD59-A6C34878D82A}">
                    <a16:rowId xmlns:a16="http://schemas.microsoft.com/office/drawing/2014/main" val="2262823645"/>
                  </a:ext>
                </a:extLst>
              </a:tr>
              <a:tr h="163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hsa-miR-181a-5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1.00(±0.08)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0.94(±0.16)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0.86(±0.14)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0.60(±0.05)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hsa-miR-34a-5p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1.00(±0.24)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1.20(±0.35)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1.13(±0.52)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1.24(±0.24)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extLst>
                  <a:ext uri="{0D108BD9-81ED-4DB2-BD59-A6C34878D82A}">
                    <a16:rowId xmlns:a16="http://schemas.microsoft.com/office/drawing/2014/main" val="333355043"/>
                  </a:ext>
                </a:extLst>
              </a:tr>
              <a:tr h="163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hsa-miR-130a-3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1.00(±0.39)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0.36(±0.43)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0.32(±0.29)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0.30(±0.31)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hsa-miR-25-3p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1.00(±0.41)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0.82(±0.25)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0.61(±0.19)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0.87(±0.17)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extLst>
                  <a:ext uri="{0D108BD9-81ED-4DB2-BD59-A6C34878D82A}">
                    <a16:rowId xmlns:a16="http://schemas.microsoft.com/office/drawing/2014/main" val="1052437849"/>
                  </a:ext>
                </a:extLst>
              </a:tr>
              <a:tr h="163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hsa-miR-140-5p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1.00(±0.33)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1.25(±0.69)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0.98(±0.34)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1.13(±0.44)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hsa-miR-144-3p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1.00(±0.07)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2.32(±3.30)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0.34(±0.04)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0.85(±0.30)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extLst>
                  <a:ext uri="{0D108BD9-81ED-4DB2-BD59-A6C34878D82A}">
                    <a16:rowId xmlns:a16="http://schemas.microsoft.com/office/drawing/2014/main" val="2768124875"/>
                  </a:ext>
                </a:extLst>
              </a:tr>
              <a:tr h="163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hsa-miR-20a-5p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1.00(±0.21)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1.20(±0.53)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1.09(±0.44)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1.20(±0.33)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hsa-miR-128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1.00(±0.38)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1.09(±0.57)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0.83(±0.54)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1.05(±0.39)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extLst>
                  <a:ext uri="{0D108BD9-81ED-4DB2-BD59-A6C34878D82A}">
                    <a16:rowId xmlns:a16="http://schemas.microsoft.com/office/drawing/2014/main" val="1725594006"/>
                  </a:ext>
                </a:extLst>
              </a:tr>
              <a:tr h="163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hsa-miR-146b-5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1.00(±0.17)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0.72(±0.20)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0.55(±0.14)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0.67(±0.17)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hsa-miR-143-3p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1.00(±0.07)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0.56(±0.03)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0.37(±0.08)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0.87(±0.02)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extLst>
                  <a:ext uri="{0D108BD9-81ED-4DB2-BD59-A6C34878D82A}">
                    <a16:rowId xmlns:a16="http://schemas.microsoft.com/office/drawing/2014/main" val="2901126172"/>
                  </a:ext>
                </a:extLst>
              </a:tr>
              <a:tr h="163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hsa-miR-132-3p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1.00(±0.23)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1.60(±0.50)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1.02(±0.43)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1.57(±0.52)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hsa-miR-215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1.00(±0.06)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0.77(±0.18)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0.38(±0.03)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0.71(±0.24)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extLst>
                  <a:ext uri="{0D108BD9-81ED-4DB2-BD59-A6C34878D82A}">
                    <a16:rowId xmlns:a16="http://schemas.microsoft.com/office/drawing/2014/main" val="3234499434"/>
                  </a:ext>
                </a:extLst>
              </a:tr>
              <a:tr h="163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hsa-miR-193b-3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1.00(±0.01)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0.93(±0.10)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0.95(±0.01)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0.88(±0.06)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hsa-miR-19a-3p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1.00(±0.43)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1.11(±0.58)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0.82(±0.56)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0.93(±0.28)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extLst>
                  <a:ext uri="{0D108BD9-81ED-4DB2-BD59-A6C34878D82A}">
                    <a16:rowId xmlns:a16="http://schemas.microsoft.com/office/drawing/2014/main" val="534852172"/>
                  </a:ext>
                </a:extLst>
              </a:tr>
              <a:tr h="163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hsa-miR-183-5p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1.00(±0.35)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1.10(±0.51)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1.05(±0.33)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1.07(±0.36)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hsa-miR-193a-5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1.00(±0.06)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0.86(±0.08)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0.68(±0.06)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0.77(±0.09)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extLst>
                  <a:ext uri="{0D108BD9-81ED-4DB2-BD59-A6C34878D82A}">
                    <a16:rowId xmlns:a16="http://schemas.microsoft.com/office/drawing/2014/main" val="2810225280"/>
                  </a:ext>
                </a:extLst>
              </a:tr>
              <a:tr h="163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hsa-miR-34c-5p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1.00(±0.41)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0.44(±0.30)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0.51(±0.19)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0.48(±0.16)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hsa-miR-18a-5p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1.00(±0.47)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1.23(±0.77)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0.99(±0.75)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1.10(±0.52)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extLst>
                  <a:ext uri="{0D108BD9-81ED-4DB2-BD59-A6C34878D82A}">
                    <a16:rowId xmlns:a16="http://schemas.microsoft.com/office/drawing/2014/main" val="3234464583"/>
                  </a:ext>
                </a:extLst>
              </a:tr>
              <a:tr h="163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hsa-miR-30c-5p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1.00(±0.11)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1.19(±0.34)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1.00(±0.24)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1.04(±0.19)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hsa-miR-125b-5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1.00(±0.27)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0.62(±0.24)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0.81(±0.37)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0.51(±0.15)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extLst>
                  <a:ext uri="{0D108BD9-81ED-4DB2-BD59-A6C34878D82A}">
                    <a16:rowId xmlns:a16="http://schemas.microsoft.com/office/drawing/2014/main" val="1705431393"/>
                  </a:ext>
                </a:extLst>
              </a:tr>
              <a:tr h="163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hsa-miR-148a-3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1.00(±0.36)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1.17(±0.48)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0.88(±0.36)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1.07(±0.33)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hsa-miR-126-3p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1.00(±0.22)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1.00(±0.33)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0.82(±0.28)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0.89(±0.17)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extLst>
                  <a:ext uri="{0D108BD9-81ED-4DB2-BD59-A6C34878D82A}">
                    <a16:rowId xmlns:a16="http://schemas.microsoft.com/office/drawing/2014/main" val="2232043420"/>
                  </a:ext>
                </a:extLst>
              </a:tr>
              <a:tr h="163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Hsa0--miR-134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1.00(±0.07)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0.54(±0.09)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1.04(±0.38)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0.64(±0.02)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hsa-miR-27a-3p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1.00(±0.38)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0.99(±0.48)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0.79(±0.43)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0.87(±0.29)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extLst>
                  <a:ext uri="{0D108BD9-81ED-4DB2-BD59-A6C34878D82A}">
                    <a16:rowId xmlns:a16="http://schemas.microsoft.com/office/drawing/2014/main" val="787010487"/>
                  </a:ext>
                </a:extLst>
              </a:tr>
              <a:tr h="163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hsa-let-7g-5p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1.00(±0.09)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1.31(±0.43)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0.74(±0.21)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1.09(±0.43)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hsa-miR-372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1.00(±0.10)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0.45(±0.03)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0.38(±0.06)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0.34(±0.01)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extLst>
                  <a:ext uri="{0D108BD9-81ED-4DB2-BD59-A6C34878D82A}">
                    <a16:rowId xmlns:a16="http://schemas.microsoft.com/office/drawing/2014/main" val="3010900034"/>
                  </a:ext>
                </a:extLst>
              </a:tr>
              <a:tr h="163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hsa-miR-138-5p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1.00(±0.04)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1.01(±0.22)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0.92(±0.12)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0.93(±0.12)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hsa-miR-149-5p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1.00(±0.44)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1.07(±0.64)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0.77(±0.46)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0.95(±0.41)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extLst>
                  <a:ext uri="{0D108BD9-81ED-4DB2-BD59-A6C34878D82A}">
                    <a16:rowId xmlns:a16="http://schemas.microsoft.com/office/drawing/2014/main" val="58035258"/>
                  </a:ext>
                </a:extLst>
              </a:tr>
              <a:tr h="163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hsa-miR-373-3p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1.00(±0.28)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1.02(±0.33)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1.08(±0.10)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0.89(±0.29)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hsa-miR-23b-3p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1.00(±0.43)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1.04(±0.52)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0.87(±0.58)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1.19(±0.42)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extLst>
                  <a:ext uri="{0D108BD9-81ED-4DB2-BD59-A6C34878D82A}">
                    <a16:rowId xmlns:a16="http://schemas.microsoft.com/office/drawing/2014/main" val="1022971242"/>
                  </a:ext>
                </a:extLst>
              </a:tr>
              <a:tr h="163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hsa-let-7c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1.00(±0.10)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0.52(±0.12)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0.51(±0.09)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0.46(±0.12)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hsa-miR-203a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1.00(±0.05)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0.49(±0.02)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0.47(±0.11)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0.86(±0.03)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extLst>
                  <a:ext uri="{0D108BD9-81ED-4DB2-BD59-A6C34878D82A}">
                    <a16:rowId xmlns:a16="http://schemas.microsoft.com/office/drawing/2014/main" val="2606065145"/>
                  </a:ext>
                </a:extLst>
              </a:tr>
              <a:tr h="163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hsa-let-7e-5p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1.00(±0.30)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0.88(±0.20)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0.75(±0.11)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0.89(±0.14)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hsa-miR-32-5p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1.00(±0.06)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0.56(±0.09)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0.57(±0.23)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1.25(±0.08)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extLst>
                  <a:ext uri="{0D108BD9-81ED-4DB2-BD59-A6C34878D82A}">
                    <a16:rowId xmlns:a16="http://schemas.microsoft.com/office/drawing/2014/main" val="1465663779"/>
                  </a:ext>
                </a:extLst>
              </a:tr>
              <a:tr h="163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hsa-miR-218-5p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1.00(±0.13)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1.29(±0.37)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0.96(±0.24)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1.23(±0.29)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hsa-miR-181c-5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1.00(±0.11)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0.85(±0.23)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0.90(±0.24)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0.71(±0.06)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extLst>
                  <a:ext uri="{0D108BD9-81ED-4DB2-BD59-A6C34878D82A}">
                    <a16:rowId xmlns:a16="http://schemas.microsoft.com/office/drawing/2014/main" val="4078662659"/>
                  </a:ext>
                </a:extLst>
              </a:tr>
              <a:tr h="163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hsa-miR-29b-3p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1.00(±0.30)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0.93(±0.36)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0.88(±0.30)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0.80(±0.20)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cel-miR-39-3p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1.00(±0.13)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0.73(±0.22)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0.68(±0.26)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0.62(±0.05)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extLst>
                  <a:ext uri="{0D108BD9-81ED-4DB2-BD59-A6C34878D82A}">
                    <a16:rowId xmlns:a16="http://schemas.microsoft.com/office/drawing/2014/main" val="3744394538"/>
                  </a:ext>
                </a:extLst>
              </a:tr>
              <a:tr h="163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hsa-miR-146a-5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1.00(±0.10)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0.82(±0.06)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0.84(±0.05)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0.65(±0.01)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cel-miR-39-3p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1.00(±0.03)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0.69(±0.31)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0.62(±0.10)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0.77(±0.11)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extLst>
                  <a:ext uri="{0D108BD9-81ED-4DB2-BD59-A6C34878D82A}">
                    <a16:rowId xmlns:a16="http://schemas.microsoft.com/office/drawing/2014/main" val="3134849365"/>
                  </a:ext>
                </a:extLst>
              </a:tr>
              <a:tr h="163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hsa-miR-135b-5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1.00(±0.01)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1.16(±0.13)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0.67(±0.05)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1.24(±0.09)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SNORD61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1.00(±0.19)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1.00(±0.41)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1.00(±0.43)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1.00(±0.28)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extLst>
                  <a:ext uri="{0D108BD9-81ED-4DB2-BD59-A6C34878D82A}">
                    <a16:rowId xmlns:a16="http://schemas.microsoft.com/office/drawing/2014/main" val="3311919823"/>
                  </a:ext>
                </a:extLst>
              </a:tr>
              <a:tr h="163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hsa-miR-206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1.00(±0.26)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0.79(±0.19)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0.66(±0.06)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0.82(±0.10)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SNORD68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1.00(±0.47)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1.13(±0.86)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1.02(±0.67)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1.17(±0.59)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extLst>
                  <a:ext uri="{0D108BD9-81ED-4DB2-BD59-A6C34878D82A}">
                    <a16:rowId xmlns:a16="http://schemas.microsoft.com/office/drawing/2014/main" val="2237827035"/>
                  </a:ext>
                </a:extLst>
              </a:tr>
              <a:tr h="163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hsa-miR-124-3p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1.00(±0.10)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0.47(±0.04)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0.82(±0.12)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0.93(±0.07)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SNORD72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1.00(±0.24)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0.95(±0.44)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1.02(±0.50)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0.94(±0.23)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extLst>
                  <a:ext uri="{0D108BD9-81ED-4DB2-BD59-A6C34878D82A}">
                    <a16:rowId xmlns:a16="http://schemas.microsoft.com/office/drawing/2014/main" val="4200927498"/>
                  </a:ext>
                </a:extLst>
              </a:tr>
              <a:tr h="163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hsa-miR-21-5p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1.00(±0.19)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1.09(±0.30)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1.04(±0.32)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1.07(±0.22)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SNORD95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1.00(±0.28)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1.05(±0.38)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0.99(±0.32)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1.17(±0.29)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extLst>
                  <a:ext uri="{0D108BD9-81ED-4DB2-BD59-A6C34878D82A}">
                    <a16:rowId xmlns:a16="http://schemas.microsoft.com/office/drawing/2014/main" val="384241421"/>
                  </a:ext>
                </a:extLst>
              </a:tr>
              <a:tr h="163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hsa-miR-181d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1.00(±0.01)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0.49(±0.05)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0.56(±0.05)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0.39(±0.03)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SNORD96A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1.00(±0.28)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1.15(±0.54)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1.01(±0.44)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1.13(±0.32)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extLst>
                  <a:ext uri="{0D108BD9-81ED-4DB2-BD59-A6C34878D82A}">
                    <a16:rowId xmlns:a16="http://schemas.microsoft.com/office/drawing/2014/main" val="1643910363"/>
                  </a:ext>
                </a:extLst>
              </a:tr>
              <a:tr h="163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hsa-miR-301a-3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1.00(±0.49)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0.92(±0.64)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1.05(±0.67)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0.83(±0.28)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RNU6B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1.00(±18)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0.90(±0.17)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0.86(±0.12)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0.95(±0.06)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extLst>
                  <a:ext uri="{0D108BD9-81ED-4DB2-BD59-A6C34878D82A}">
                    <a16:rowId xmlns:a16="http://schemas.microsoft.com/office/drawing/2014/main" val="3918382905"/>
                  </a:ext>
                </a:extLst>
              </a:tr>
              <a:tr h="163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hsa-miR-200c-3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1.00(±0.08)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0.72(±0.09)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0.62(±0.03)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0.59(±0.05)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miRTC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1.00(±4.24)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0.92(±4.38)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0.87(±3.70)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0.90(±3.44)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extLst>
                  <a:ext uri="{0D108BD9-81ED-4DB2-BD59-A6C34878D82A}">
                    <a16:rowId xmlns:a16="http://schemas.microsoft.com/office/drawing/2014/main" val="2970942356"/>
                  </a:ext>
                </a:extLst>
              </a:tr>
              <a:tr h="163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hsa-miR-100-5p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1.00(±0.02)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1.07(±0.11)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1.01(±0.07)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1.14(±0.08)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miRTC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1.00(±5.11)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0.91(±4.84)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0.82(±4.01)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0.90(±3.86)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extLst>
                  <a:ext uri="{0D108BD9-81ED-4DB2-BD59-A6C34878D82A}">
                    <a16:rowId xmlns:a16="http://schemas.microsoft.com/office/drawing/2014/main" val="1715198842"/>
                  </a:ext>
                </a:extLst>
              </a:tr>
              <a:tr h="163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hsa-miR-10b-5p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1.00(±0.03)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0.80(±0.05)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0.67(±0.11)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0.78(±0.07)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PCC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1.00(±0.22)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0.97(±0.42)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1.04(±0.52)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1.00(±0.51)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/>
                </a:tc>
                <a:extLst>
                  <a:ext uri="{0D108BD9-81ED-4DB2-BD59-A6C34878D82A}">
                    <a16:rowId xmlns:a16="http://schemas.microsoft.com/office/drawing/2014/main" val="2061378672"/>
                  </a:ext>
                </a:extLst>
              </a:tr>
              <a:tr h="163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hsa-miR-155-5p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1.00(±0.18)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0.29(±0.05)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1.14(±0.14)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0.89(±0.13)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PCC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1.00(±0.17)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0.97(±0.36)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1.19(±0.42)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7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1.04(±0.42)</a:t>
                      </a:r>
                      <a:endParaRPr lang="en-US" altLang="ko-KR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083" marR="4083" marT="4083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66063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52207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53176</TotalTime>
  <Words>1651</Words>
  <Application>Microsoft Office PowerPoint</Application>
  <PresentationFormat>화면 슬라이드 쇼(4:3)</PresentationFormat>
  <Paragraphs>492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맑은 고딕</vt:lpstr>
      <vt:lpstr>Arial</vt:lpstr>
      <vt:lpstr>Calibri</vt:lpstr>
      <vt:lpstr>Calibri Light</vt:lpstr>
      <vt:lpstr>Times New Roman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배정아</dc:creator>
  <cp:lastModifiedBy>user</cp:lastModifiedBy>
  <cp:revision>821</cp:revision>
  <cp:lastPrinted>2020-12-14T02:52:41Z</cp:lastPrinted>
  <dcterms:created xsi:type="dcterms:W3CDTF">2017-02-20T02:17:55Z</dcterms:created>
  <dcterms:modified xsi:type="dcterms:W3CDTF">2021-05-12T02:51:10Z</dcterms:modified>
</cp:coreProperties>
</file>