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35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FF"/>
    <a:srgbClr val="AD07E3"/>
    <a:srgbClr val="4472C4"/>
    <a:srgbClr val="ED7D31"/>
    <a:srgbClr val="00C000"/>
    <a:srgbClr val="0000FF"/>
    <a:srgbClr val="F94040"/>
    <a:srgbClr val="FF1212"/>
    <a:srgbClr val="893B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9143" autoAdjust="0"/>
    <p:restoredTop sz="96357" autoAdjust="0"/>
  </p:normalViewPr>
  <p:slideViewPr>
    <p:cSldViewPr snapToGrid="0">
      <p:cViewPr varScale="1">
        <p:scale>
          <a:sx n="74" d="100"/>
          <a:sy n="74" d="100"/>
        </p:scale>
        <p:origin x="3276" y="78"/>
      </p:cViewPr>
      <p:guideLst>
        <p:guide orient="horz" pos="3168"/>
        <p:guide pos="24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29C450-150C-784E-938A-EA0590D3947B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BDD872-18D6-734E-AB53-9B284FD9D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440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220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781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5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92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39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63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176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394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187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432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753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00">
            <a:extLst>
              <a:ext uri="{FF2B5EF4-FFF2-40B4-BE49-F238E27FC236}">
                <a16:creationId xmlns:a16="http://schemas.microsoft.com/office/drawing/2014/main" id="{9889D567-B328-EE53-1F63-F261C5E2A24A}"/>
              </a:ext>
            </a:extLst>
          </p:cNvPr>
          <p:cNvSpPr txBox="1"/>
          <p:nvPr/>
        </p:nvSpPr>
        <p:spPr>
          <a:xfrm>
            <a:off x="-37027" y="-3650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C43DC70-2B56-4209-85EB-A430AD968F61}"/>
              </a:ext>
            </a:extLst>
          </p:cNvPr>
          <p:cNvSpPr txBox="1"/>
          <p:nvPr/>
        </p:nvSpPr>
        <p:spPr>
          <a:xfrm>
            <a:off x="-37027" y="453163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01BDD96-5B98-02FB-D4CA-7C66D4DE500D}"/>
              </a:ext>
            </a:extLst>
          </p:cNvPr>
          <p:cNvSpPr txBox="1"/>
          <p:nvPr/>
        </p:nvSpPr>
        <p:spPr>
          <a:xfrm>
            <a:off x="5120640" y="-45865"/>
            <a:ext cx="2651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6C43CE-5C3E-B077-27E8-7E1507659E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14"/>
          <a:stretch/>
        </p:blipFill>
        <p:spPr>
          <a:xfrm>
            <a:off x="0" y="4813300"/>
            <a:ext cx="3426488" cy="280778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BA93A77-EE52-D9BE-7B59-79EB893E22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19"/>
          <a:stretch/>
        </p:blipFill>
        <p:spPr>
          <a:xfrm>
            <a:off x="0" y="467743"/>
            <a:ext cx="3768132" cy="325205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E52162C-959E-B260-2E8E-C68380553A8D}"/>
              </a:ext>
            </a:extLst>
          </p:cNvPr>
          <p:cNvSpPr txBox="1"/>
          <p:nvPr/>
        </p:nvSpPr>
        <p:spPr>
          <a:xfrm>
            <a:off x="3722260" y="544726"/>
            <a:ext cx="11801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Membrane Trafficking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8EC4502-CBD6-EFAE-03CD-9905C22DD23A}"/>
              </a:ext>
            </a:extLst>
          </p:cNvPr>
          <p:cNvSpPr txBox="1"/>
          <p:nvPr/>
        </p:nvSpPr>
        <p:spPr>
          <a:xfrm>
            <a:off x="3722260" y="679169"/>
            <a:ext cx="182934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VEGFA-VEGFR2 signaling pathway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72E18DE-7979-FF10-BE48-BB4AB82D6375}"/>
              </a:ext>
            </a:extLst>
          </p:cNvPr>
          <p:cNvSpPr txBox="1"/>
          <p:nvPr/>
        </p:nvSpPr>
        <p:spPr>
          <a:xfrm>
            <a:off x="3722260" y="813612"/>
            <a:ext cx="21146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Human immunodeficiency virus 1 infection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ABE55A0-39E5-8886-C2AA-4279B906DDB0}"/>
              </a:ext>
            </a:extLst>
          </p:cNvPr>
          <p:cNvSpPr txBox="1"/>
          <p:nvPr/>
        </p:nvSpPr>
        <p:spPr>
          <a:xfrm>
            <a:off x="3722260" y="948055"/>
            <a:ext cx="28296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Negative regulation of cellular component virus 1 infection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58B3219-0862-C44F-285E-6E869F78AB50}"/>
              </a:ext>
            </a:extLst>
          </p:cNvPr>
          <p:cNvSpPr txBox="1"/>
          <p:nvPr/>
        </p:nvSpPr>
        <p:spPr>
          <a:xfrm>
            <a:off x="3722260" y="1082498"/>
            <a:ext cx="28552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Signaling by Rho GTPases, Miro GTPases and RHOBTB3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9F5E0BC-357E-AF3F-FC4C-E67F1618A08F}"/>
              </a:ext>
            </a:extLst>
          </p:cNvPr>
          <p:cNvSpPr txBox="1"/>
          <p:nvPr/>
        </p:nvSpPr>
        <p:spPr>
          <a:xfrm>
            <a:off x="3722260" y="1216941"/>
            <a:ext cx="14414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Ebola virus infection in host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3FEED5D-CD0C-E8F7-AE73-78EE6E1F9A93}"/>
              </a:ext>
            </a:extLst>
          </p:cNvPr>
          <p:cNvSpPr txBox="1"/>
          <p:nvPr/>
        </p:nvSpPr>
        <p:spPr>
          <a:xfrm>
            <a:off x="3722260" y="1351384"/>
            <a:ext cx="15087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Actin filament-based process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76460AD-A50A-E8CF-4A73-EBB7D0CFF7E9}"/>
              </a:ext>
            </a:extLst>
          </p:cNvPr>
          <p:cNvSpPr txBox="1"/>
          <p:nvPr/>
        </p:nvSpPr>
        <p:spPr>
          <a:xfrm>
            <a:off x="3722260" y="1485827"/>
            <a:ext cx="92685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Mitotic cell cycle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B0E0646-6D37-9FCE-B5A4-1129E31209BB}"/>
              </a:ext>
            </a:extLst>
          </p:cNvPr>
          <p:cNvSpPr txBox="1"/>
          <p:nvPr/>
        </p:nvSpPr>
        <p:spPr>
          <a:xfrm>
            <a:off x="3722260" y="1620270"/>
            <a:ext cx="10951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Cell morphogenesis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C6E6AD1-2480-E4C2-6BE9-792953F7DAC1}"/>
              </a:ext>
            </a:extLst>
          </p:cNvPr>
          <p:cNvSpPr txBox="1"/>
          <p:nvPr/>
        </p:nvSpPr>
        <p:spPr>
          <a:xfrm>
            <a:off x="3722260" y="1754713"/>
            <a:ext cx="12682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Membrane organization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767A59B-FBB0-9875-5C27-F0C8BF18AAB0}"/>
              </a:ext>
            </a:extLst>
          </p:cNvPr>
          <p:cNvSpPr txBox="1"/>
          <p:nvPr/>
        </p:nvSpPr>
        <p:spPr>
          <a:xfrm>
            <a:off x="3722260" y="1889156"/>
            <a:ext cx="190308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Cytokine Signaling in Immune system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BE46D0D-D595-BF54-B997-B703C52078BC}"/>
              </a:ext>
            </a:extLst>
          </p:cNvPr>
          <p:cNvSpPr txBox="1"/>
          <p:nvPr/>
        </p:nvSpPr>
        <p:spPr>
          <a:xfrm>
            <a:off x="3722260" y="2023599"/>
            <a:ext cx="16706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Positive regulation of locomotion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7A8BE1B-A50E-94BA-EBEE-000B23D9E9FC}"/>
              </a:ext>
            </a:extLst>
          </p:cNvPr>
          <p:cNvSpPr txBox="1"/>
          <p:nvPr/>
        </p:nvSpPr>
        <p:spPr>
          <a:xfrm>
            <a:off x="3722260" y="2158042"/>
            <a:ext cx="13596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Adaptive Immune System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649F350-C74E-414B-6D72-E75848EFB065}"/>
              </a:ext>
            </a:extLst>
          </p:cNvPr>
          <p:cNvSpPr txBox="1"/>
          <p:nvPr/>
        </p:nvSpPr>
        <p:spPr>
          <a:xfrm>
            <a:off x="3722260" y="2292485"/>
            <a:ext cx="7216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Hemostasis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1EAE6B6-C53A-A96F-603D-1C46F8FA7403}"/>
              </a:ext>
            </a:extLst>
          </p:cNvPr>
          <p:cNvSpPr txBox="1"/>
          <p:nvPr/>
        </p:nvSpPr>
        <p:spPr>
          <a:xfrm>
            <a:off x="3722260" y="2426928"/>
            <a:ext cx="24609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Enzyme-linked receptor protein signaling pathway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E049F6B-05D8-875F-1D68-6DC076E8E1A3}"/>
              </a:ext>
            </a:extLst>
          </p:cNvPr>
          <p:cNvSpPr txBox="1"/>
          <p:nvPr/>
        </p:nvSpPr>
        <p:spPr>
          <a:xfrm>
            <a:off x="3722260" y="2561371"/>
            <a:ext cx="18598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Pathogenic Escherichia coli infection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7039D0C-73D0-0843-CC2D-BC5DB929DA3F}"/>
              </a:ext>
            </a:extLst>
          </p:cNvPr>
          <p:cNvSpPr txBox="1"/>
          <p:nvPr/>
        </p:nvSpPr>
        <p:spPr>
          <a:xfrm>
            <a:off x="3722260" y="2695814"/>
            <a:ext cx="1236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Response to wounding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9F532A1-FB01-E565-74B2-3A38BCDC8A9B}"/>
              </a:ext>
            </a:extLst>
          </p:cNvPr>
          <p:cNvSpPr txBox="1"/>
          <p:nvPr/>
        </p:nvSpPr>
        <p:spPr>
          <a:xfrm>
            <a:off x="3722260" y="2830257"/>
            <a:ext cx="19623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Positive regulation of hydrolase activity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199DE11-F7D1-AAD8-9AFF-6AA3CBF26174}"/>
              </a:ext>
            </a:extLst>
          </p:cNvPr>
          <p:cNvSpPr txBox="1"/>
          <p:nvPr/>
        </p:nvSpPr>
        <p:spPr>
          <a:xfrm>
            <a:off x="3722260" y="2964700"/>
            <a:ext cx="12041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Golgi vesicle transport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93D72BC-F393-0F8C-440F-AC0F48E85772}"/>
              </a:ext>
            </a:extLst>
          </p:cNvPr>
          <p:cNvSpPr txBox="1"/>
          <p:nvPr/>
        </p:nvSpPr>
        <p:spPr>
          <a:xfrm>
            <a:off x="3722260" y="3099150"/>
            <a:ext cx="16401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Malignant pleural mesothelioma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20A07D9-7998-977E-1B08-47EBCD86B11A}"/>
              </a:ext>
            </a:extLst>
          </p:cNvPr>
          <p:cNvSpPr txBox="1"/>
          <p:nvPr/>
        </p:nvSpPr>
        <p:spPr>
          <a:xfrm>
            <a:off x="3354314" y="4885085"/>
            <a:ext cx="20377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Negative regulation of biological process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075B106-9B62-64E1-5142-36E06EC2F9C6}"/>
              </a:ext>
            </a:extLst>
          </p:cNvPr>
          <p:cNvSpPr txBox="1"/>
          <p:nvPr/>
        </p:nvSpPr>
        <p:spPr>
          <a:xfrm>
            <a:off x="3354314" y="5004410"/>
            <a:ext cx="92204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Cellular process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CE843FD-317A-0696-73ED-B9EECD53A3A2}"/>
              </a:ext>
            </a:extLst>
          </p:cNvPr>
          <p:cNvSpPr txBox="1"/>
          <p:nvPr/>
        </p:nvSpPr>
        <p:spPr>
          <a:xfrm>
            <a:off x="3354314" y="5123735"/>
            <a:ext cx="12618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Developmental process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E480A45-9AEC-D148-526A-DE3822082C0B}"/>
              </a:ext>
            </a:extLst>
          </p:cNvPr>
          <p:cNvSpPr txBox="1"/>
          <p:nvPr/>
        </p:nvSpPr>
        <p:spPr>
          <a:xfrm>
            <a:off x="3354314" y="5243060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Localization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99115EB-D054-6B6C-44A3-80B5E422C826}"/>
              </a:ext>
            </a:extLst>
          </p:cNvPr>
          <p:cNvSpPr txBox="1"/>
          <p:nvPr/>
        </p:nvSpPr>
        <p:spPr>
          <a:xfrm>
            <a:off x="3354314" y="5362385"/>
            <a:ext cx="16417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Regulation of biological process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EAA2BAD-6C99-5673-9D32-01EAD658A35D}"/>
              </a:ext>
            </a:extLst>
          </p:cNvPr>
          <p:cNvSpPr txBox="1"/>
          <p:nvPr/>
        </p:nvSpPr>
        <p:spPr>
          <a:xfrm>
            <a:off x="3354314" y="5481710"/>
            <a:ext cx="7473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Locomotion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544BD23-007A-00FC-1298-0ED8633335D6}"/>
              </a:ext>
            </a:extLst>
          </p:cNvPr>
          <p:cNvSpPr txBox="1"/>
          <p:nvPr/>
        </p:nvSpPr>
        <p:spPr>
          <a:xfrm>
            <a:off x="3354314" y="5601035"/>
            <a:ext cx="6671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Signaling 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DDEE9FF-29AA-FEA3-32C9-10F90EB25B7C}"/>
              </a:ext>
            </a:extLst>
          </p:cNvPr>
          <p:cNvSpPr txBox="1"/>
          <p:nvPr/>
        </p:nvSpPr>
        <p:spPr>
          <a:xfrm>
            <a:off x="3354314" y="5720360"/>
            <a:ext cx="12282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Response to stimulus 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73773DF-D4C6-C71D-E00D-78A17CE643C5}"/>
              </a:ext>
            </a:extLst>
          </p:cNvPr>
          <p:cNvSpPr txBox="1"/>
          <p:nvPr/>
        </p:nvSpPr>
        <p:spPr>
          <a:xfrm>
            <a:off x="3354314" y="5839685"/>
            <a:ext cx="1107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Biological regulation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B6C1903-18F2-4223-574C-AAEBBF1A7C0D}"/>
              </a:ext>
            </a:extLst>
          </p:cNvPr>
          <p:cNvSpPr txBox="1"/>
          <p:nvPr/>
        </p:nvSpPr>
        <p:spPr>
          <a:xfrm>
            <a:off x="3354314" y="5959010"/>
            <a:ext cx="19912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Positive regulation of biological process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EDB401A-BCC3-7E51-B82F-9FE6AF8A8687}"/>
              </a:ext>
            </a:extLst>
          </p:cNvPr>
          <p:cNvSpPr txBox="1"/>
          <p:nvPr/>
        </p:nvSpPr>
        <p:spPr>
          <a:xfrm>
            <a:off x="3354314" y="6078335"/>
            <a:ext cx="7793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Viral process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0668C7A-3E66-2CBA-B39D-9607E0FA6527}"/>
              </a:ext>
            </a:extLst>
          </p:cNvPr>
          <p:cNvSpPr txBox="1"/>
          <p:nvPr/>
        </p:nvSpPr>
        <p:spPr>
          <a:xfrm>
            <a:off x="3354314" y="6197660"/>
            <a:ext cx="10150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Metabolic process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00FAB4B-3BB3-9C8F-9DEB-13C5EECD8299}"/>
              </a:ext>
            </a:extLst>
          </p:cNvPr>
          <p:cNvSpPr txBox="1"/>
          <p:nvPr/>
        </p:nvSpPr>
        <p:spPr>
          <a:xfrm>
            <a:off x="3354314" y="6316985"/>
            <a:ext cx="16482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Multicellular organismal process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2BA79F0-8E77-A926-B4B9-3064A7C2766F}"/>
              </a:ext>
            </a:extLst>
          </p:cNvPr>
          <p:cNvSpPr txBox="1"/>
          <p:nvPr/>
        </p:nvSpPr>
        <p:spPr>
          <a:xfrm>
            <a:off x="3354314" y="6436310"/>
            <a:ext cx="130035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Immune system process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62D5C8C-6BBA-7293-3907-683969A1C9EF}"/>
              </a:ext>
            </a:extLst>
          </p:cNvPr>
          <p:cNvSpPr txBox="1"/>
          <p:nvPr/>
        </p:nvSpPr>
        <p:spPr>
          <a:xfrm>
            <a:off x="3354314" y="6555635"/>
            <a:ext cx="35381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Biological process involved in interspecies interaction between organisms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C7D819F-1679-FB29-E62E-0E31A8B9286D}"/>
              </a:ext>
            </a:extLst>
          </p:cNvPr>
          <p:cNvSpPr txBox="1"/>
          <p:nvPr/>
        </p:nvSpPr>
        <p:spPr>
          <a:xfrm>
            <a:off x="3354314" y="6674960"/>
            <a:ext cx="11464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Homeostatic process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0762C62-EF45-445C-D307-B47CC39B019A}"/>
              </a:ext>
            </a:extLst>
          </p:cNvPr>
          <p:cNvSpPr txBox="1"/>
          <p:nvPr/>
        </p:nvSpPr>
        <p:spPr>
          <a:xfrm>
            <a:off x="3354314" y="6794285"/>
            <a:ext cx="11817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Reproductive process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A7EA89B-6CE7-1935-5945-9349FFE3AA5C}"/>
              </a:ext>
            </a:extLst>
          </p:cNvPr>
          <p:cNvSpPr txBox="1"/>
          <p:nvPr/>
        </p:nvSpPr>
        <p:spPr>
          <a:xfrm>
            <a:off x="3354314" y="6913610"/>
            <a:ext cx="5453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Growth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D67BAEE-6202-D2EB-2585-935DCF60492D}"/>
              </a:ext>
            </a:extLst>
          </p:cNvPr>
          <p:cNvSpPr txBox="1"/>
          <p:nvPr/>
        </p:nvSpPr>
        <p:spPr>
          <a:xfrm>
            <a:off x="3354314" y="7032937"/>
            <a:ext cx="8322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Detoxification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C09D92B-320A-BC0A-9597-77D5501AF213}"/>
              </a:ext>
            </a:extLst>
          </p:cNvPr>
          <p:cNvSpPr txBox="1"/>
          <p:nvPr/>
        </p:nvSpPr>
        <p:spPr>
          <a:xfrm>
            <a:off x="367015" y="4631047"/>
            <a:ext cx="30155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Top-level Gene Ontology Biological Processes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D326BA4-421E-0027-E9B1-A56475FD5ECE}"/>
              </a:ext>
            </a:extLst>
          </p:cNvPr>
          <p:cNvSpPr txBox="1"/>
          <p:nvPr/>
        </p:nvSpPr>
        <p:spPr>
          <a:xfrm>
            <a:off x="1230898" y="298505"/>
            <a:ext cx="11496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Enriched Terms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BCF3D21-6784-6115-0BF9-8A49C3979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254" y="7628897"/>
            <a:ext cx="4520223" cy="23313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AE4182-6F39-1267-9103-87D2A9814C55}"/>
              </a:ext>
            </a:extLst>
          </p:cNvPr>
          <p:cNvSpPr txBox="1"/>
          <p:nvPr/>
        </p:nvSpPr>
        <p:spPr>
          <a:xfrm>
            <a:off x="34960" y="754926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722344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-D Paper 9.6.22" id="{459AB0D5-DE6E-A145-AB77-51870C03EA3B}" vid="{A3E96EE2-CF20-884A-A8CE-502CFCBBB1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101912</TotalTime>
  <Words>141</Words>
  <Application>Microsoft Office PowerPoint</Application>
  <PresentationFormat>Custom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Levi Arnold</dc:creator>
  <cp:lastModifiedBy>Levi Arnold</cp:lastModifiedBy>
  <cp:revision>226</cp:revision>
  <dcterms:created xsi:type="dcterms:W3CDTF">2021-11-30T05:42:51Z</dcterms:created>
  <dcterms:modified xsi:type="dcterms:W3CDTF">2025-01-30T22:32:43Z</dcterms:modified>
</cp:coreProperties>
</file>