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4" r:id="rId6"/>
    <p:sldId id="261" r:id="rId7"/>
    <p:sldId id="263" r:id="rId8"/>
    <p:sldId id="262" r:id="rId9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2328" y="2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2A9BC-DE1C-442A-983A-6B971FDDE209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5C51E-4490-4DBF-8CE1-AA7A394DD56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42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F5C51E-4490-4DBF-8CE1-AA7A394DD5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9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F5C51E-4490-4DBF-8CE1-AA7A394DD5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93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595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32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94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497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5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8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7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7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4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4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30DC9-8709-4642-9E2E-C17A394376FA}" type="datetimeFigureOut">
              <a:rPr lang="en-US" smtClean="0"/>
              <a:t>10-Dec-16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80DB3-3583-471C-BDEC-EC232B2D13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59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5" Type="http://schemas.microsoft.com/office/2007/relationships/hdphoto" Target="../media/hdphoto1.wdp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Relationship Id="rId1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21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0.wmf"/><Relationship Id="rId4" Type="http://schemas.openxmlformats.org/officeDocument/2006/relationships/image" Target="../media/image23.jpeg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5.jpeg"/><Relationship Id="rId4" Type="http://schemas.openxmlformats.org/officeDocument/2006/relationships/image" Target="../media/image2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30.jpeg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8.wmf"/><Relationship Id="rId4" Type="http://schemas.openxmlformats.org/officeDocument/2006/relationships/image" Target="../media/image31.jpeg"/><Relationship Id="rId9" Type="http://schemas.openxmlformats.org/officeDocument/2006/relationships/oleObject" Target="../embeddings/oleObject25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9 Grupo"/>
          <p:cNvGrpSpPr/>
          <p:nvPr/>
        </p:nvGrpSpPr>
        <p:grpSpPr>
          <a:xfrm>
            <a:off x="110800" y="1789142"/>
            <a:ext cx="6784404" cy="5128816"/>
            <a:chOff x="110800" y="1789142"/>
            <a:chExt cx="6784404" cy="5128816"/>
          </a:xfrm>
        </p:grpSpPr>
        <p:graphicFrame>
          <p:nvGraphicFramePr>
            <p:cNvPr id="4" name="3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35569889"/>
                </p:ext>
              </p:extLst>
            </p:nvPr>
          </p:nvGraphicFramePr>
          <p:xfrm>
            <a:off x="287851" y="2507516"/>
            <a:ext cx="188122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2" name="SPW 11.0 Graph" r:id="rId4" imgW="5371920" imgH="3922560" progId="SigmaPlotGraphicObject.10">
                    <p:embed/>
                  </p:oleObj>
                </mc:Choice>
                <mc:Fallback>
                  <p:oleObj name="SPW 11.0 Graph" r:id="rId4" imgW="537192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87851" y="2507516"/>
                          <a:ext cx="188122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Box 180"/>
            <p:cNvSpPr txBox="1"/>
            <p:nvPr/>
          </p:nvSpPr>
          <p:spPr>
            <a:xfrm>
              <a:off x="110800" y="2293114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>
                  <a:latin typeface="Palatino Linotype" pitchFamily="18" charset="0"/>
                  <a:cs typeface="Arial" pitchFamily="34" charset="0"/>
                </a:rPr>
                <a:t>A</a:t>
              </a: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" name="5 CuadroTexto"/>
            <p:cNvSpPr txBox="1"/>
            <p:nvPr/>
          </p:nvSpPr>
          <p:spPr>
            <a:xfrm rot="16200000">
              <a:off x="-255490" y="3000807"/>
              <a:ext cx="103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Apoptotic cells (%)</a:t>
              </a:r>
            </a:p>
          </p:txBody>
        </p:sp>
        <p:graphicFrame>
          <p:nvGraphicFramePr>
            <p:cNvPr id="9" name="8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3352168"/>
                </p:ext>
              </p:extLst>
            </p:nvPr>
          </p:nvGraphicFramePr>
          <p:xfrm>
            <a:off x="2347912" y="2507516"/>
            <a:ext cx="1881188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3" name="SPW 11.0 Graph" r:id="rId6" imgW="5371920" imgH="3922560" progId="SigmaPlotGraphicObject.10">
                    <p:embed/>
                  </p:oleObj>
                </mc:Choice>
                <mc:Fallback>
                  <p:oleObj name="SPW 11.0 Graph" r:id="rId6" imgW="537192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347912" y="2507516"/>
                          <a:ext cx="1881188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10 CuadroTexto"/>
            <p:cNvSpPr txBox="1"/>
            <p:nvPr/>
          </p:nvSpPr>
          <p:spPr>
            <a:xfrm rot="16200000">
              <a:off x="1783154" y="3000807"/>
              <a:ext cx="103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Apoptotic cells (%)</a:t>
              </a:r>
            </a:p>
          </p:txBody>
        </p:sp>
        <p:grpSp>
          <p:nvGrpSpPr>
            <p:cNvPr id="12" name="11 Grupo"/>
            <p:cNvGrpSpPr/>
            <p:nvPr/>
          </p:nvGrpSpPr>
          <p:grpSpPr>
            <a:xfrm>
              <a:off x="3037898" y="3519610"/>
              <a:ext cx="1009513" cy="865183"/>
              <a:chOff x="4782767" y="4555735"/>
              <a:chExt cx="1009513" cy="865183"/>
            </a:xfrm>
          </p:grpSpPr>
          <p:sp>
            <p:nvSpPr>
              <p:cNvPr id="14" name="9 CuadroTexto"/>
              <p:cNvSpPr txBox="1"/>
              <p:nvPr/>
            </p:nvSpPr>
            <p:spPr>
              <a:xfrm rot="18709334">
                <a:off x="4489105" y="4927200"/>
                <a:ext cx="78738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5" name="9 CuadroTexto"/>
              <p:cNvSpPr txBox="1"/>
              <p:nvPr/>
            </p:nvSpPr>
            <p:spPr>
              <a:xfrm rot="18709334">
                <a:off x="4910462" y="4867826"/>
                <a:ext cx="824237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HDL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 +</a:t>
                </a:r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ApoM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6" name="9 CuadroTexto"/>
              <p:cNvSpPr txBox="1"/>
              <p:nvPr/>
            </p:nvSpPr>
            <p:spPr>
              <a:xfrm rot="18709334">
                <a:off x="5345383" y="4879934"/>
                <a:ext cx="69374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HDL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- ApoM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aphicFrame>
          <p:nvGraphicFramePr>
            <p:cNvPr id="19" name="18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9548505"/>
                </p:ext>
              </p:extLst>
            </p:nvPr>
          </p:nvGraphicFramePr>
          <p:xfrm>
            <a:off x="287851" y="4979476"/>
            <a:ext cx="188122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" name="SPW 11.0 Graph" r:id="rId8" imgW="5371920" imgH="3922560" progId="SigmaPlotGraphicObject.10">
                    <p:embed/>
                  </p:oleObj>
                </mc:Choice>
                <mc:Fallback>
                  <p:oleObj name="SPW 11.0 Graph" r:id="rId8" imgW="537192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87851" y="4979476"/>
                          <a:ext cx="188122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23 CuadroTexto"/>
            <p:cNvSpPr txBox="1"/>
            <p:nvPr/>
          </p:nvSpPr>
          <p:spPr>
            <a:xfrm rot="16200000">
              <a:off x="-255490" y="5519122"/>
              <a:ext cx="103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Apoptotic cells (%)</a:t>
              </a:r>
            </a:p>
          </p:txBody>
        </p:sp>
        <p:graphicFrame>
          <p:nvGraphicFramePr>
            <p:cNvPr id="27" name="26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49646301"/>
                </p:ext>
              </p:extLst>
            </p:nvPr>
          </p:nvGraphicFramePr>
          <p:xfrm>
            <a:off x="4643313" y="4979476"/>
            <a:ext cx="1906791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5" name="SPW 11.0 Graph" r:id="rId10" imgW="5442480" imgH="3922560" progId="SigmaPlotGraphicObject.10">
                    <p:embed/>
                  </p:oleObj>
                </mc:Choice>
                <mc:Fallback>
                  <p:oleObj name="SPW 11.0 Graph" r:id="rId10" imgW="54424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4643313" y="4979476"/>
                          <a:ext cx="1906791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" name="28 CuadroTexto"/>
            <p:cNvSpPr txBox="1"/>
            <p:nvPr/>
          </p:nvSpPr>
          <p:spPr>
            <a:xfrm rot="16200000">
              <a:off x="1734935" y="5541981"/>
              <a:ext cx="11306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Caspase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 3 activity (%)</a:t>
              </a:r>
            </a:p>
          </p:txBody>
        </p:sp>
        <p:sp>
          <p:nvSpPr>
            <p:cNvPr id="30" name="29 CuadroTexto"/>
            <p:cNvSpPr txBox="1"/>
            <p:nvPr/>
          </p:nvSpPr>
          <p:spPr>
            <a:xfrm rot="16200000">
              <a:off x="4059036" y="5541981"/>
              <a:ext cx="11306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Caspase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 3 activity (%)</a:t>
              </a:r>
            </a:p>
          </p:txBody>
        </p:sp>
        <p:grpSp>
          <p:nvGrpSpPr>
            <p:cNvPr id="31" name="30 Grupo"/>
            <p:cNvGrpSpPr/>
            <p:nvPr/>
          </p:nvGrpSpPr>
          <p:grpSpPr>
            <a:xfrm>
              <a:off x="1209874" y="5977600"/>
              <a:ext cx="704680" cy="824237"/>
              <a:chOff x="4976466" y="4427449"/>
              <a:chExt cx="704680" cy="824237"/>
            </a:xfrm>
          </p:grpSpPr>
          <p:sp>
            <p:nvSpPr>
              <p:cNvPr id="34" name="9 CuadroTexto"/>
              <p:cNvSpPr txBox="1"/>
              <p:nvPr/>
            </p:nvSpPr>
            <p:spPr>
              <a:xfrm rot="18709334">
                <a:off x="4664375" y="4739540"/>
                <a:ext cx="824237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Total HDL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35" name="9 CuadroTexto"/>
              <p:cNvSpPr txBox="1"/>
              <p:nvPr/>
            </p:nvSpPr>
            <p:spPr>
              <a:xfrm rot="18709334">
                <a:off x="5234249" y="4776414"/>
                <a:ext cx="69374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HDL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- ApoM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49" name="TextBox 180"/>
            <p:cNvSpPr txBox="1"/>
            <p:nvPr/>
          </p:nvSpPr>
          <p:spPr>
            <a:xfrm>
              <a:off x="2143093" y="2293114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B.</a:t>
              </a:r>
            </a:p>
          </p:txBody>
        </p:sp>
        <p:sp>
          <p:nvSpPr>
            <p:cNvPr id="50" name="TextBox 180"/>
            <p:cNvSpPr txBox="1"/>
            <p:nvPr/>
          </p:nvSpPr>
          <p:spPr>
            <a:xfrm>
              <a:off x="110800" y="4813233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D.</a:t>
              </a:r>
            </a:p>
          </p:txBody>
        </p:sp>
        <p:sp>
          <p:nvSpPr>
            <p:cNvPr id="51" name="TextBox 180"/>
            <p:cNvSpPr txBox="1"/>
            <p:nvPr/>
          </p:nvSpPr>
          <p:spPr>
            <a:xfrm>
              <a:off x="2143093" y="4813233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E.</a:t>
              </a:r>
            </a:p>
          </p:txBody>
        </p:sp>
        <p:sp>
          <p:nvSpPr>
            <p:cNvPr id="53" name="TextBox 180"/>
            <p:cNvSpPr txBox="1"/>
            <p:nvPr/>
          </p:nvSpPr>
          <p:spPr>
            <a:xfrm>
              <a:off x="4462676" y="4813233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F.</a:t>
              </a:r>
            </a:p>
          </p:txBody>
        </p:sp>
        <p:sp>
          <p:nvSpPr>
            <p:cNvPr id="60" name="TextBox 17"/>
            <p:cNvSpPr txBox="1"/>
            <p:nvPr/>
          </p:nvSpPr>
          <p:spPr>
            <a:xfrm>
              <a:off x="505171" y="1789142"/>
              <a:ext cx="83455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000" b="1" dirty="0" smtClean="0">
                  <a:latin typeface="Palatino Linotype" pitchFamily="18" charset="0"/>
                  <a:cs typeface="Arial" pitchFamily="34" charset="0"/>
                </a:rPr>
                <a:t>Figure 1.</a:t>
              </a:r>
            </a:p>
          </p:txBody>
        </p:sp>
        <p:grpSp>
          <p:nvGrpSpPr>
            <p:cNvPr id="61" name="60 Grupo"/>
            <p:cNvGrpSpPr/>
            <p:nvPr/>
          </p:nvGrpSpPr>
          <p:grpSpPr>
            <a:xfrm>
              <a:off x="881910" y="5178376"/>
              <a:ext cx="306211" cy="276999"/>
              <a:chOff x="5387269" y="544225"/>
              <a:chExt cx="306211" cy="276999"/>
            </a:xfrm>
          </p:grpSpPr>
          <p:cxnSp>
            <p:nvCxnSpPr>
              <p:cNvPr id="62" name="61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62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64" name="63 Grupo"/>
            <p:cNvGrpSpPr/>
            <p:nvPr/>
          </p:nvGrpSpPr>
          <p:grpSpPr>
            <a:xfrm>
              <a:off x="1353397" y="5178375"/>
              <a:ext cx="306211" cy="276999"/>
              <a:chOff x="5387269" y="544225"/>
              <a:chExt cx="306211" cy="276999"/>
            </a:xfrm>
          </p:grpSpPr>
          <p:cxnSp>
            <p:nvCxnSpPr>
              <p:cNvPr id="65" name="64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65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67" name="66 Grupo"/>
            <p:cNvGrpSpPr/>
            <p:nvPr/>
          </p:nvGrpSpPr>
          <p:grpSpPr>
            <a:xfrm>
              <a:off x="3162865" y="5039875"/>
              <a:ext cx="306211" cy="276999"/>
              <a:chOff x="5387269" y="544225"/>
              <a:chExt cx="306211" cy="276999"/>
            </a:xfrm>
          </p:grpSpPr>
          <p:cxnSp>
            <p:nvCxnSpPr>
              <p:cNvPr id="68" name="67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68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70" name="69 Grupo"/>
            <p:cNvGrpSpPr/>
            <p:nvPr/>
          </p:nvGrpSpPr>
          <p:grpSpPr>
            <a:xfrm>
              <a:off x="3596252" y="5039874"/>
              <a:ext cx="306211" cy="276999"/>
              <a:chOff x="5387269" y="544225"/>
              <a:chExt cx="306211" cy="276999"/>
            </a:xfrm>
          </p:grpSpPr>
          <p:cxnSp>
            <p:nvCxnSpPr>
              <p:cNvPr id="71" name="70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71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79" name="78 Grupo"/>
            <p:cNvGrpSpPr/>
            <p:nvPr/>
          </p:nvGrpSpPr>
          <p:grpSpPr>
            <a:xfrm>
              <a:off x="5464062" y="4993588"/>
              <a:ext cx="306211" cy="276999"/>
              <a:chOff x="5387269" y="544225"/>
              <a:chExt cx="306211" cy="276999"/>
            </a:xfrm>
          </p:grpSpPr>
          <p:cxnSp>
            <p:nvCxnSpPr>
              <p:cNvPr id="80" name="79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80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82" name="81 Grupo"/>
            <p:cNvGrpSpPr/>
            <p:nvPr/>
          </p:nvGrpSpPr>
          <p:grpSpPr>
            <a:xfrm>
              <a:off x="3144118" y="2707615"/>
              <a:ext cx="306211" cy="276999"/>
              <a:chOff x="5387269" y="544225"/>
              <a:chExt cx="306211" cy="276999"/>
            </a:xfrm>
          </p:grpSpPr>
          <p:cxnSp>
            <p:nvCxnSpPr>
              <p:cNvPr id="83" name="82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83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85" name="84 Grupo"/>
            <p:cNvGrpSpPr/>
            <p:nvPr/>
          </p:nvGrpSpPr>
          <p:grpSpPr>
            <a:xfrm>
              <a:off x="3577505" y="2707614"/>
              <a:ext cx="306211" cy="276999"/>
              <a:chOff x="5387269" y="544225"/>
              <a:chExt cx="306211" cy="276999"/>
            </a:xfrm>
          </p:grpSpPr>
          <p:cxnSp>
            <p:nvCxnSpPr>
              <p:cNvPr id="86" name="85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86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94" name="93 Grupo"/>
            <p:cNvGrpSpPr/>
            <p:nvPr/>
          </p:nvGrpSpPr>
          <p:grpSpPr>
            <a:xfrm>
              <a:off x="871954" y="2707614"/>
              <a:ext cx="306211" cy="276999"/>
              <a:chOff x="5387269" y="544225"/>
              <a:chExt cx="306211" cy="276999"/>
            </a:xfrm>
          </p:grpSpPr>
          <p:cxnSp>
            <p:nvCxnSpPr>
              <p:cNvPr id="95" name="94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95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97" name="96 Grupo"/>
            <p:cNvGrpSpPr/>
            <p:nvPr/>
          </p:nvGrpSpPr>
          <p:grpSpPr>
            <a:xfrm>
              <a:off x="1343441" y="2707613"/>
              <a:ext cx="306211" cy="276999"/>
              <a:chOff x="5387269" y="544225"/>
              <a:chExt cx="306211" cy="276999"/>
            </a:xfrm>
          </p:grpSpPr>
          <p:cxnSp>
            <p:nvCxnSpPr>
              <p:cNvPr id="98" name="97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98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00" name="99 Grupo"/>
            <p:cNvGrpSpPr/>
            <p:nvPr/>
          </p:nvGrpSpPr>
          <p:grpSpPr>
            <a:xfrm>
              <a:off x="866670" y="2510576"/>
              <a:ext cx="894517" cy="276999"/>
              <a:chOff x="5054362" y="544225"/>
              <a:chExt cx="894517" cy="276999"/>
            </a:xfrm>
          </p:grpSpPr>
          <p:cxnSp>
            <p:nvCxnSpPr>
              <p:cNvPr id="101" name="100 Conector recto"/>
              <p:cNvCxnSpPr/>
              <p:nvPr/>
            </p:nvCxnSpPr>
            <p:spPr>
              <a:xfrm>
                <a:off x="5054362" y="699353"/>
                <a:ext cx="89451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101 CuadroTexto"/>
              <p:cNvSpPr txBox="1"/>
              <p:nvPr/>
            </p:nvSpPr>
            <p:spPr>
              <a:xfrm>
                <a:off x="539062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aphicFrame>
          <p:nvGraphicFramePr>
            <p:cNvPr id="2" name="1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13805043"/>
                </p:ext>
              </p:extLst>
            </p:nvPr>
          </p:nvGraphicFramePr>
          <p:xfrm>
            <a:off x="2347912" y="4979476"/>
            <a:ext cx="196625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6" name="SPW 11.0 Graph" r:id="rId12" imgW="5613480" imgH="3922560" progId="SigmaPlotGraphicObject.10">
                    <p:embed/>
                  </p:oleObj>
                </mc:Choice>
                <mc:Fallback>
                  <p:oleObj name="SPW 11.0 Graph" r:id="rId12" imgW="56134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2347912" y="4979476"/>
                          <a:ext cx="196625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8" name="9 CuadroTexto"/>
            <p:cNvSpPr txBox="1"/>
            <p:nvPr/>
          </p:nvSpPr>
          <p:spPr>
            <a:xfrm rot="18709334">
              <a:off x="3582896" y="6337375"/>
              <a:ext cx="6937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HDL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- ApoM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73" name="72 Grupo"/>
            <p:cNvGrpSpPr/>
            <p:nvPr/>
          </p:nvGrpSpPr>
          <p:grpSpPr>
            <a:xfrm>
              <a:off x="3161927" y="5078972"/>
              <a:ext cx="306211" cy="276999"/>
              <a:chOff x="5387269" y="544225"/>
              <a:chExt cx="306211" cy="276999"/>
            </a:xfrm>
          </p:grpSpPr>
          <p:cxnSp>
            <p:nvCxnSpPr>
              <p:cNvPr id="74" name="73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88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90" name="89 Grupo"/>
            <p:cNvGrpSpPr/>
            <p:nvPr/>
          </p:nvGrpSpPr>
          <p:grpSpPr>
            <a:xfrm>
              <a:off x="3633414" y="5078971"/>
              <a:ext cx="306211" cy="276999"/>
              <a:chOff x="5387269" y="544225"/>
              <a:chExt cx="306211" cy="276999"/>
            </a:xfrm>
          </p:grpSpPr>
          <p:cxnSp>
            <p:nvCxnSpPr>
              <p:cNvPr id="91" name="90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91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103" name="102 CuadroTexto"/>
            <p:cNvSpPr txBox="1"/>
            <p:nvPr/>
          </p:nvSpPr>
          <p:spPr>
            <a:xfrm rot="18744471" flipH="1">
              <a:off x="2367032" y="6385952"/>
              <a:ext cx="79844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Full medium</a:t>
              </a:r>
              <a:endParaRPr lang="en-US" sz="700" dirty="0">
                <a:latin typeface="Palatino Linotype" pitchFamily="18" charset="0"/>
              </a:endParaRPr>
            </a:p>
          </p:txBody>
        </p:sp>
        <p:sp>
          <p:nvSpPr>
            <p:cNvPr id="104" name="9 CuadroTexto"/>
            <p:cNvSpPr txBox="1"/>
            <p:nvPr/>
          </p:nvSpPr>
          <p:spPr>
            <a:xfrm rot="18709334">
              <a:off x="3170197" y="6319136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HDL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 +</a:t>
              </a:r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ApoM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05" name="104 CuadroTexto"/>
            <p:cNvSpPr txBox="1"/>
            <p:nvPr/>
          </p:nvSpPr>
          <p:spPr>
            <a:xfrm rot="18765163">
              <a:off x="2204461" y="3956183"/>
              <a:ext cx="9378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Serum starved</a:t>
              </a:r>
              <a:endParaRPr lang="en-US" sz="700" dirty="0">
                <a:latin typeface="Palatino Linotype" pitchFamily="18" charset="0"/>
              </a:endParaRPr>
            </a:p>
          </p:txBody>
        </p:sp>
        <p:grpSp>
          <p:nvGrpSpPr>
            <p:cNvPr id="17" name="16 Grupo"/>
            <p:cNvGrpSpPr/>
            <p:nvPr/>
          </p:nvGrpSpPr>
          <p:grpSpPr>
            <a:xfrm>
              <a:off x="3067262" y="4314332"/>
              <a:ext cx="919324" cy="184666"/>
              <a:chOff x="3067262" y="2968132"/>
              <a:chExt cx="919324" cy="184666"/>
            </a:xfrm>
          </p:grpSpPr>
          <p:cxnSp>
            <p:nvCxnSpPr>
              <p:cNvPr id="106" name="105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106 CuadroTexto"/>
              <p:cNvSpPr txBox="1"/>
              <p:nvPr/>
            </p:nvSpPr>
            <p:spPr>
              <a:xfrm>
                <a:off x="3089751" y="2968132"/>
                <a:ext cx="84784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  <p:sp>
          <p:nvSpPr>
            <p:cNvPr id="108" name="9 CuadroTexto"/>
            <p:cNvSpPr txBox="1"/>
            <p:nvPr/>
          </p:nvSpPr>
          <p:spPr>
            <a:xfrm rot="18709334">
              <a:off x="363650" y="6348159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109" name="108 Grupo"/>
            <p:cNvGrpSpPr/>
            <p:nvPr/>
          </p:nvGrpSpPr>
          <p:grpSpPr>
            <a:xfrm>
              <a:off x="637034" y="6722397"/>
              <a:ext cx="1369566" cy="184666"/>
              <a:chOff x="3067262" y="2980832"/>
              <a:chExt cx="919324" cy="184666"/>
            </a:xfrm>
          </p:grpSpPr>
          <p:cxnSp>
            <p:nvCxnSpPr>
              <p:cNvPr id="110" name="109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110 CuadroTexto"/>
              <p:cNvSpPr txBox="1"/>
              <p:nvPr/>
            </p:nvSpPr>
            <p:spPr>
              <a:xfrm>
                <a:off x="3089751" y="2980832"/>
                <a:ext cx="84784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  <p:sp>
          <p:nvSpPr>
            <p:cNvPr id="115" name="9 CuadroTexto"/>
            <p:cNvSpPr txBox="1"/>
            <p:nvPr/>
          </p:nvSpPr>
          <p:spPr>
            <a:xfrm rot="18709334">
              <a:off x="2794221" y="6363773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116" name="115 Grupo"/>
            <p:cNvGrpSpPr/>
            <p:nvPr/>
          </p:nvGrpSpPr>
          <p:grpSpPr>
            <a:xfrm>
              <a:off x="3117083" y="6733292"/>
              <a:ext cx="919324" cy="184666"/>
              <a:chOff x="3067262" y="2968132"/>
              <a:chExt cx="919324" cy="184666"/>
            </a:xfrm>
          </p:grpSpPr>
          <p:cxnSp>
            <p:nvCxnSpPr>
              <p:cNvPr id="117" name="116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117 CuadroTexto"/>
              <p:cNvSpPr txBox="1"/>
              <p:nvPr/>
            </p:nvSpPr>
            <p:spPr>
              <a:xfrm>
                <a:off x="3089751" y="2968132"/>
                <a:ext cx="84784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  <p:sp>
          <p:nvSpPr>
            <p:cNvPr id="193" name="9 CuadroTexto"/>
            <p:cNvSpPr txBox="1"/>
            <p:nvPr/>
          </p:nvSpPr>
          <p:spPr>
            <a:xfrm rot="18709334">
              <a:off x="5468897" y="6313807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HDL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 +</a:t>
              </a:r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ApoM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94" name="9 CuadroTexto"/>
            <p:cNvSpPr txBox="1"/>
            <p:nvPr/>
          </p:nvSpPr>
          <p:spPr>
            <a:xfrm rot="18709334">
              <a:off x="5092921" y="6358444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195" name="194 Grupo"/>
            <p:cNvGrpSpPr/>
            <p:nvPr/>
          </p:nvGrpSpPr>
          <p:grpSpPr>
            <a:xfrm>
              <a:off x="5415783" y="6727963"/>
              <a:ext cx="919324" cy="184666"/>
              <a:chOff x="3067262" y="2968132"/>
              <a:chExt cx="919324" cy="184666"/>
            </a:xfrm>
          </p:grpSpPr>
          <p:cxnSp>
            <p:nvCxnSpPr>
              <p:cNvPr id="196" name="195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" name="196 CuadroTexto"/>
              <p:cNvSpPr txBox="1"/>
              <p:nvPr/>
            </p:nvSpPr>
            <p:spPr>
              <a:xfrm>
                <a:off x="3089751" y="2968132"/>
                <a:ext cx="84784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  <p:sp>
          <p:nvSpPr>
            <p:cNvPr id="199" name="9 CuadroTexto"/>
            <p:cNvSpPr txBox="1"/>
            <p:nvPr/>
          </p:nvSpPr>
          <p:spPr>
            <a:xfrm rot="18709334">
              <a:off x="5878089" y="6308887"/>
              <a:ext cx="6937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HDL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- ApoM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200" name="199 CuadroTexto"/>
            <p:cNvSpPr txBox="1"/>
            <p:nvPr/>
          </p:nvSpPr>
          <p:spPr>
            <a:xfrm rot="18744471" flipH="1">
              <a:off x="4668272" y="6397272"/>
              <a:ext cx="79844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Full medium</a:t>
              </a:r>
              <a:endParaRPr lang="en-US" sz="700" dirty="0">
                <a:latin typeface="Palatino Linotype" pitchFamily="18" charset="0"/>
              </a:endParaRPr>
            </a:p>
          </p:txBody>
        </p:sp>
        <p:sp>
          <p:nvSpPr>
            <p:cNvPr id="201" name="200 CuadroTexto"/>
            <p:cNvSpPr txBox="1"/>
            <p:nvPr/>
          </p:nvSpPr>
          <p:spPr>
            <a:xfrm rot="18765163">
              <a:off x="731296" y="3965493"/>
              <a:ext cx="9378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Serum starved</a:t>
              </a:r>
              <a:endParaRPr lang="en-US" sz="700" dirty="0">
                <a:latin typeface="Palatino Linotype" pitchFamily="18" charset="0"/>
              </a:endParaRPr>
            </a:p>
          </p:txBody>
        </p:sp>
        <p:sp>
          <p:nvSpPr>
            <p:cNvPr id="202" name="201 CuadroTexto"/>
            <p:cNvSpPr txBox="1"/>
            <p:nvPr/>
          </p:nvSpPr>
          <p:spPr>
            <a:xfrm rot="18765163">
              <a:off x="1176256" y="4015941"/>
              <a:ext cx="9378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Serum/GF starved</a:t>
              </a:r>
              <a:endParaRPr lang="en-US" sz="700" dirty="0">
                <a:latin typeface="Palatino Linotype" pitchFamily="18" charset="0"/>
              </a:endParaRPr>
            </a:p>
          </p:txBody>
        </p:sp>
        <p:sp>
          <p:nvSpPr>
            <p:cNvPr id="203" name="202 CuadroTexto"/>
            <p:cNvSpPr txBox="1"/>
            <p:nvPr/>
          </p:nvSpPr>
          <p:spPr>
            <a:xfrm rot="18765163">
              <a:off x="284482" y="3933390"/>
              <a:ext cx="9378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Full medium</a:t>
              </a:r>
              <a:endParaRPr lang="en-US" sz="700" dirty="0">
                <a:latin typeface="Palatino Linotype" pitchFamily="18" charset="0"/>
              </a:endParaRPr>
            </a:p>
          </p:txBody>
        </p:sp>
        <p:grpSp>
          <p:nvGrpSpPr>
            <p:cNvPr id="7" name="6 Grupo"/>
            <p:cNvGrpSpPr/>
            <p:nvPr/>
          </p:nvGrpSpPr>
          <p:grpSpPr>
            <a:xfrm>
              <a:off x="3986586" y="1828834"/>
              <a:ext cx="2908618" cy="2979420"/>
              <a:chOff x="3986586" y="1828834"/>
              <a:chExt cx="2908618" cy="2979420"/>
            </a:xfrm>
          </p:grpSpPr>
          <p:pic>
            <p:nvPicPr>
              <p:cNvPr id="1230" name="Picture 206" descr="C:\Users\Mario\Desktop\20150401-Layout (1).jpg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46483" y="1828834"/>
                <a:ext cx="2640330" cy="2979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TextBox 180"/>
              <p:cNvSpPr txBox="1"/>
              <p:nvPr/>
            </p:nvSpPr>
            <p:spPr>
              <a:xfrm>
                <a:off x="3986586" y="2293114"/>
                <a:ext cx="462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latin typeface="Palatino Linotype" pitchFamily="18" charset="0"/>
                    <a:cs typeface="Arial" pitchFamily="34" charset="0"/>
                  </a:rPr>
                  <a:t>C.</a:t>
                </a:r>
              </a:p>
            </p:txBody>
          </p:sp>
          <p:sp>
            <p:nvSpPr>
              <p:cNvPr id="3" name="2 CuadroTexto"/>
              <p:cNvSpPr txBox="1"/>
              <p:nvPr/>
            </p:nvSpPr>
            <p:spPr>
              <a:xfrm>
                <a:off x="4394448" y="1863753"/>
                <a:ext cx="896923" cy="184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ES" sz="600" dirty="0" err="1" smtClean="0">
                    <a:latin typeface="Palatino Linotype" pitchFamily="18" charset="0"/>
                  </a:rPr>
                  <a:t>serum</a:t>
                </a:r>
                <a:r>
                  <a:rPr lang="es-ES" sz="600" dirty="0" smtClean="0">
                    <a:latin typeface="Palatino Linotype" pitchFamily="18" charset="0"/>
                  </a:rPr>
                  <a:t> </a:t>
                </a:r>
                <a:r>
                  <a:rPr lang="es-ES" sz="600" dirty="0" err="1" smtClean="0">
                    <a:latin typeface="Palatino Linotype" pitchFamily="18" charset="0"/>
                  </a:rPr>
                  <a:t>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  <p:sp>
            <p:nvSpPr>
              <p:cNvPr id="112" name="111 CuadroTexto"/>
              <p:cNvSpPr txBox="1"/>
              <p:nvPr/>
            </p:nvSpPr>
            <p:spPr>
              <a:xfrm>
                <a:off x="5644352" y="1863753"/>
                <a:ext cx="1086619" cy="184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ES" sz="600" dirty="0" err="1" smtClean="0">
                    <a:latin typeface="Palatino Linotype" pitchFamily="18" charset="0"/>
                  </a:rPr>
                  <a:t>serum</a:t>
                </a:r>
                <a:r>
                  <a:rPr lang="en-US" sz="600" dirty="0" smtClean="0">
                    <a:latin typeface="Palatino Linotype" pitchFamily="18" charset="0"/>
                  </a:rPr>
                  <a:t>/GF</a:t>
                </a:r>
                <a:r>
                  <a:rPr lang="es-ES" sz="600" dirty="0" smtClean="0">
                    <a:latin typeface="Palatino Linotype" pitchFamily="18" charset="0"/>
                  </a:rPr>
                  <a:t> </a:t>
                </a:r>
                <a:r>
                  <a:rPr lang="es-ES" sz="600" dirty="0" err="1" smtClean="0">
                    <a:latin typeface="Palatino Linotype" pitchFamily="18" charset="0"/>
                  </a:rPr>
                  <a:t>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  <p:sp>
            <p:nvSpPr>
              <p:cNvPr id="113" name="112 CuadroTexto"/>
              <p:cNvSpPr txBox="1"/>
              <p:nvPr/>
            </p:nvSpPr>
            <p:spPr>
              <a:xfrm>
                <a:off x="4383918" y="3372773"/>
                <a:ext cx="1242799" cy="184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ES" sz="600" dirty="0" err="1" smtClean="0">
                    <a:latin typeface="Palatino Linotype" pitchFamily="18" charset="0"/>
                  </a:rPr>
                  <a:t>serum</a:t>
                </a:r>
                <a:r>
                  <a:rPr lang="en-US" sz="600" dirty="0" smtClean="0">
                    <a:latin typeface="Palatino Linotype" pitchFamily="18" charset="0"/>
                  </a:rPr>
                  <a:t>/GF</a:t>
                </a:r>
                <a:r>
                  <a:rPr lang="es-ES" sz="600" dirty="0" smtClean="0">
                    <a:latin typeface="Palatino Linotype" pitchFamily="18" charset="0"/>
                  </a:rPr>
                  <a:t> </a:t>
                </a:r>
                <a:r>
                  <a:rPr lang="es-ES" sz="600" dirty="0" err="1" smtClean="0">
                    <a:latin typeface="Palatino Linotype" pitchFamily="18" charset="0"/>
                  </a:rPr>
                  <a:t>starved</a:t>
                </a:r>
                <a:r>
                  <a:rPr lang="es-ES" sz="600" dirty="0" smtClean="0">
                    <a:latin typeface="Palatino Linotype" pitchFamily="18" charset="0"/>
                  </a:rPr>
                  <a:t>, </a:t>
                </a:r>
                <a:r>
                  <a:rPr lang="sv-SE" sz="600" dirty="0">
                    <a:latin typeface="Palatino Linotype" pitchFamily="18" charset="0"/>
                    <a:cs typeface="Arial" pitchFamily="34" charset="0"/>
                  </a:rPr>
                  <a:t>HDL</a:t>
                </a:r>
                <a:r>
                  <a:rPr lang="sv-SE" sz="600" baseline="30000" dirty="0">
                    <a:latin typeface="Palatino Linotype" pitchFamily="18" charset="0"/>
                    <a:cs typeface="Arial" pitchFamily="34" charset="0"/>
                  </a:rPr>
                  <a:t> +</a:t>
                </a:r>
                <a:r>
                  <a:rPr lang="sv-SE" sz="600" dirty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600" baseline="30000" dirty="0" smtClean="0">
                    <a:latin typeface="Palatino Linotype" pitchFamily="18" charset="0"/>
                    <a:cs typeface="Arial" pitchFamily="34" charset="0"/>
                  </a:rPr>
                  <a:t>ApoM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  <p:sp>
            <p:nvSpPr>
              <p:cNvPr id="114" name="113 CuadroTexto"/>
              <p:cNvSpPr txBox="1"/>
              <p:nvPr/>
            </p:nvSpPr>
            <p:spPr>
              <a:xfrm>
                <a:off x="5652405" y="3372773"/>
                <a:ext cx="1242799" cy="184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ES" sz="600" dirty="0" err="1" smtClean="0">
                    <a:latin typeface="Palatino Linotype" pitchFamily="18" charset="0"/>
                  </a:rPr>
                  <a:t>serum</a:t>
                </a:r>
                <a:r>
                  <a:rPr lang="en-US" sz="600" dirty="0" smtClean="0">
                    <a:latin typeface="Palatino Linotype" pitchFamily="18" charset="0"/>
                  </a:rPr>
                  <a:t>/GF</a:t>
                </a:r>
                <a:r>
                  <a:rPr lang="es-ES" sz="600" dirty="0" smtClean="0">
                    <a:latin typeface="Palatino Linotype" pitchFamily="18" charset="0"/>
                  </a:rPr>
                  <a:t> </a:t>
                </a:r>
                <a:r>
                  <a:rPr lang="es-ES" sz="600" dirty="0" err="1" smtClean="0">
                    <a:latin typeface="Palatino Linotype" pitchFamily="18" charset="0"/>
                  </a:rPr>
                  <a:t>starved</a:t>
                </a:r>
                <a:r>
                  <a:rPr lang="es-ES" sz="600" dirty="0" smtClean="0">
                    <a:latin typeface="Palatino Linotype" pitchFamily="18" charset="0"/>
                  </a:rPr>
                  <a:t>, </a:t>
                </a:r>
                <a:r>
                  <a:rPr lang="sv-SE" sz="600" dirty="0">
                    <a:latin typeface="Palatino Linotype" pitchFamily="18" charset="0"/>
                    <a:cs typeface="Arial" pitchFamily="34" charset="0"/>
                  </a:rPr>
                  <a:t>HDL</a:t>
                </a:r>
                <a:r>
                  <a:rPr lang="sv-SE" sz="600" baseline="30000" dirty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600" baseline="30000" dirty="0" smtClean="0">
                    <a:latin typeface="Palatino Linotype" pitchFamily="18" charset="0"/>
                    <a:cs typeface="Arial" pitchFamily="34" charset="0"/>
                  </a:rPr>
                  <a:t>-</a:t>
                </a:r>
                <a:r>
                  <a:rPr lang="sv-SE" sz="600" dirty="0" smtClean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600" baseline="30000" dirty="0" smtClean="0">
                    <a:latin typeface="Palatino Linotype" pitchFamily="18" charset="0"/>
                    <a:cs typeface="Arial" pitchFamily="34" charset="0"/>
                  </a:rPr>
                  <a:t>ApoM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71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 Grupo"/>
          <p:cNvGrpSpPr/>
          <p:nvPr/>
        </p:nvGrpSpPr>
        <p:grpSpPr>
          <a:xfrm>
            <a:off x="807046" y="396298"/>
            <a:ext cx="4522192" cy="4948083"/>
            <a:chOff x="807046" y="396298"/>
            <a:chExt cx="4522192" cy="4948083"/>
          </a:xfrm>
        </p:grpSpPr>
        <p:grpSp>
          <p:nvGrpSpPr>
            <p:cNvPr id="2" name="1 Grupo"/>
            <p:cNvGrpSpPr/>
            <p:nvPr/>
          </p:nvGrpSpPr>
          <p:grpSpPr>
            <a:xfrm>
              <a:off x="807046" y="396298"/>
              <a:ext cx="4522192" cy="4703144"/>
              <a:chOff x="807046" y="164074"/>
              <a:chExt cx="4522192" cy="4703144"/>
            </a:xfrm>
          </p:grpSpPr>
          <p:graphicFrame>
            <p:nvGraphicFramePr>
              <p:cNvPr id="4" name="3 Objeto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99346038"/>
                  </p:ext>
                </p:extLst>
              </p:nvPr>
            </p:nvGraphicFramePr>
            <p:xfrm>
              <a:off x="1114425" y="762016"/>
              <a:ext cx="3981450" cy="1371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2" name="SPW 11.0 Graph" r:id="rId3" imgW="11369520" imgH="3922560" progId="SigmaPlotGraphicObject.10">
                      <p:embed/>
                    </p:oleObj>
                  </mc:Choice>
                  <mc:Fallback>
                    <p:oleObj name="SPW 11.0 Graph" r:id="rId3" imgW="11369520" imgH="3922560" progId="SigmaPlotGraphicObject.10">
                      <p:embed/>
                      <p:pic>
                        <p:nvPicPr>
                          <p:cNvPr id="0" name="55 Objeto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14425" y="762016"/>
                            <a:ext cx="3981450" cy="13716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" name="TextBox 180"/>
              <p:cNvSpPr txBox="1"/>
              <p:nvPr/>
            </p:nvSpPr>
            <p:spPr>
              <a:xfrm>
                <a:off x="877704" y="608574"/>
                <a:ext cx="462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>
                    <a:latin typeface="Palatino Linotype" pitchFamily="18" charset="0"/>
                    <a:cs typeface="Arial" pitchFamily="34" charset="0"/>
                  </a:rPr>
                  <a:t>A</a:t>
                </a:r>
                <a:r>
                  <a:rPr lang="en-US" sz="1400" b="1" dirty="0" smtClean="0">
                    <a:latin typeface="Palatino Linotype" pitchFamily="18" charset="0"/>
                    <a:cs typeface="Arial" pitchFamily="34" charset="0"/>
                  </a:rPr>
                  <a:t>.</a:t>
                </a:r>
              </a:p>
            </p:txBody>
          </p:sp>
          <p:graphicFrame>
            <p:nvGraphicFramePr>
              <p:cNvPr id="10" name="9 Objeto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30392513"/>
                  </p:ext>
                </p:extLst>
              </p:nvPr>
            </p:nvGraphicFramePr>
            <p:xfrm>
              <a:off x="1114425" y="3146441"/>
              <a:ext cx="4068184" cy="1371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3" name="SPW 11.0 Graph" r:id="rId5" imgW="11616480" imgH="3922560" progId="SigmaPlotGraphicObject.10">
                      <p:embed/>
                    </p:oleObj>
                  </mc:Choice>
                  <mc:Fallback>
                    <p:oleObj name="SPW 11.0 Graph" r:id="rId5" imgW="11616480" imgH="3922560" progId="SigmaPlotGraphicObject.10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1114425" y="3146441"/>
                            <a:ext cx="4068184" cy="13716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" name="TextBox 17"/>
              <p:cNvSpPr txBox="1"/>
              <p:nvPr/>
            </p:nvSpPr>
            <p:spPr>
              <a:xfrm>
                <a:off x="4193538" y="164074"/>
                <a:ext cx="834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000" b="1" dirty="0" smtClean="0">
                    <a:latin typeface="Palatino Linotype" pitchFamily="18" charset="0"/>
                    <a:cs typeface="Arial" pitchFamily="34" charset="0"/>
                  </a:rPr>
                  <a:t>Figure 2.</a:t>
                </a:r>
              </a:p>
            </p:txBody>
          </p:sp>
          <p:sp>
            <p:nvSpPr>
              <p:cNvPr id="13" name="12 CuadroTexto"/>
              <p:cNvSpPr txBox="1"/>
              <p:nvPr/>
            </p:nvSpPr>
            <p:spPr>
              <a:xfrm rot="16200000">
                <a:off x="520940" y="1386117"/>
                <a:ext cx="1034237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Absorbance 570 nm</a:t>
                </a:r>
              </a:p>
            </p:txBody>
          </p:sp>
          <p:grpSp>
            <p:nvGrpSpPr>
              <p:cNvPr id="14" name="13 Grupo"/>
              <p:cNvGrpSpPr/>
              <p:nvPr/>
            </p:nvGrpSpPr>
            <p:grpSpPr>
              <a:xfrm>
                <a:off x="2349070" y="1765871"/>
                <a:ext cx="569727" cy="824237"/>
                <a:chOff x="5228903" y="4545575"/>
                <a:chExt cx="569727" cy="824237"/>
              </a:xfrm>
            </p:grpSpPr>
            <p:sp>
              <p:nvSpPr>
                <p:cNvPr id="17" name="9 CuadroTexto"/>
                <p:cNvSpPr txBox="1"/>
                <p:nvPr/>
              </p:nvSpPr>
              <p:spPr>
                <a:xfrm rot="18709334">
                  <a:off x="4916812" y="4857666"/>
                  <a:ext cx="82423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HDL</a:t>
                  </a:r>
                  <a:r>
                    <a:rPr lang="sv-SE" sz="700" baseline="30000" dirty="0" smtClean="0">
                      <a:latin typeface="Palatino Linotype" pitchFamily="18" charset="0"/>
                      <a:cs typeface="Arial" pitchFamily="34" charset="0"/>
                    </a:rPr>
                    <a:t> +</a:t>
                  </a:r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 </a:t>
                  </a:r>
                  <a:r>
                    <a:rPr lang="sv-SE" sz="700" baseline="300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8" name="9 CuadroTexto"/>
                <p:cNvSpPr txBox="1"/>
                <p:nvPr/>
              </p:nvSpPr>
              <p:spPr>
                <a:xfrm rot="18709334">
                  <a:off x="5351733" y="4869774"/>
                  <a:ext cx="6937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HDL</a:t>
                  </a:r>
                  <a:r>
                    <a:rPr lang="sv-SE" sz="700" baseline="30000" dirty="0" smtClean="0">
                      <a:latin typeface="Palatino Linotype" pitchFamily="18" charset="0"/>
                      <a:cs typeface="Arial" pitchFamily="34" charset="0"/>
                    </a:rPr>
                    <a:t>- 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9" name="18 Grupo"/>
              <p:cNvGrpSpPr/>
              <p:nvPr/>
            </p:nvGrpSpPr>
            <p:grpSpPr>
              <a:xfrm>
                <a:off x="4209620" y="1765871"/>
                <a:ext cx="569727" cy="824237"/>
                <a:chOff x="5228903" y="4545575"/>
                <a:chExt cx="569727" cy="824237"/>
              </a:xfrm>
            </p:grpSpPr>
            <p:sp>
              <p:nvSpPr>
                <p:cNvPr id="22" name="9 CuadroTexto"/>
                <p:cNvSpPr txBox="1"/>
                <p:nvPr/>
              </p:nvSpPr>
              <p:spPr>
                <a:xfrm rot="18709334">
                  <a:off x="4916812" y="4857666"/>
                  <a:ext cx="82423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HDL</a:t>
                  </a:r>
                  <a:r>
                    <a:rPr lang="sv-SE" sz="700" baseline="30000" dirty="0" smtClean="0">
                      <a:latin typeface="Palatino Linotype" pitchFamily="18" charset="0"/>
                      <a:cs typeface="Arial" pitchFamily="34" charset="0"/>
                    </a:rPr>
                    <a:t> +</a:t>
                  </a:r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 </a:t>
                  </a:r>
                  <a:r>
                    <a:rPr lang="sv-SE" sz="700" baseline="300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3" name="9 CuadroTexto"/>
                <p:cNvSpPr txBox="1"/>
                <p:nvPr/>
              </p:nvSpPr>
              <p:spPr>
                <a:xfrm rot="18709334">
                  <a:off x="5351733" y="4869774"/>
                  <a:ext cx="6937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HDL</a:t>
                  </a:r>
                  <a:r>
                    <a:rPr lang="sv-SE" sz="700" baseline="30000" dirty="0" smtClean="0">
                      <a:latin typeface="Palatino Linotype" pitchFamily="18" charset="0"/>
                      <a:cs typeface="Arial" pitchFamily="34" charset="0"/>
                    </a:rPr>
                    <a:t>- 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8" name="37 Grupo"/>
              <p:cNvGrpSpPr/>
              <p:nvPr/>
            </p:nvGrpSpPr>
            <p:grpSpPr>
              <a:xfrm>
                <a:off x="2406705" y="4412366"/>
                <a:ext cx="2922533" cy="200055"/>
                <a:chOff x="2406705" y="5152125"/>
                <a:chExt cx="2922533" cy="200055"/>
              </a:xfrm>
            </p:grpSpPr>
            <p:sp>
              <p:nvSpPr>
                <p:cNvPr id="31" name="30 CuadroTexto"/>
                <p:cNvSpPr txBox="1"/>
                <p:nvPr/>
              </p:nvSpPr>
              <p:spPr>
                <a:xfrm>
                  <a:off x="2406705" y="5152125"/>
                  <a:ext cx="409545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Palatino Linotype" pitchFamily="18" charset="0"/>
                    </a:rPr>
                    <a:t>50</a:t>
                  </a:r>
                  <a:endParaRPr lang="en-US" sz="700" dirty="0">
                    <a:latin typeface="Palatino Linotype" pitchFamily="18" charset="0"/>
                  </a:endParaRPr>
                </a:p>
              </p:txBody>
            </p:sp>
            <p:sp>
              <p:nvSpPr>
                <p:cNvPr id="32" name="31 CuadroTexto"/>
                <p:cNvSpPr txBox="1"/>
                <p:nvPr/>
              </p:nvSpPr>
              <p:spPr>
                <a:xfrm>
                  <a:off x="3682498" y="5152125"/>
                  <a:ext cx="409545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Palatino Linotype" pitchFamily="18" charset="0"/>
                    </a:rPr>
                    <a:t>50</a:t>
                  </a:r>
                  <a:endParaRPr lang="en-US" sz="700" dirty="0">
                    <a:latin typeface="Palatino Linotype" pitchFamily="18" charset="0"/>
                  </a:endParaRPr>
                </a:p>
              </p:txBody>
            </p:sp>
            <p:sp>
              <p:nvSpPr>
                <p:cNvPr id="33" name="32 CuadroTexto"/>
                <p:cNvSpPr txBox="1"/>
                <p:nvPr/>
              </p:nvSpPr>
              <p:spPr>
                <a:xfrm>
                  <a:off x="2837290" y="5152125"/>
                  <a:ext cx="409545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Palatino Linotype" pitchFamily="18" charset="0"/>
                    </a:rPr>
                    <a:t>25</a:t>
                  </a:r>
                  <a:endParaRPr lang="en-US" sz="700" dirty="0">
                    <a:latin typeface="Palatino Linotype" pitchFamily="18" charset="0"/>
                  </a:endParaRPr>
                </a:p>
              </p:txBody>
            </p:sp>
            <p:sp>
              <p:nvSpPr>
                <p:cNvPr id="34" name="33 CuadroTexto"/>
                <p:cNvSpPr txBox="1"/>
                <p:nvPr/>
              </p:nvSpPr>
              <p:spPr>
                <a:xfrm>
                  <a:off x="4100443" y="5152125"/>
                  <a:ext cx="409545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Palatino Linotype" pitchFamily="18" charset="0"/>
                    </a:rPr>
                    <a:t>25</a:t>
                  </a:r>
                  <a:endParaRPr lang="en-US" sz="700" dirty="0">
                    <a:latin typeface="Palatino Linotype" pitchFamily="18" charset="0"/>
                  </a:endParaRPr>
                </a:p>
              </p:txBody>
            </p:sp>
            <p:sp>
              <p:nvSpPr>
                <p:cNvPr id="35" name="34 CuadroTexto"/>
                <p:cNvSpPr txBox="1"/>
                <p:nvPr/>
              </p:nvSpPr>
              <p:spPr>
                <a:xfrm>
                  <a:off x="3263427" y="5152125"/>
                  <a:ext cx="409545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Palatino Linotype" pitchFamily="18" charset="0"/>
                    </a:rPr>
                    <a:t>10</a:t>
                  </a:r>
                  <a:endParaRPr lang="en-US" sz="700" dirty="0">
                    <a:latin typeface="Palatino Linotype" pitchFamily="18" charset="0"/>
                  </a:endParaRPr>
                </a:p>
              </p:txBody>
            </p:sp>
            <p:sp>
              <p:nvSpPr>
                <p:cNvPr id="36" name="35 CuadroTexto"/>
                <p:cNvSpPr txBox="1"/>
                <p:nvPr/>
              </p:nvSpPr>
              <p:spPr>
                <a:xfrm>
                  <a:off x="4516883" y="5152125"/>
                  <a:ext cx="409545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Palatino Linotype" pitchFamily="18" charset="0"/>
                    </a:rPr>
                    <a:t>10</a:t>
                  </a:r>
                  <a:endParaRPr lang="en-US" sz="700" dirty="0">
                    <a:latin typeface="Palatino Linotype" pitchFamily="18" charset="0"/>
                  </a:endParaRPr>
                </a:p>
              </p:txBody>
            </p:sp>
            <p:sp>
              <p:nvSpPr>
                <p:cNvPr id="37" name="36 CuadroTexto"/>
                <p:cNvSpPr txBox="1"/>
                <p:nvPr/>
              </p:nvSpPr>
              <p:spPr>
                <a:xfrm>
                  <a:off x="4788346" y="5152125"/>
                  <a:ext cx="540892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>
                      <a:latin typeface="Palatino Linotype" pitchFamily="18" charset="0"/>
                    </a:rPr>
                    <a:t>(</a:t>
                  </a:r>
                  <a:r>
                    <a:rPr lang="en-US" sz="700" dirty="0" smtClean="0">
                      <a:latin typeface="Palatino Linotype" pitchFamily="18" charset="0"/>
                    </a:rPr>
                    <a:t>µg/ml)</a:t>
                  </a:r>
                  <a:endParaRPr lang="en-US" sz="700" dirty="0">
                    <a:latin typeface="Palatino Linotype" pitchFamily="18" charset="0"/>
                  </a:endParaRPr>
                </a:p>
              </p:txBody>
            </p:sp>
          </p:grpSp>
          <p:cxnSp>
            <p:nvCxnSpPr>
              <p:cNvPr id="40" name="39 Conector recto"/>
              <p:cNvCxnSpPr/>
              <p:nvPr/>
            </p:nvCxnSpPr>
            <p:spPr>
              <a:xfrm>
                <a:off x="2300719" y="4668005"/>
                <a:ext cx="1274900" cy="243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41 CuadroTexto"/>
              <p:cNvSpPr txBox="1"/>
              <p:nvPr/>
            </p:nvSpPr>
            <p:spPr>
              <a:xfrm>
                <a:off x="2639709" y="4667163"/>
                <a:ext cx="75229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HDL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 +</a:t>
                </a:r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ApoM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cxnSp>
            <p:nvCxnSpPr>
              <p:cNvPr id="44" name="43 Conector recto"/>
              <p:cNvCxnSpPr/>
              <p:nvPr/>
            </p:nvCxnSpPr>
            <p:spPr>
              <a:xfrm>
                <a:off x="3640447" y="4668005"/>
                <a:ext cx="1274900" cy="243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44 CuadroTexto"/>
              <p:cNvSpPr txBox="1"/>
              <p:nvPr/>
            </p:nvSpPr>
            <p:spPr>
              <a:xfrm>
                <a:off x="3969912" y="4667163"/>
                <a:ext cx="75229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HDL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 -</a:t>
                </a:r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ApoM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46" name="45 CuadroTexto"/>
              <p:cNvSpPr txBox="1"/>
              <p:nvPr/>
            </p:nvSpPr>
            <p:spPr>
              <a:xfrm rot="16200000">
                <a:off x="520940" y="3713392"/>
                <a:ext cx="1034237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Absorbance 570 nm</a:t>
                </a:r>
              </a:p>
            </p:txBody>
          </p:sp>
          <p:sp>
            <p:nvSpPr>
              <p:cNvPr id="47" name="TextBox 180"/>
              <p:cNvSpPr txBox="1"/>
              <p:nvPr/>
            </p:nvSpPr>
            <p:spPr>
              <a:xfrm>
                <a:off x="807046" y="2982620"/>
                <a:ext cx="462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latin typeface="Palatino Linotype" pitchFamily="18" charset="0"/>
                    <a:cs typeface="Arial" pitchFamily="34" charset="0"/>
                  </a:rPr>
                  <a:t>B.</a:t>
                </a:r>
              </a:p>
            </p:txBody>
          </p:sp>
          <p:sp>
            <p:nvSpPr>
              <p:cNvPr id="50" name="49 CuadroTexto"/>
              <p:cNvSpPr txBox="1"/>
              <p:nvPr/>
            </p:nvSpPr>
            <p:spPr>
              <a:xfrm>
                <a:off x="2259626" y="738634"/>
                <a:ext cx="81869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24 h treatment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51" name="50 CuadroTexto"/>
              <p:cNvSpPr txBox="1"/>
              <p:nvPr/>
            </p:nvSpPr>
            <p:spPr>
              <a:xfrm>
                <a:off x="4137475" y="738634"/>
                <a:ext cx="81869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48 h treatment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grpSp>
            <p:nvGrpSpPr>
              <p:cNvPr id="52" name="51 Grupo"/>
              <p:cNvGrpSpPr/>
              <p:nvPr/>
            </p:nvGrpSpPr>
            <p:grpSpPr>
              <a:xfrm>
                <a:off x="2053357" y="1077685"/>
                <a:ext cx="306211" cy="276999"/>
                <a:chOff x="5387269" y="544225"/>
                <a:chExt cx="306211" cy="276999"/>
              </a:xfrm>
            </p:grpSpPr>
            <p:cxnSp>
              <p:nvCxnSpPr>
                <p:cNvPr id="53" name="52 Conector recto"/>
                <p:cNvCxnSpPr/>
                <p:nvPr/>
              </p:nvCxnSpPr>
              <p:spPr>
                <a:xfrm>
                  <a:off x="5387269" y="699353"/>
                  <a:ext cx="3062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53 CuadroTexto"/>
                <p:cNvSpPr txBox="1"/>
                <p:nvPr/>
              </p:nvSpPr>
              <p:spPr>
                <a:xfrm>
                  <a:off x="5421102" y="544225"/>
                  <a:ext cx="25764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>
                      <a:latin typeface="Palatino Linotype" pitchFamily="18" charset="0"/>
                      <a:cs typeface="Arial" pitchFamily="34" charset="0"/>
                    </a:rPr>
                    <a:t>*</a:t>
                  </a:r>
                  <a:endParaRPr lang="en-US" sz="12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55" name="54 Grupo"/>
              <p:cNvGrpSpPr/>
              <p:nvPr/>
            </p:nvGrpSpPr>
            <p:grpSpPr>
              <a:xfrm>
                <a:off x="2486744" y="1077684"/>
                <a:ext cx="306211" cy="276999"/>
                <a:chOff x="5387269" y="544225"/>
                <a:chExt cx="306211" cy="276999"/>
              </a:xfrm>
            </p:grpSpPr>
            <p:cxnSp>
              <p:nvCxnSpPr>
                <p:cNvPr id="56" name="55 Conector recto"/>
                <p:cNvCxnSpPr/>
                <p:nvPr/>
              </p:nvCxnSpPr>
              <p:spPr>
                <a:xfrm>
                  <a:off x="5387269" y="699353"/>
                  <a:ext cx="3062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56 CuadroTexto"/>
                <p:cNvSpPr txBox="1"/>
                <p:nvPr/>
              </p:nvSpPr>
              <p:spPr>
                <a:xfrm>
                  <a:off x="5421102" y="544225"/>
                  <a:ext cx="25764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>
                      <a:latin typeface="Palatino Linotype" pitchFamily="18" charset="0"/>
                      <a:cs typeface="Arial" pitchFamily="34" charset="0"/>
                    </a:rPr>
                    <a:t>*</a:t>
                  </a:r>
                  <a:endParaRPr lang="en-US" sz="12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58" name="57 Grupo"/>
              <p:cNvGrpSpPr/>
              <p:nvPr/>
            </p:nvGrpSpPr>
            <p:grpSpPr>
              <a:xfrm>
                <a:off x="3908170" y="1077684"/>
                <a:ext cx="306211" cy="276999"/>
                <a:chOff x="5387269" y="544225"/>
                <a:chExt cx="306211" cy="276999"/>
              </a:xfrm>
            </p:grpSpPr>
            <p:cxnSp>
              <p:nvCxnSpPr>
                <p:cNvPr id="59" name="58 Conector recto"/>
                <p:cNvCxnSpPr/>
                <p:nvPr/>
              </p:nvCxnSpPr>
              <p:spPr>
                <a:xfrm>
                  <a:off x="5387269" y="699353"/>
                  <a:ext cx="3062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59 CuadroTexto"/>
                <p:cNvSpPr txBox="1"/>
                <p:nvPr/>
              </p:nvSpPr>
              <p:spPr>
                <a:xfrm>
                  <a:off x="5421102" y="544225"/>
                  <a:ext cx="25764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>
                      <a:latin typeface="Palatino Linotype" pitchFamily="18" charset="0"/>
                      <a:cs typeface="Arial" pitchFamily="34" charset="0"/>
                    </a:rPr>
                    <a:t>*</a:t>
                  </a:r>
                  <a:endParaRPr lang="en-US" sz="12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61" name="60 Grupo"/>
              <p:cNvGrpSpPr/>
              <p:nvPr/>
            </p:nvGrpSpPr>
            <p:grpSpPr>
              <a:xfrm>
                <a:off x="4341557" y="1077683"/>
                <a:ext cx="306211" cy="276999"/>
                <a:chOff x="5387269" y="544225"/>
                <a:chExt cx="306211" cy="276999"/>
              </a:xfrm>
            </p:grpSpPr>
            <p:cxnSp>
              <p:nvCxnSpPr>
                <p:cNvPr id="62" name="61 Conector recto"/>
                <p:cNvCxnSpPr/>
                <p:nvPr/>
              </p:nvCxnSpPr>
              <p:spPr>
                <a:xfrm>
                  <a:off x="5387269" y="699353"/>
                  <a:ext cx="3062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62 CuadroTexto"/>
                <p:cNvSpPr txBox="1"/>
                <p:nvPr/>
              </p:nvSpPr>
              <p:spPr>
                <a:xfrm>
                  <a:off x="5421102" y="544225"/>
                  <a:ext cx="25764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>
                      <a:latin typeface="Palatino Linotype" pitchFamily="18" charset="0"/>
                      <a:cs typeface="Arial" pitchFamily="34" charset="0"/>
                    </a:rPr>
                    <a:t>*</a:t>
                  </a:r>
                  <a:endParaRPr lang="en-US" sz="12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4" name="63 CuadroTexto"/>
              <p:cNvSpPr txBox="1"/>
              <p:nvPr/>
            </p:nvSpPr>
            <p:spPr>
              <a:xfrm>
                <a:off x="2422757" y="3535943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65" name="64 CuadroTexto"/>
              <p:cNvSpPr txBox="1"/>
              <p:nvPr/>
            </p:nvSpPr>
            <p:spPr>
              <a:xfrm>
                <a:off x="2843217" y="3535943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66" name="65 CuadroTexto"/>
              <p:cNvSpPr txBox="1"/>
              <p:nvPr/>
            </p:nvSpPr>
            <p:spPr>
              <a:xfrm>
                <a:off x="3268537" y="3535943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grpSp>
            <p:nvGrpSpPr>
              <p:cNvPr id="72" name="71 Grupo"/>
              <p:cNvGrpSpPr/>
              <p:nvPr/>
            </p:nvGrpSpPr>
            <p:grpSpPr>
              <a:xfrm>
                <a:off x="2551579" y="3254846"/>
                <a:ext cx="1264281" cy="276999"/>
                <a:chOff x="5054362" y="544225"/>
                <a:chExt cx="894517" cy="276999"/>
              </a:xfrm>
            </p:grpSpPr>
            <p:cxnSp>
              <p:nvCxnSpPr>
                <p:cNvPr id="73" name="72 Conector recto"/>
                <p:cNvCxnSpPr/>
                <p:nvPr/>
              </p:nvCxnSpPr>
              <p:spPr>
                <a:xfrm>
                  <a:off x="5054362" y="699353"/>
                  <a:ext cx="89451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73 CuadroTexto"/>
                <p:cNvSpPr txBox="1"/>
                <p:nvPr/>
              </p:nvSpPr>
              <p:spPr>
                <a:xfrm>
                  <a:off x="5390622" y="544225"/>
                  <a:ext cx="25764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>
                      <a:latin typeface="Palatino Linotype" pitchFamily="18" charset="0"/>
                      <a:cs typeface="Arial" pitchFamily="34" charset="0"/>
                    </a:rPr>
                    <a:t>*</a:t>
                  </a:r>
                  <a:endParaRPr lang="en-US" sz="12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82 Grupo"/>
              <p:cNvGrpSpPr/>
              <p:nvPr/>
            </p:nvGrpSpPr>
            <p:grpSpPr>
              <a:xfrm>
                <a:off x="2944077" y="3070681"/>
                <a:ext cx="1264281" cy="276999"/>
                <a:chOff x="5054362" y="544225"/>
                <a:chExt cx="894517" cy="276999"/>
              </a:xfrm>
            </p:grpSpPr>
            <p:cxnSp>
              <p:nvCxnSpPr>
                <p:cNvPr id="86" name="85 Conector recto"/>
                <p:cNvCxnSpPr/>
                <p:nvPr/>
              </p:nvCxnSpPr>
              <p:spPr>
                <a:xfrm>
                  <a:off x="5054362" y="699353"/>
                  <a:ext cx="89451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" name="86 CuadroTexto"/>
                <p:cNvSpPr txBox="1"/>
                <p:nvPr/>
              </p:nvSpPr>
              <p:spPr>
                <a:xfrm>
                  <a:off x="5390622" y="544225"/>
                  <a:ext cx="25764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>
                      <a:latin typeface="Palatino Linotype" pitchFamily="18" charset="0"/>
                      <a:cs typeface="Arial" pitchFamily="34" charset="0"/>
                    </a:rPr>
                    <a:t>*</a:t>
                  </a:r>
                  <a:endParaRPr lang="en-US" sz="12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68" name="67 CuadroTexto"/>
            <p:cNvSpPr txBox="1"/>
            <p:nvPr/>
          </p:nvSpPr>
          <p:spPr>
            <a:xfrm rot="18744471" flipH="1">
              <a:off x="1233064" y="4787250"/>
              <a:ext cx="79844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Full medium</a:t>
              </a:r>
              <a:endParaRPr lang="en-US" sz="700" dirty="0">
                <a:latin typeface="Palatino Linotype" pitchFamily="18" charset="0"/>
              </a:endParaRPr>
            </a:p>
          </p:txBody>
        </p:sp>
        <p:sp>
          <p:nvSpPr>
            <p:cNvPr id="69" name="9 CuadroTexto"/>
            <p:cNvSpPr txBox="1"/>
            <p:nvPr/>
          </p:nvSpPr>
          <p:spPr>
            <a:xfrm rot="18709334">
              <a:off x="1660253" y="4765071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70" name="69 Grupo"/>
            <p:cNvGrpSpPr/>
            <p:nvPr/>
          </p:nvGrpSpPr>
          <p:grpSpPr>
            <a:xfrm>
              <a:off x="1918542" y="5159715"/>
              <a:ext cx="3186857" cy="184666"/>
              <a:chOff x="3067262" y="2980832"/>
              <a:chExt cx="919324" cy="184666"/>
            </a:xfrm>
          </p:grpSpPr>
          <p:cxnSp>
            <p:nvCxnSpPr>
              <p:cNvPr id="71" name="70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74 CuadroTexto"/>
              <p:cNvSpPr txBox="1"/>
              <p:nvPr/>
            </p:nvSpPr>
            <p:spPr>
              <a:xfrm>
                <a:off x="3089751" y="2980832"/>
                <a:ext cx="84784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  <p:sp>
          <p:nvSpPr>
            <p:cNvPr id="76" name="75 CuadroTexto"/>
            <p:cNvSpPr txBox="1"/>
            <p:nvPr/>
          </p:nvSpPr>
          <p:spPr>
            <a:xfrm rot="18744471" flipH="1">
              <a:off x="1203333" y="2398413"/>
              <a:ext cx="79844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Full medium</a:t>
              </a:r>
              <a:endParaRPr lang="en-US" sz="700" dirty="0">
                <a:latin typeface="Palatino Linotype" pitchFamily="18" charset="0"/>
              </a:endParaRPr>
            </a:p>
          </p:txBody>
        </p:sp>
        <p:sp>
          <p:nvSpPr>
            <p:cNvPr id="77" name="9 CuadroTexto"/>
            <p:cNvSpPr txBox="1"/>
            <p:nvPr/>
          </p:nvSpPr>
          <p:spPr>
            <a:xfrm rot="18709334">
              <a:off x="1630522" y="2376234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8" name="77 CuadroTexto"/>
            <p:cNvSpPr txBox="1"/>
            <p:nvPr/>
          </p:nvSpPr>
          <p:spPr>
            <a:xfrm rot="18744471" flipH="1">
              <a:off x="3073351" y="2394797"/>
              <a:ext cx="79844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Full medium</a:t>
              </a:r>
              <a:endParaRPr lang="en-US" sz="700" dirty="0">
                <a:latin typeface="Palatino Linotype" pitchFamily="18" charset="0"/>
              </a:endParaRPr>
            </a:p>
          </p:txBody>
        </p:sp>
        <p:sp>
          <p:nvSpPr>
            <p:cNvPr id="79" name="9 CuadroTexto"/>
            <p:cNvSpPr txBox="1"/>
            <p:nvPr/>
          </p:nvSpPr>
          <p:spPr>
            <a:xfrm rot="18709334">
              <a:off x="3500540" y="2372618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85" name="84 Grupo"/>
            <p:cNvGrpSpPr/>
            <p:nvPr/>
          </p:nvGrpSpPr>
          <p:grpSpPr>
            <a:xfrm>
              <a:off x="1864949" y="2784032"/>
              <a:ext cx="1088847" cy="184666"/>
              <a:chOff x="3067262" y="2980832"/>
              <a:chExt cx="919324" cy="184666"/>
            </a:xfrm>
          </p:grpSpPr>
          <p:cxnSp>
            <p:nvCxnSpPr>
              <p:cNvPr id="88" name="87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88 CuadroTexto"/>
              <p:cNvSpPr txBox="1"/>
              <p:nvPr/>
            </p:nvSpPr>
            <p:spPr>
              <a:xfrm>
                <a:off x="3089751" y="2980832"/>
                <a:ext cx="84784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90" name="89 Grupo"/>
            <p:cNvGrpSpPr/>
            <p:nvPr/>
          </p:nvGrpSpPr>
          <p:grpSpPr>
            <a:xfrm>
              <a:off x="3763000" y="2747516"/>
              <a:ext cx="1088847" cy="184666"/>
              <a:chOff x="3067262" y="2980832"/>
              <a:chExt cx="919324" cy="184666"/>
            </a:xfrm>
          </p:grpSpPr>
          <p:cxnSp>
            <p:nvCxnSpPr>
              <p:cNvPr id="91" name="90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91 CuadroTexto"/>
              <p:cNvSpPr txBox="1"/>
              <p:nvPr/>
            </p:nvSpPr>
            <p:spPr>
              <a:xfrm>
                <a:off x="3089751" y="2980832"/>
                <a:ext cx="84784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292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32481" y="791141"/>
            <a:ext cx="5750601" cy="4474234"/>
            <a:chOff x="532481" y="895916"/>
            <a:chExt cx="5750601" cy="4474234"/>
          </a:xfrm>
        </p:grpSpPr>
        <p:graphicFrame>
          <p:nvGraphicFramePr>
            <p:cNvPr id="7" name="6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05267845"/>
                </p:ext>
              </p:extLst>
            </p:nvPr>
          </p:nvGraphicFramePr>
          <p:xfrm>
            <a:off x="3137576" y="1387475"/>
            <a:ext cx="1459409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12" name="SPW 11.0 Graph" r:id="rId3" imgW="4165920" imgH="3922560" progId="SigmaPlotGraphicObject.10">
                    <p:embed/>
                  </p:oleObj>
                </mc:Choice>
                <mc:Fallback>
                  <p:oleObj name="SPW 11.0 Graph" r:id="rId3" imgW="416592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137576" y="1387475"/>
                          <a:ext cx="1459409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13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70719898"/>
                </p:ext>
              </p:extLst>
            </p:nvPr>
          </p:nvGraphicFramePr>
          <p:xfrm>
            <a:off x="744484" y="1387475"/>
            <a:ext cx="2180777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13" name="SPW 11.0 Graph" r:id="rId5" imgW="6225120" imgH="3922560" progId="SigmaPlotGraphicObject.10">
                    <p:embed/>
                  </p:oleObj>
                </mc:Choice>
                <mc:Fallback>
                  <p:oleObj name="SPW 11.0 Graph" r:id="rId5" imgW="622512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744484" y="1387475"/>
                          <a:ext cx="2180777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" name="14 Grupo"/>
            <p:cNvGrpSpPr/>
            <p:nvPr/>
          </p:nvGrpSpPr>
          <p:grpSpPr>
            <a:xfrm>
              <a:off x="1036671" y="2685409"/>
              <a:ext cx="1733550" cy="200058"/>
              <a:chOff x="935985" y="2694935"/>
              <a:chExt cx="1733550" cy="200058"/>
            </a:xfrm>
          </p:grpSpPr>
          <p:sp>
            <p:nvSpPr>
              <p:cNvPr id="9" name="8 CuadroTexto"/>
              <p:cNvSpPr txBox="1"/>
              <p:nvPr/>
            </p:nvSpPr>
            <p:spPr>
              <a:xfrm>
                <a:off x="935985" y="2694938"/>
                <a:ext cx="4191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>
                    <a:latin typeface="Palatino Linotype" pitchFamily="18" charset="0"/>
                    <a:cs typeface="Arial" pitchFamily="34" charset="0"/>
                  </a:rPr>
                  <a:t>S1P1</a:t>
                </a:r>
                <a:endParaRPr lang="en-US" sz="700" i="1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0" name="9 CuadroTexto"/>
              <p:cNvSpPr txBox="1"/>
              <p:nvPr/>
            </p:nvSpPr>
            <p:spPr>
              <a:xfrm>
                <a:off x="1248405" y="2694937"/>
                <a:ext cx="4191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>
                    <a:latin typeface="Palatino Linotype" pitchFamily="18" charset="0"/>
                    <a:cs typeface="Arial" pitchFamily="34" charset="0"/>
                  </a:rPr>
                  <a:t>S1P2</a:t>
                </a:r>
                <a:endParaRPr lang="en-US" sz="700" i="1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1" name="10 CuadroTexto"/>
              <p:cNvSpPr txBox="1"/>
              <p:nvPr/>
            </p:nvSpPr>
            <p:spPr>
              <a:xfrm>
                <a:off x="1579875" y="2694936"/>
                <a:ext cx="4191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>
                    <a:latin typeface="Palatino Linotype" pitchFamily="18" charset="0"/>
                    <a:cs typeface="Arial" pitchFamily="34" charset="0"/>
                  </a:rPr>
                  <a:t>S1P3</a:t>
                </a:r>
                <a:endParaRPr lang="en-US" sz="700" i="1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2" name="11 CuadroTexto"/>
              <p:cNvSpPr txBox="1"/>
              <p:nvPr/>
            </p:nvSpPr>
            <p:spPr>
              <a:xfrm>
                <a:off x="1913885" y="2694935"/>
                <a:ext cx="4191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>
                    <a:latin typeface="Palatino Linotype" pitchFamily="18" charset="0"/>
                    <a:cs typeface="Arial" pitchFamily="34" charset="0"/>
                  </a:rPr>
                  <a:t>S1P4</a:t>
                </a:r>
                <a:endParaRPr lang="en-US" sz="700" i="1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3" name="12 CuadroTexto"/>
              <p:cNvSpPr txBox="1"/>
              <p:nvPr/>
            </p:nvSpPr>
            <p:spPr>
              <a:xfrm>
                <a:off x="2250435" y="2694938"/>
                <a:ext cx="4191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>
                    <a:latin typeface="Palatino Linotype" pitchFamily="18" charset="0"/>
                    <a:cs typeface="Arial" pitchFamily="34" charset="0"/>
                  </a:rPr>
                  <a:t>S1P5</a:t>
                </a:r>
                <a:endParaRPr lang="en-US" sz="700" i="1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16" name="15 CuadroTexto"/>
            <p:cNvSpPr txBox="1"/>
            <p:nvPr/>
          </p:nvSpPr>
          <p:spPr>
            <a:xfrm>
              <a:off x="1434174" y="2500743"/>
              <a:ext cx="4191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err="1" smtClean="0">
                  <a:latin typeface="Palatino Linotype" pitchFamily="18" charset="0"/>
                  <a:cs typeface="Arial" pitchFamily="34" charset="0"/>
                </a:rPr>
                <a:t>n.d.</a:t>
              </a:r>
              <a:endParaRPr lang="en-US" sz="6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2059021" y="2500743"/>
              <a:ext cx="4191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err="1" smtClean="0">
                  <a:latin typeface="Palatino Linotype" pitchFamily="18" charset="0"/>
                  <a:cs typeface="Arial" pitchFamily="34" charset="0"/>
                </a:rPr>
                <a:t>n.d.</a:t>
              </a:r>
              <a:endParaRPr lang="en-US" sz="6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2376521" y="2500743"/>
              <a:ext cx="4191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err="1" smtClean="0">
                  <a:latin typeface="Palatino Linotype" pitchFamily="18" charset="0"/>
                  <a:cs typeface="Arial" pitchFamily="34" charset="0"/>
                </a:rPr>
                <a:t>n.d.</a:t>
              </a:r>
              <a:endParaRPr lang="en-US" sz="6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9" name="18 CuadroTexto"/>
            <p:cNvSpPr txBox="1"/>
            <p:nvPr/>
          </p:nvSpPr>
          <p:spPr>
            <a:xfrm rot="16200000">
              <a:off x="284873" y="1942767"/>
              <a:ext cx="81429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Fold Change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20" name="19 CuadroTexto"/>
            <p:cNvSpPr txBox="1"/>
            <p:nvPr/>
          </p:nvSpPr>
          <p:spPr>
            <a:xfrm rot="16200000">
              <a:off x="2352752" y="1925302"/>
              <a:ext cx="14598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Normalized Apoptotic cells (%)</a:t>
              </a:r>
            </a:p>
          </p:txBody>
        </p:sp>
        <p:sp>
          <p:nvSpPr>
            <p:cNvPr id="22" name="9 CuadroTexto"/>
            <p:cNvSpPr txBox="1"/>
            <p:nvPr/>
          </p:nvSpPr>
          <p:spPr>
            <a:xfrm rot="18709334">
              <a:off x="3282027" y="2607639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Vehicle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23" name="9 CuadroTexto"/>
            <p:cNvSpPr txBox="1"/>
            <p:nvPr/>
          </p:nvSpPr>
          <p:spPr>
            <a:xfrm rot="18709334">
              <a:off x="3719604" y="2690189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SEW2871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34" name="TextBox 180"/>
            <p:cNvSpPr txBox="1"/>
            <p:nvPr/>
          </p:nvSpPr>
          <p:spPr>
            <a:xfrm>
              <a:off x="532481" y="1138174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>
                  <a:latin typeface="Palatino Linotype" pitchFamily="18" charset="0"/>
                  <a:cs typeface="Arial" pitchFamily="34" charset="0"/>
                </a:rPr>
                <a:t>A</a:t>
              </a: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35" name="TextBox 180"/>
            <p:cNvSpPr txBox="1"/>
            <p:nvPr/>
          </p:nvSpPr>
          <p:spPr>
            <a:xfrm>
              <a:off x="2851670" y="1138174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B.</a:t>
              </a:r>
            </a:p>
          </p:txBody>
        </p:sp>
        <p:grpSp>
          <p:nvGrpSpPr>
            <p:cNvPr id="40" name="39 Grupo"/>
            <p:cNvGrpSpPr/>
            <p:nvPr/>
          </p:nvGrpSpPr>
          <p:grpSpPr>
            <a:xfrm>
              <a:off x="3764920" y="1445951"/>
              <a:ext cx="306211" cy="276999"/>
              <a:chOff x="5387269" y="544225"/>
              <a:chExt cx="306211" cy="276999"/>
            </a:xfrm>
          </p:grpSpPr>
          <p:cxnSp>
            <p:nvCxnSpPr>
              <p:cNvPr id="41" name="40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41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99" name="TextBox 17"/>
            <p:cNvSpPr txBox="1"/>
            <p:nvPr/>
          </p:nvSpPr>
          <p:spPr>
            <a:xfrm>
              <a:off x="5288219" y="895916"/>
              <a:ext cx="83455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000" b="1" dirty="0" smtClean="0">
                  <a:latin typeface="Palatino Linotype" pitchFamily="18" charset="0"/>
                  <a:cs typeface="Arial" pitchFamily="34" charset="0"/>
                </a:rPr>
                <a:t>Figure 3.</a:t>
              </a:r>
            </a:p>
          </p:txBody>
        </p:sp>
        <p:graphicFrame>
          <p:nvGraphicFramePr>
            <p:cNvPr id="101" name="100 Objet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94245857"/>
                </p:ext>
              </p:extLst>
            </p:nvPr>
          </p:nvGraphicFramePr>
          <p:xfrm>
            <a:off x="4820042" y="1387475"/>
            <a:ext cx="1463040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14" name="SPW 11.0 Graph" r:id="rId7" imgW="4394520" imgH="3922560" progId="SigmaPlotGraphicObject.10">
                    <p:embed/>
                  </p:oleObj>
                </mc:Choice>
                <mc:Fallback>
                  <p:oleObj name="SPW 11.0 Graph" r:id="rId7" imgW="439452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4820042" y="1387475"/>
                          <a:ext cx="1463040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2" name="101 Grupo"/>
            <p:cNvGrpSpPr/>
            <p:nvPr/>
          </p:nvGrpSpPr>
          <p:grpSpPr>
            <a:xfrm>
              <a:off x="5453331" y="1445951"/>
              <a:ext cx="306211" cy="276999"/>
              <a:chOff x="5387269" y="544225"/>
              <a:chExt cx="306211" cy="276999"/>
            </a:xfrm>
          </p:grpSpPr>
          <p:cxnSp>
            <p:nvCxnSpPr>
              <p:cNvPr id="103" name="102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103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105" name="104 CuadroTexto"/>
            <p:cNvSpPr txBox="1"/>
            <p:nvPr/>
          </p:nvSpPr>
          <p:spPr>
            <a:xfrm rot="16200000">
              <a:off x="4036773" y="1902443"/>
              <a:ext cx="14598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Normalized Apoptotic cells (%)</a:t>
              </a:r>
            </a:p>
          </p:txBody>
        </p:sp>
        <p:sp>
          <p:nvSpPr>
            <p:cNvPr id="106" name="9 CuadroTexto"/>
            <p:cNvSpPr txBox="1"/>
            <p:nvPr/>
          </p:nvSpPr>
          <p:spPr>
            <a:xfrm rot="18709334">
              <a:off x="5426124" y="2681597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CYM5541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07" name="9 CuadroTexto"/>
            <p:cNvSpPr txBox="1"/>
            <p:nvPr/>
          </p:nvSpPr>
          <p:spPr>
            <a:xfrm rot="18709334">
              <a:off x="4987471" y="2613989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Vehicle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08" name="TextBox 180"/>
            <p:cNvSpPr txBox="1"/>
            <p:nvPr/>
          </p:nvSpPr>
          <p:spPr>
            <a:xfrm>
              <a:off x="4435663" y="1149832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>
                  <a:latin typeface="Palatino Linotype" pitchFamily="18" charset="0"/>
                  <a:cs typeface="Arial" pitchFamily="34" charset="0"/>
                </a:rPr>
                <a:t>C</a:t>
              </a: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.</a:t>
              </a:r>
            </a:p>
          </p:txBody>
        </p:sp>
        <p:graphicFrame>
          <p:nvGraphicFramePr>
            <p:cNvPr id="109" name="108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865347"/>
                </p:ext>
              </p:extLst>
            </p:nvPr>
          </p:nvGraphicFramePr>
          <p:xfrm>
            <a:off x="3137576" y="3375025"/>
            <a:ext cx="196625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15" name="SPW 11.0 Graph" r:id="rId9" imgW="5613480" imgH="3922560" progId="SigmaPlotGraphicObject.10">
                    <p:embed/>
                  </p:oleObj>
                </mc:Choice>
                <mc:Fallback>
                  <p:oleObj name="SPW 11.0 Graph" r:id="rId9" imgW="56134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137576" y="3375025"/>
                          <a:ext cx="196625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1" name="110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24927192"/>
                </p:ext>
              </p:extLst>
            </p:nvPr>
          </p:nvGraphicFramePr>
          <p:xfrm>
            <a:off x="744484" y="3451226"/>
            <a:ext cx="1463040" cy="13030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16" name="SPW 11.0 Graph" r:id="rId11" imgW="4395240" imgH="3922560" progId="SigmaPlotGraphicObject.10">
                    <p:embed/>
                  </p:oleObj>
                </mc:Choice>
                <mc:Fallback>
                  <p:oleObj name="SPW 11.0 Graph" r:id="rId11" imgW="439524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744484" y="3451226"/>
                          <a:ext cx="1463040" cy="13030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" name="111 CuadroTexto"/>
            <p:cNvSpPr txBox="1"/>
            <p:nvPr/>
          </p:nvSpPr>
          <p:spPr>
            <a:xfrm rot="16200000">
              <a:off x="-37910" y="3954588"/>
              <a:ext cx="14598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Normalized Apoptotic cells (%)</a:t>
              </a:r>
            </a:p>
          </p:txBody>
        </p:sp>
        <p:grpSp>
          <p:nvGrpSpPr>
            <p:cNvPr id="113" name="112 Grupo"/>
            <p:cNvGrpSpPr/>
            <p:nvPr/>
          </p:nvGrpSpPr>
          <p:grpSpPr>
            <a:xfrm>
              <a:off x="1349091" y="3520566"/>
              <a:ext cx="373662" cy="184666"/>
              <a:chOff x="5387269" y="544225"/>
              <a:chExt cx="373662" cy="184666"/>
            </a:xfrm>
          </p:grpSpPr>
          <p:cxnSp>
            <p:nvCxnSpPr>
              <p:cNvPr id="114" name="113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114 CuadroTexto"/>
              <p:cNvSpPr txBox="1"/>
              <p:nvPr/>
            </p:nvSpPr>
            <p:spPr>
              <a:xfrm>
                <a:off x="5396965" y="544225"/>
                <a:ext cx="3639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err="1" smtClean="0">
                    <a:latin typeface="Palatino Linotype" pitchFamily="18" charset="0"/>
                    <a:cs typeface="Arial" pitchFamily="34" charset="0"/>
                  </a:rPr>
                  <a:t>n.s</a:t>
                </a:r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.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116" name="TextBox 180"/>
            <p:cNvSpPr txBox="1"/>
            <p:nvPr/>
          </p:nvSpPr>
          <p:spPr>
            <a:xfrm>
              <a:off x="532481" y="3111746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D.</a:t>
              </a:r>
            </a:p>
          </p:txBody>
        </p:sp>
        <p:sp>
          <p:nvSpPr>
            <p:cNvPr id="117" name="116 CuadroTexto"/>
            <p:cNvSpPr txBox="1"/>
            <p:nvPr/>
          </p:nvSpPr>
          <p:spPr>
            <a:xfrm rot="16200000">
              <a:off x="2352751" y="3908868"/>
              <a:ext cx="14598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Normalized Apoptotic cells (%)</a:t>
              </a:r>
            </a:p>
          </p:txBody>
        </p:sp>
        <p:sp>
          <p:nvSpPr>
            <p:cNvPr id="118" name="TextBox 180"/>
            <p:cNvSpPr txBox="1"/>
            <p:nvPr/>
          </p:nvSpPr>
          <p:spPr>
            <a:xfrm>
              <a:off x="2851670" y="3111746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E.</a:t>
              </a:r>
            </a:p>
          </p:txBody>
        </p:sp>
        <p:sp>
          <p:nvSpPr>
            <p:cNvPr id="119" name="118 CuadroTexto"/>
            <p:cNvSpPr txBox="1"/>
            <p:nvPr/>
          </p:nvSpPr>
          <p:spPr>
            <a:xfrm>
              <a:off x="3850267" y="3742362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20" name="119 CuadroTexto"/>
            <p:cNvSpPr txBox="1"/>
            <p:nvPr/>
          </p:nvSpPr>
          <p:spPr>
            <a:xfrm>
              <a:off x="4218668" y="3742362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21" name="120 CuadroTexto"/>
            <p:cNvSpPr txBox="1"/>
            <p:nvPr/>
          </p:nvSpPr>
          <p:spPr>
            <a:xfrm>
              <a:off x="4578235" y="3742362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22" name="9 CuadroTexto"/>
            <p:cNvSpPr txBox="1"/>
            <p:nvPr/>
          </p:nvSpPr>
          <p:spPr>
            <a:xfrm rot="18709334">
              <a:off x="933287" y="4615988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Vehicle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23" name="9 CuadroTexto"/>
            <p:cNvSpPr txBox="1"/>
            <p:nvPr/>
          </p:nvSpPr>
          <p:spPr>
            <a:xfrm rot="18709334">
              <a:off x="1407100" y="4615121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ML-031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24" name="9 CuadroTexto"/>
            <p:cNvSpPr txBox="1"/>
            <p:nvPr/>
          </p:nvSpPr>
          <p:spPr>
            <a:xfrm rot="18709334">
              <a:off x="3269978" y="4596380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Vehicle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25" name="9 CuadroTexto"/>
            <p:cNvSpPr txBox="1"/>
            <p:nvPr/>
          </p:nvSpPr>
          <p:spPr>
            <a:xfrm rot="18709334">
              <a:off x="3607161" y="4665478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SEW2871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26" name="9 CuadroTexto"/>
            <p:cNvSpPr txBox="1"/>
            <p:nvPr/>
          </p:nvSpPr>
          <p:spPr>
            <a:xfrm rot="18709334">
              <a:off x="3947689" y="4660030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CYM5541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28" name="9 CuadroTexto"/>
            <p:cNvSpPr txBox="1"/>
            <p:nvPr/>
          </p:nvSpPr>
          <p:spPr>
            <a:xfrm rot="18709334">
              <a:off x="4250246" y="4804143"/>
              <a:ext cx="8242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SEW2871 and CYM5541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129" name="128 Grupo"/>
            <p:cNvGrpSpPr/>
            <p:nvPr/>
          </p:nvGrpSpPr>
          <p:grpSpPr>
            <a:xfrm>
              <a:off x="4351206" y="3573829"/>
              <a:ext cx="373662" cy="184666"/>
              <a:chOff x="5387269" y="544225"/>
              <a:chExt cx="373662" cy="184666"/>
            </a:xfrm>
          </p:grpSpPr>
          <p:cxnSp>
            <p:nvCxnSpPr>
              <p:cNvPr id="130" name="129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1" name="130 CuadroTexto"/>
              <p:cNvSpPr txBox="1"/>
              <p:nvPr/>
            </p:nvSpPr>
            <p:spPr>
              <a:xfrm>
                <a:off x="5396965" y="544225"/>
                <a:ext cx="3639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err="1" smtClean="0">
                    <a:latin typeface="Palatino Linotype" pitchFamily="18" charset="0"/>
                    <a:cs typeface="Arial" pitchFamily="34" charset="0"/>
                  </a:rPr>
                  <a:t>n.s</a:t>
                </a:r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.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32" name="131 Grupo"/>
            <p:cNvGrpSpPr/>
            <p:nvPr/>
          </p:nvGrpSpPr>
          <p:grpSpPr>
            <a:xfrm>
              <a:off x="3966936" y="3370050"/>
              <a:ext cx="699739" cy="184666"/>
              <a:chOff x="5387269" y="544225"/>
              <a:chExt cx="699739" cy="184666"/>
            </a:xfrm>
          </p:grpSpPr>
          <p:cxnSp>
            <p:nvCxnSpPr>
              <p:cNvPr id="133" name="132 Conector recto"/>
              <p:cNvCxnSpPr/>
              <p:nvPr/>
            </p:nvCxnSpPr>
            <p:spPr>
              <a:xfrm flipV="1">
                <a:off x="5387269" y="694741"/>
                <a:ext cx="69973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133 CuadroTexto"/>
              <p:cNvSpPr txBox="1"/>
              <p:nvPr/>
            </p:nvSpPr>
            <p:spPr>
              <a:xfrm>
                <a:off x="5600165" y="544225"/>
                <a:ext cx="3639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err="1" smtClean="0">
                    <a:latin typeface="Palatino Linotype" pitchFamily="18" charset="0"/>
                    <a:cs typeface="Arial" pitchFamily="34" charset="0"/>
                  </a:rPr>
                  <a:t>n.s</a:t>
                </a:r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.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132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382979" y="956643"/>
            <a:ext cx="6049713" cy="4857680"/>
            <a:chOff x="167079" y="728043"/>
            <a:chExt cx="6049713" cy="4857680"/>
          </a:xfrm>
        </p:grpSpPr>
        <p:graphicFrame>
          <p:nvGraphicFramePr>
            <p:cNvPr id="20" name="19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6873128"/>
                </p:ext>
              </p:extLst>
            </p:nvPr>
          </p:nvGraphicFramePr>
          <p:xfrm>
            <a:off x="4250536" y="1227445"/>
            <a:ext cx="196625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33" name="SPW 11.0 Graph" r:id="rId3" imgW="5613480" imgH="3922560" progId="SigmaPlotGraphicObject.10">
                    <p:embed/>
                  </p:oleObj>
                </mc:Choice>
                <mc:Fallback>
                  <p:oleObj name="SPW 11.0 Graph" r:id="rId3" imgW="56134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250536" y="1227445"/>
                          <a:ext cx="196625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3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08678529"/>
                </p:ext>
              </p:extLst>
            </p:nvPr>
          </p:nvGraphicFramePr>
          <p:xfrm>
            <a:off x="1042988" y="1231260"/>
            <a:ext cx="196625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34" name="SPW 11.0 Graph" r:id="rId5" imgW="5613480" imgH="3922560" progId="SigmaPlotGraphicObject.10">
                    <p:embed/>
                  </p:oleObj>
                </mc:Choice>
                <mc:Fallback>
                  <p:oleObj name="SPW 11.0 Graph" r:id="rId5" imgW="56134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042988" y="1231260"/>
                          <a:ext cx="196625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4 CuadroTexto"/>
            <p:cNvSpPr txBox="1"/>
            <p:nvPr/>
          </p:nvSpPr>
          <p:spPr>
            <a:xfrm rot="16200000">
              <a:off x="251815" y="1769087"/>
              <a:ext cx="14598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Normalized Apoptotic cells (%)</a:t>
              </a:r>
            </a:p>
          </p:txBody>
        </p:sp>
        <p:sp>
          <p:nvSpPr>
            <p:cNvPr id="8" name="9 CuadroTexto"/>
            <p:cNvSpPr txBox="1"/>
            <p:nvPr/>
          </p:nvSpPr>
          <p:spPr>
            <a:xfrm rot="18709334">
              <a:off x="1440091" y="2594443"/>
              <a:ext cx="65936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Total HDL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 rot="18709334">
              <a:off x="2304509" y="2582866"/>
              <a:ext cx="5860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Total HDL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3" name="2 Grupo"/>
            <p:cNvGrpSpPr/>
            <p:nvPr/>
          </p:nvGrpSpPr>
          <p:grpSpPr>
            <a:xfrm>
              <a:off x="2235508" y="2975539"/>
              <a:ext cx="548640" cy="215320"/>
              <a:chOff x="2235508" y="3112699"/>
              <a:chExt cx="548640" cy="215320"/>
            </a:xfrm>
          </p:grpSpPr>
          <p:cxnSp>
            <p:nvCxnSpPr>
              <p:cNvPr id="11" name="10 Conector recto"/>
              <p:cNvCxnSpPr/>
              <p:nvPr/>
            </p:nvCxnSpPr>
            <p:spPr>
              <a:xfrm>
                <a:off x="2235508" y="3112699"/>
                <a:ext cx="548640" cy="243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11 CuadroTexto"/>
              <p:cNvSpPr txBox="1"/>
              <p:nvPr/>
            </p:nvSpPr>
            <p:spPr>
              <a:xfrm>
                <a:off x="2300278" y="3127964"/>
                <a:ext cx="4191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>
                    <a:latin typeface="Palatino Linotype" pitchFamily="18" charset="0"/>
                    <a:cs typeface="Arial" pitchFamily="34" charset="0"/>
                  </a:rPr>
                  <a:t>W</a:t>
                </a:r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146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13" name="TextBox 180"/>
            <p:cNvSpPr txBox="1"/>
            <p:nvPr/>
          </p:nvSpPr>
          <p:spPr>
            <a:xfrm>
              <a:off x="750617" y="981959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A.</a:t>
              </a:r>
            </a:p>
          </p:txBody>
        </p:sp>
        <p:grpSp>
          <p:nvGrpSpPr>
            <p:cNvPr id="14" name="13 Grupo"/>
            <p:cNvGrpSpPr/>
            <p:nvPr/>
          </p:nvGrpSpPr>
          <p:grpSpPr>
            <a:xfrm>
              <a:off x="1438464" y="1327836"/>
              <a:ext cx="306211" cy="276999"/>
              <a:chOff x="5387269" y="544225"/>
              <a:chExt cx="306211" cy="276999"/>
            </a:xfrm>
          </p:grpSpPr>
          <p:cxnSp>
            <p:nvCxnSpPr>
              <p:cNvPr id="15" name="14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15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7" name="16 Grupo"/>
            <p:cNvGrpSpPr/>
            <p:nvPr/>
          </p:nvGrpSpPr>
          <p:grpSpPr>
            <a:xfrm>
              <a:off x="2343759" y="1325450"/>
              <a:ext cx="373662" cy="184666"/>
              <a:chOff x="5387269" y="544225"/>
              <a:chExt cx="373662" cy="184666"/>
            </a:xfrm>
          </p:grpSpPr>
          <p:cxnSp>
            <p:nvCxnSpPr>
              <p:cNvPr id="18" name="17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18 CuadroTexto"/>
              <p:cNvSpPr txBox="1"/>
              <p:nvPr/>
            </p:nvSpPr>
            <p:spPr>
              <a:xfrm>
                <a:off x="5396965" y="544225"/>
                <a:ext cx="3639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err="1" smtClean="0">
                    <a:latin typeface="Palatino Linotype" pitchFamily="18" charset="0"/>
                    <a:cs typeface="Arial" pitchFamily="34" charset="0"/>
                  </a:rPr>
                  <a:t>n.s</a:t>
                </a:r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.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28" name="27 CuadroTexto"/>
            <p:cNvSpPr txBox="1"/>
            <p:nvPr/>
          </p:nvSpPr>
          <p:spPr>
            <a:xfrm rot="16200000">
              <a:off x="3585172" y="1852276"/>
              <a:ext cx="11306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Caspase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 3 activity (%)</a:t>
              </a:r>
            </a:p>
          </p:txBody>
        </p:sp>
        <p:sp>
          <p:nvSpPr>
            <p:cNvPr id="29" name="TextBox 180"/>
            <p:cNvSpPr txBox="1"/>
            <p:nvPr/>
          </p:nvSpPr>
          <p:spPr>
            <a:xfrm>
              <a:off x="3990968" y="994466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B.</a:t>
              </a:r>
            </a:p>
          </p:txBody>
        </p:sp>
        <p:grpSp>
          <p:nvGrpSpPr>
            <p:cNvPr id="30" name="29 Grupo"/>
            <p:cNvGrpSpPr/>
            <p:nvPr/>
          </p:nvGrpSpPr>
          <p:grpSpPr>
            <a:xfrm>
              <a:off x="4682453" y="1389352"/>
              <a:ext cx="306211" cy="276999"/>
              <a:chOff x="5387269" y="544225"/>
              <a:chExt cx="306211" cy="276999"/>
            </a:xfrm>
          </p:grpSpPr>
          <p:cxnSp>
            <p:nvCxnSpPr>
              <p:cNvPr id="31" name="30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31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33" name="32 Grupo"/>
            <p:cNvGrpSpPr/>
            <p:nvPr/>
          </p:nvGrpSpPr>
          <p:grpSpPr>
            <a:xfrm>
              <a:off x="5587748" y="1386966"/>
              <a:ext cx="373662" cy="184666"/>
              <a:chOff x="5387269" y="544225"/>
              <a:chExt cx="373662" cy="184666"/>
            </a:xfrm>
          </p:grpSpPr>
          <p:cxnSp>
            <p:nvCxnSpPr>
              <p:cNvPr id="34" name="33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34 CuadroTexto"/>
              <p:cNvSpPr txBox="1"/>
              <p:nvPr/>
            </p:nvSpPr>
            <p:spPr>
              <a:xfrm>
                <a:off x="5396965" y="544225"/>
                <a:ext cx="3639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err="1" smtClean="0">
                    <a:latin typeface="Palatino Linotype" pitchFamily="18" charset="0"/>
                    <a:cs typeface="Arial" pitchFamily="34" charset="0"/>
                  </a:rPr>
                  <a:t>n.s</a:t>
                </a:r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.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aphicFrame>
          <p:nvGraphicFramePr>
            <p:cNvPr id="36" name="35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125863"/>
                </p:ext>
              </p:extLst>
            </p:nvPr>
          </p:nvGraphicFramePr>
          <p:xfrm>
            <a:off x="452985" y="3419644"/>
            <a:ext cx="3533281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35" name="SPW 11.0 Graph" r:id="rId7" imgW="10088280" imgH="3922560" progId="SigmaPlotGraphicObject.10">
                    <p:embed/>
                  </p:oleObj>
                </mc:Choice>
                <mc:Fallback>
                  <p:oleObj name="SPW 11.0 Graph" r:id="rId7" imgW="100882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452985" y="3419644"/>
                          <a:ext cx="3533281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" name="9 CuadroTexto"/>
            <p:cNvSpPr txBox="1"/>
            <p:nvPr/>
          </p:nvSpPr>
          <p:spPr>
            <a:xfrm rot="18709334">
              <a:off x="1194993" y="4757692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HDL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 +</a:t>
              </a:r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ApoM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41" name="9 CuadroTexto"/>
            <p:cNvSpPr txBox="1"/>
            <p:nvPr/>
          </p:nvSpPr>
          <p:spPr>
            <a:xfrm rot="18709334">
              <a:off x="1603723" y="4769800"/>
              <a:ext cx="6937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HDL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- ApoM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45" name="9 CuadroTexto"/>
            <p:cNvSpPr txBox="1"/>
            <p:nvPr/>
          </p:nvSpPr>
          <p:spPr>
            <a:xfrm rot="18709334">
              <a:off x="2810155" y="4757692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HDL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 +</a:t>
              </a:r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ApoM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46" name="9 CuadroTexto"/>
            <p:cNvSpPr txBox="1"/>
            <p:nvPr/>
          </p:nvSpPr>
          <p:spPr>
            <a:xfrm rot="18709334">
              <a:off x="3218885" y="4769800"/>
              <a:ext cx="6937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HDL</a:t>
              </a:r>
              <a:r>
                <a:rPr lang="sv-SE" sz="700" baseline="30000" dirty="0" smtClean="0">
                  <a:latin typeface="Palatino Linotype" pitchFamily="18" charset="0"/>
                  <a:cs typeface="Arial" pitchFamily="34" charset="0"/>
                </a:rPr>
                <a:t>- ApoM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49" name="TextBox 180"/>
            <p:cNvSpPr txBox="1"/>
            <p:nvPr/>
          </p:nvSpPr>
          <p:spPr>
            <a:xfrm>
              <a:off x="167079" y="3186665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C.</a:t>
              </a:r>
            </a:p>
          </p:txBody>
        </p:sp>
        <p:grpSp>
          <p:nvGrpSpPr>
            <p:cNvPr id="50" name="49 Grupo"/>
            <p:cNvGrpSpPr/>
            <p:nvPr/>
          </p:nvGrpSpPr>
          <p:grpSpPr>
            <a:xfrm>
              <a:off x="1247854" y="3558073"/>
              <a:ext cx="306211" cy="276999"/>
              <a:chOff x="5387269" y="544225"/>
              <a:chExt cx="306211" cy="276999"/>
            </a:xfrm>
          </p:grpSpPr>
          <p:cxnSp>
            <p:nvCxnSpPr>
              <p:cNvPr id="51" name="50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51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53" name="52 Grupo"/>
            <p:cNvGrpSpPr/>
            <p:nvPr/>
          </p:nvGrpSpPr>
          <p:grpSpPr>
            <a:xfrm>
              <a:off x="1638374" y="3558073"/>
              <a:ext cx="306211" cy="276999"/>
              <a:chOff x="5387269" y="544225"/>
              <a:chExt cx="306211" cy="276999"/>
            </a:xfrm>
          </p:grpSpPr>
          <p:cxnSp>
            <p:nvCxnSpPr>
              <p:cNvPr id="54" name="53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54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56" name="55 Grupo"/>
            <p:cNvGrpSpPr/>
            <p:nvPr/>
          </p:nvGrpSpPr>
          <p:grpSpPr>
            <a:xfrm>
              <a:off x="2843664" y="3558073"/>
              <a:ext cx="373662" cy="184666"/>
              <a:chOff x="5387269" y="544225"/>
              <a:chExt cx="373662" cy="184666"/>
            </a:xfrm>
          </p:grpSpPr>
          <p:cxnSp>
            <p:nvCxnSpPr>
              <p:cNvPr id="57" name="56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57 CuadroTexto"/>
              <p:cNvSpPr txBox="1"/>
              <p:nvPr/>
            </p:nvSpPr>
            <p:spPr>
              <a:xfrm>
                <a:off x="5396965" y="544225"/>
                <a:ext cx="3639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err="1" smtClean="0">
                    <a:latin typeface="Palatino Linotype" pitchFamily="18" charset="0"/>
                    <a:cs typeface="Arial" pitchFamily="34" charset="0"/>
                  </a:rPr>
                  <a:t>n.s</a:t>
                </a:r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.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59" name="58 CuadroTexto"/>
            <p:cNvSpPr txBox="1"/>
            <p:nvPr/>
          </p:nvSpPr>
          <p:spPr>
            <a:xfrm rot="16200000">
              <a:off x="-119029" y="3968437"/>
              <a:ext cx="103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Absorbance 570 nm</a:t>
              </a:r>
            </a:p>
          </p:txBody>
        </p:sp>
        <p:sp>
          <p:nvSpPr>
            <p:cNvPr id="60" name="TextBox 17"/>
            <p:cNvSpPr txBox="1"/>
            <p:nvPr/>
          </p:nvSpPr>
          <p:spPr>
            <a:xfrm>
              <a:off x="5151368" y="728043"/>
              <a:ext cx="83455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000" b="1" dirty="0" smtClean="0">
                  <a:latin typeface="Palatino Linotype" pitchFamily="18" charset="0"/>
                  <a:cs typeface="Arial" pitchFamily="34" charset="0"/>
                </a:rPr>
                <a:t>Figure 4.</a:t>
              </a:r>
            </a:p>
          </p:txBody>
        </p:sp>
        <p:graphicFrame>
          <p:nvGraphicFramePr>
            <p:cNvPr id="64" name="63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29873744"/>
                </p:ext>
              </p:extLst>
            </p:nvPr>
          </p:nvGraphicFramePr>
          <p:xfrm>
            <a:off x="4250536" y="3419644"/>
            <a:ext cx="196625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36" name="SPW 11.0 Graph" r:id="rId9" imgW="5613480" imgH="3922560" progId="SigmaPlotGraphicObject.10">
                    <p:embed/>
                  </p:oleObj>
                </mc:Choice>
                <mc:Fallback>
                  <p:oleObj name="SPW 11.0 Graph" r:id="rId9" imgW="56134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250536" y="3419644"/>
                          <a:ext cx="196625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" name="TextBox 180"/>
            <p:cNvSpPr txBox="1"/>
            <p:nvPr/>
          </p:nvSpPr>
          <p:spPr>
            <a:xfrm>
              <a:off x="3990968" y="3186665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D.</a:t>
              </a:r>
            </a:p>
          </p:txBody>
        </p:sp>
        <p:sp>
          <p:nvSpPr>
            <p:cNvPr id="66" name="65 CuadroTexto"/>
            <p:cNvSpPr txBox="1"/>
            <p:nvPr/>
          </p:nvSpPr>
          <p:spPr>
            <a:xfrm rot="16200000">
              <a:off x="3420579" y="3986507"/>
              <a:ext cx="14598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Normalized Apoptotic cells (%)</a:t>
              </a:r>
            </a:p>
          </p:txBody>
        </p:sp>
        <p:sp>
          <p:nvSpPr>
            <p:cNvPr id="69" name="9 CuadroTexto"/>
            <p:cNvSpPr txBox="1"/>
            <p:nvPr/>
          </p:nvSpPr>
          <p:spPr>
            <a:xfrm rot="18709334">
              <a:off x="4626408" y="4716650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Total HDL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1" name="9 CuadroTexto"/>
            <p:cNvSpPr txBox="1"/>
            <p:nvPr/>
          </p:nvSpPr>
          <p:spPr>
            <a:xfrm rot="18709334">
              <a:off x="5492001" y="4719215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Total HDL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22" name="21 Grupo"/>
            <p:cNvGrpSpPr/>
            <p:nvPr/>
          </p:nvGrpSpPr>
          <p:grpSpPr>
            <a:xfrm>
              <a:off x="5406292" y="5173456"/>
              <a:ext cx="776694" cy="215320"/>
              <a:chOff x="5406292" y="5325856"/>
              <a:chExt cx="776694" cy="215320"/>
            </a:xfrm>
          </p:grpSpPr>
          <p:cxnSp>
            <p:nvCxnSpPr>
              <p:cNvPr id="72" name="71 Conector recto"/>
              <p:cNvCxnSpPr/>
              <p:nvPr/>
            </p:nvCxnSpPr>
            <p:spPr>
              <a:xfrm>
                <a:off x="5437284" y="5325856"/>
                <a:ext cx="548640" cy="243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72 CuadroTexto"/>
              <p:cNvSpPr txBox="1"/>
              <p:nvPr/>
            </p:nvSpPr>
            <p:spPr>
              <a:xfrm>
                <a:off x="5406292" y="5341121"/>
                <a:ext cx="77669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CAY10444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74" name="73 Grupo"/>
            <p:cNvGrpSpPr/>
            <p:nvPr/>
          </p:nvGrpSpPr>
          <p:grpSpPr>
            <a:xfrm>
              <a:off x="4690073" y="3439132"/>
              <a:ext cx="306211" cy="276999"/>
              <a:chOff x="5387269" y="544225"/>
              <a:chExt cx="306211" cy="276999"/>
            </a:xfrm>
          </p:grpSpPr>
          <p:cxnSp>
            <p:nvCxnSpPr>
              <p:cNvPr id="75" name="74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75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77" name="76 Grupo"/>
            <p:cNvGrpSpPr/>
            <p:nvPr/>
          </p:nvGrpSpPr>
          <p:grpSpPr>
            <a:xfrm>
              <a:off x="5595368" y="3436746"/>
              <a:ext cx="373662" cy="184666"/>
              <a:chOff x="5387269" y="544225"/>
              <a:chExt cx="373662" cy="184666"/>
            </a:xfrm>
          </p:grpSpPr>
          <p:cxnSp>
            <p:nvCxnSpPr>
              <p:cNvPr id="78" name="77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78 CuadroTexto"/>
              <p:cNvSpPr txBox="1"/>
              <p:nvPr/>
            </p:nvSpPr>
            <p:spPr>
              <a:xfrm>
                <a:off x="5396965" y="544225"/>
                <a:ext cx="3639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err="1" smtClean="0">
                    <a:latin typeface="Palatino Linotype" pitchFamily="18" charset="0"/>
                    <a:cs typeface="Arial" pitchFamily="34" charset="0"/>
                  </a:rPr>
                  <a:t>n.s</a:t>
                </a:r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.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2" name="1 Grupo"/>
            <p:cNvGrpSpPr/>
            <p:nvPr/>
          </p:nvGrpSpPr>
          <p:grpSpPr>
            <a:xfrm>
              <a:off x="5433168" y="2974584"/>
              <a:ext cx="548640" cy="215320"/>
              <a:chOff x="5312518" y="3220565"/>
              <a:chExt cx="548640" cy="215320"/>
            </a:xfrm>
          </p:grpSpPr>
          <p:cxnSp>
            <p:nvCxnSpPr>
              <p:cNvPr id="85" name="84 Conector recto"/>
              <p:cNvCxnSpPr/>
              <p:nvPr/>
            </p:nvCxnSpPr>
            <p:spPr>
              <a:xfrm>
                <a:off x="5312518" y="3220565"/>
                <a:ext cx="548640" cy="243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85 CuadroTexto"/>
              <p:cNvSpPr txBox="1"/>
              <p:nvPr/>
            </p:nvSpPr>
            <p:spPr>
              <a:xfrm>
                <a:off x="5377288" y="3235830"/>
                <a:ext cx="4191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>
                    <a:latin typeface="Palatino Linotype" pitchFamily="18" charset="0"/>
                    <a:cs typeface="Arial" pitchFamily="34" charset="0"/>
                  </a:rPr>
                  <a:t>W</a:t>
                </a:r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146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87" name="86 Grupo"/>
            <p:cNvGrpSpPr/>
            <p:nvPr/>
          </p:nvGrpSpPr>
          <p:grpSpPr>
            <a:xfrm>
              <a:off x="4915870" y="2235624"/>
              <a:ext cx="1071998" cy="848392"/>
              <a:chOff x="5133973" y="2365397"/>
              <a:chExt cx="1071998" cy="848392"/>
            </a:xfrm>
          </p:grpSpPr>
          <p:sp>
            <p:nvSpPr>
              <p:cNvPr id="89" name="9 CuadroTexto"/>
              <p:cNvSpPr txBox="1"/>
              <p:nvPr/>
            </p:nvSpPr>
            <p:spPr>
              <a:xfrm rot="18709334">
                <a:off x="4821882" y="2677488"/>
                <a:ext cx="824237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HDL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700" baseline="30000" dirty="0">
                    <a:latin typeface="Palatino Linotype" pitchFamily="18" charset="0"/>
                    <a:cs typeface="Arial" pitchFamily="34" charset="0"/>
                  </a:rPr>
                  <a:t>+</a:t>
                </a:r>
                <a:r>
                  <a:rPr lang="sv-SE" sz="700" dirty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700" baseline="30000" dirty="0">
                    <a:latin typeface="Palatino Linotype" pitchFamily="18" charset="0"/>
                    <a:cs typeface="Arial" pitchFamily="34" charset="0"/>
                  </a:rPr>
                  <a:t>ApoM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91" name="9 CuadroTexto"/>
              <p:cNvSpPr txBox="1"/>
              <p:nvPr/>
            </p:nvSpPr>
            <p:spPr>
              <a:xfrm rot="18709334">
                <a:off x="5693825" y="2701643"/>
                <a:ext cx="824237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HDL</a:t>
                </a:r>
                <a:r>
                  <a:rPr lang="sv-SE" sz="700" baseline="30000" dirty="0" smtClean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700" baseline="30000" dirty="0">
                    <a:latin typeface="Palatino Linotype" pitchFamily="18" charset="0"/>
                    <a:cs typeface="Arial" pitchFamily="34" charset="0"/>
                  </a:rPr>
                  <a:t>+</a:t>
                </a:r>
                <a:r>
                  <a:rPr lang="sv-SE" sz="700" dirty="0">
                    <a:latin typeface="Palatino Linotype" pitchFamily="18" charset="0"/>
                    <a:cs typeface="Arial" pitchFamily="34" charset="0"/>
                  </a:rPr>
                  <a:t> </a:t>
                </a:r>
                <a:r>
                  <a:rPr lang="sv-SE" sz="700" baseline="30000" dirty="0">
                    <a:latin typeface="Palatino Linotype" pitchFamily="18" charset="0"/>
                    <a:cs typeface="Arial" pitchFamily="34" charset="0"/>
                  </a:rPr>
                  <a:t>ApoM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81" name="9 CuadroTexto"/>
            <p:cNvSpPr txBox="1"/>
            <p:nvPr/>
          </p:nvSpPr>
          <p:spPr>
            <a:xfrm rot="18709334">
              <a:off x="1058069" y="2607656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63" name="9 CuadroTexto"/>
            <p:cNvSpPr txBox="1"/>
            <p:nvPr/>
          </p:nvSpPr>
          <p:spPr>
            <a:xfrm rot="18709334">
              <a:off x="1913297" y="2607656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64" name="9 CuadroTexto"/>
            <p:cNvSpPr txBox="1"/>
            <p:nvPr/>
          </p:nvSpPr>
          <p:spPr>
            <a:xfrm rot="18709334">
              <a:off x="5128965" y="2607656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65" name="9 CuadroTexto"/>
            <p:cNvSpPr txBox="1"/>
            <p:nvPr/>
          </p:nvSpPr>
          <p:spPr>
            <a:xfrm rot="18709334">
              <a:off x="4239965" y="2607656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66" name="9 CuadroTexto"/>
            <p:cNvSpPr txBox="1"/>
            <p:nvPr/>
          </p:nvSpPr>
          <p:spPr>
            <a:xfrm rot="18709334">
              <a:off x="5147472" y="4803034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67" name="9 CuadroTexto"/>
            <p:cNvSpPr txBox="1"/>
            <p:nvPr/>
          </p:nvSpPr>
          <p:spPr>
            <a:xfrm rot="18709334">
              <a:off x="4258472" y="4803034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68" name="167 CuadroTexto"/>
            <p:cNvSpPr txBox="1"/>
            <p:nvPr/>
          </p:nvSpPr>
          <p:spPr>
            <a:xfrm rot="18744471" flipH="1">
              <a:off x="485317" y="4832938"/>
              <a:ext cx="79844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Full medium</a:t>
              </a:r>
              <a:endParaRPr lang="en-US" sz="700" dirty="0">
                <a:latin typeface="Palatino Linotype" pitchFamily="18" charset="0"/>
              </a:endParaRPr>
            </a:p>
          </p:txBody>
        </p:sp>
        <p:sp>
          <p:nvSpPr>
            <p:cNvPr id="170" name="9 CuadroTexto"/>
            <p:cNvSpPr txBox="1"/>
            <p:nvPr/>
          </p:nvSpPr>
          <p:spPr>
            <a:xfrm rot="18709334">
              <a:off x="854734" y="4815160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71" name="170 CuadroTexto"/>
            <p:cNvSpPr txBox="1"/>
            <p:nvPr/>
          </p:nvSpPr>
          <p:spPr>
            <a:xfrm rot="18744471" flipH="1">
              <a:off x="2074091" y="4832938"/>
              <a:ext cx="79844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>
                  <a:latin typeface="Palatino Linotype" pitchFamily="18" charset="0"/>
                </a:rPr>
                <a:t>Full medium</a:t>
              </a:r>
              <a:endParaRPr lang="en-US" sz="700" dirty="0">
                <a:latin typeface="Palatino Linotype" pitchFamily="18" charset="0"/>
              </a:endParaRPr>
            </a:p>
          </p:txBody>
        </p:sp>
        <p:sp>
          <p:nvSpPr>
            <p:cNvPr id="172" name="9 CuadroTexto"/>
            <p:cNvSpPr txBox="1"/>
            <p:nvPr/>
          </p:nvSpPr>
          <p:spPr>
            <a:xfrm rot="18709334">
              <a:off x="2451128" y="4815160"/>
              <a:ext cx="7873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Non-treated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173" name="172 Grupo"/>
            <p:cNvGrpSpPr/>
            <p:nvPr/>
          </p:nvGrpSpPr>
          <p:grpSpPr>
            <a:xfrm>
              <a:off x="2719378" y="5187548"/>
              <a:ext cx="1019018" cy="200055"/>
              <a:chOff x="3067262" y="2980832"/>
              <a:chExt cx="919324" cy="126231"/>
            </a:xfrm>
          </p:grpSpPr>
          <p:cxnSp>
            <p:nvCxnSpPr>
              <p:cNvPr id="174" name="173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174 CuadroTexto"/>
              <p:cNvSpPr txBox="1"/>
              <p:nvPr/>
            </p:nvSpPr>
            <p:spPr>
              <a:xfrm>
                <a:off x="3089751" y="2980832"/>
                <a:ext cx="847841" cy="12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Serum/GF starved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76" name="175 Grupo"/>
            <p:cNvGrpSpPr/>
            <p:nvPr/>
          </p:nvGrpSpPr>
          <p:grpSpPr>
            <a:xfrm>
              <a:off x="2454257" y="5385668"/>
              <a:ext cx="1300017" cy="200055"/>
              <a:chOff x="3067262" y="2980832"/>
              <a:chExt cx="919324" cy="126231"/>
            </a:xfrm>
          </p:grpSpPr>
          <p:cxnSp>
            <p:nvCxnSpPr>
              <p:cNvPr id="177" name="176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177 CuadroTexto"/>
              <p:cNvSpPr txBox="1"/>
              <p:nvPr/>
            </p:nvSpPr>
            <p:spPr>
              <a:xfrm>
                <a:off x="3089751" y="2980832"/>
                <a:ext cx="847841" cy="12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W146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79" name="178 Grupo"/>
            <p:cNvGrpSpPr/>
            <p:nvPr/>
          </p:nvGrpSpPr>
          <p:grpSpPr>
            <a:xfrm>
              <a:off x="1087007" y="5158479"/>
              <a:ext cx="1019018" cy="200055"/>
              <a:chOff x="3067262" y="2980832"/>
              <a:chExt cx="919324" cy="126231"/>
            </a:xfrm>
          </p:grpSpPr>
          <p:cxnSp>
            <p:nvCxnSpPr>
              <p:cNvPr id="180" name="179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180 CuadroTexto"/>
              <p:cNvSpPr txBox="1"/>
              <p:nvPr/>
            </p:nvSpPr>
            <p:spPr>
              <a:xfrm>
                <a:off x="3089751" y="2980832"/>
                <a:ext cx="847841" cy="12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Serum/GF starved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561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17377" y="316796"/>
            <a:ext cx="5358660" cy="7638272"/>
            <a:chOff x="517377" y="316796"/>
            <a:chExt cx="5358660" cy="7638272"/>
          </a:xfrm>
        </p:grpSpPr>
        <p:pic>
          <p:nvPicPr>
            <p:cNvPr id="5123" name="Picture 3" descr="D:\DAHLBÄCK LAB\Hiromi_folder\data for letter\DNA fragmentation\DNA fragmentation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4" t="17052"/>
            <a:stretch/>
          </p:blipFill>
          <p:spPr bwMode="auto">
            <a:xfrm>
              <a:off x="981311" y="1010314"/>
              <a:ext cx="1602286" cy="13808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5" name="4 Objet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09425048"/>
                </p:ext>
              </p:extLst>
            </p:nvPr>
          </p:nvGraphicFramePr>
          <p:xfrm>
            <a:off x="3333515" y="1122336"/>
            <a:ext cx="2523744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29" name="SPW 11.0 Graph" r:id="rId5" imgW="6985800" imgH="3922560" progId="SigmaPlotGraphicObject.10">
                    <p:embed/>
                  </p:oleObj>
                </mc:Choice>
                <mc:Fallback>
                  <p:oleObj name="SPW 11.0 Graph" r:id="rId5" imgW="698580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333515" y="1122336"/>
                          <a:ext cx="2523744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24 CuadroTexto"/>
            <p:cNvSpPr txBox="1"/>
            <p:nvPr/>
          </p:nvSpPr>
          <p:spPr>
            <a:xfrm>
              <a:off x="4348049" y="1413527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26" name="25 CuadroTexto"/>
            <p:cNvSpPr txBox="1"/>
            <p:nvPr/>
          </p:nvSpPr>
          <p:spPr>
            <a:xfrm>
              <a:off x="4996928" y="1566469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27" name="26 CuadroTexto"/>
            <p:cNvSpPr txBox="1"/>
            <p:nvPr/>
          </p:nvSpPr>
          <p:spPr>
            <a:xfrm>
              <a:off x="5323834" y="1566469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38" name="37 Grupo"/>
            <p:cNvGrpSpPr/>
            <p:nvPr/>
          </p:nvGrpSpPr>
          <p:grpSpPr>
            <a:xfrm>
              <a:off x="4461129" y="1167340"/>
              <a:ext cx="661470" cy="276999"/>
              <a:chOff x="5054362" y="541050"/>
              <a:chExt cx="894517" cy="276999"/>
            </a:xfrm>
          </p:grpSpPr>
          <p:cxnSp>
            <p:nvCxnSpPr>
              <p:cNvPr id="41" name="40 Conector recto"/>
              <p:cNvCxnSpPr/>
              <p:nvPr/>
            </p:nvCxnSpPr>
            <p:spPr>
              <a:xfrm>
                <a:off x="5054362" y="699353"/>
                <a:ext cx="89451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41 CuadroTexto"/>
              <p:cNvSpPr txBox="1"/>
              <p:nvPr/>
            </p:nvSpPr>
            <p:spPr>
              <a:xfrm>
                <a:off x="5343393" y="541050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44" name="43 Grupo"/>
            <p:cNvGrpSpPr/>
            <p:nvPr/>
          </p:nvGrpSpPr>
          <p:grpSpPr>
            <a:xfrm>
              <a:off x="4458534" y="970490"/>
              <a:ext cx="989407" cy="276999"/>
              <a:chOff x="5054362" y="541050"/>
              <a:chExt cx="894517" cy="276999"/>
            </a:xfrm>
          </p:grpSpPr>
          <p:cxnSp>
            <p:nvCxnSpPr>
              <p:cNvPr id="47" name="46 Conector recto"/>
              <p:cNvCxnSpPr/>
              <p:nvPr/>
            </p:nvCxnSpPr>
            <p:spPr>
              <a:xfrm>
                <a:off x="5054362" y="699353"/>
                <a:ext cx="89451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47 CuadroTexto"/>
              <p:cNvSpPr txBox="1"/>
              <p:nvPr/>
            </p:nvSpPr>
            <p:spPr>
              <a:xfrm>
                <a:off x="5397932" y="541050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62" name="61 CuadroTexto"/>
            <p:cNvSpPr txBox="1"/>
            <p:nvPr/>
          </p:nvSpPr>
          <p:spPr>
            <a:xfrm rot="16200000">
              <a:off x="2744351" y="1658505"/>
              <a:ext cx="11306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Caspase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 3 activity (%)</a:t>
              </a:r>
            </a:p>
          </p:txBody>
        </p:sp>
        <p:graphicFrame>
          <p:nvGraphicFramePr>
            <p:cNvPr id="7" name="6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197330"/>
                </p:ext>
              </p:extLst>
            </p:nvPr>
          </p:nvGraphicFramePr>
          <p:xfrm>
            <a:off x="647493" y="3396766"/>
            <a:ext cx="2520872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30" name="SPW 11.0 Graph" r:id="rId7" imgW="7195320" imgH="3922560" progId="SigmaPlotGraphicObject.10">
                    <p:embed/>
                  </p:oleObj>
                </mc:Choice>
                <mc:Fallback>
                  <p:oleObj name="SPW 11.0 Graph" r:id="rId7" imgW="719532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647493" y="3396766"/>
                          <a:ext cx="2520872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" name="48 CuadroTexto"/>
            <p:cNvSpPr txBox="1"/>
            <p:nvPr/>
          </p:nvSpPr>
          <p:spPr>
            <a:xfrm>
              <a:off x="2330058" y="3813114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51" name="50 Grupo"/>
            <p:cNvGrpSpPr/>
            <p:nvPr/>
          </p:nvGrpSpPr>
          <p:grpSpPr>
            <a:xfrm>
              <a:off x="1783732" y="3407783"/>
              <a:ext cx="658334" cy="276999"/>
              <a:chOff x="5054362" y="541050"/>
              <a:chExt cx="894517" cy="276999"/>
            </a:xfrm>
          </p:grpSpPr>
          <p:cxnSp>
            <p:nvCxnSpPr>
              <p:cNvPr id="54" name="53 Conector recto"/>
              <p:cNvCxnSpPr/>
              <p:nvPr/>
            </p:nvCxnSpPr>
            <p:spPr>
              <a:xfrm>
                <a:off x="5054362" y="699353"/>
                <a:ext cx="89451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54 CuadroTexto"/>
              <p:cNvSpPr txBox="1"/>
              <p:nvPr/>
            </p:nvSpPr>
            <p:spPr>
              <a:xfrm>
                <a:off x="5343393" y="541050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57" name="56 Grupo"/>
            <p:cNvGrpSpPr/>
            <p:nvPr/>
          </p:nvGrpSpPr>
          <p:grpSpPr>
            <a:xfrm>
              <a:off x="2484591" y="3407985"/>
              <a:ext cx="289764" cy="276999"/>
              <a:chOff x="5054362" y="541050"/>
              <a:chExt cx="894517" cy="276999"/>
            </a:xfrm>
          </p:grpSpPr>
          <p:cxnSp>
            <p:nvCxnSpPr>
              <p:cNvPr id="60" name="59 Conector recto"/>
              <p:cNvCxnSpPr/>
              <p:nvPr/>
            </p:nvCxnSpPr>
            <p:spPr>
              <a:xfrm>
                <a:off x="5054362" y="699353"/>
                <a:ext cx="89451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60 CuadroTexto"/>
              <p:cNvSpPr txBox="1"/>
              <p:nvPr/>
            </p:nvSpPr>
            <p:spPr>
              <a:xfrm>
                <a:off x="5245583" y="541050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63" name="62 CuadroTexto"/>
            <p:cNvSpPr txBox="1"/>
            <p:nvPr/>
          </p:nvSpPr>
          <p:spPr>
            <a:xfrm rot="16200000">
              <a:off x="52068" y="3932935"/>
              <a:ext cx="11306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Caspase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 3 activity (%)</a:t>
              </a:r>
            </a:p>
          </p:txBody>
        </p:sp>
        <p:graphicFrame>
          <p:nvGraphicFramePr>
            <p:cNvPr id="17" name="16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54182287"/>
                </p:ext>
              </p:extLst>
            </p:nvPr>
          </p:nvGraphicFramePr>
          <p:xfrm>
            <a:off x="3346001" y="3391135"/>
            <a:ext cx="2511258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31" name="SPW 11.0 Graph" r:id="rId9" imgW="7167960" imgH="3922560" progId="SigmaPlotGraphicObject.10">
                    <p:embed/>
                  </p:oleObj>
                </mc:Choice>
                <mc:Fallback>
                  <p:oleObj name="SPW 11.0 Graph" r:id="rId9" imgW="716796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346001" y="3391135"/>
                          <a:ext cx="2511258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" name="72 CuadroTexto"/>
            <p:cNvSpPr txBox="1"/>
            <p:nvPr/>
          </p:nvSpPr>
          <p:spPr>
            <a:xfrm>
              <a:off x="4351034" y="3725383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4" name="73 CuadroTexto"/>
            <p:cNvSpPr txBox="1"/>
            <p:nvPr/>
          </p:nvSpPr>
          <p:spPr>
            <a:xfrm>
              <a:off x="4997827" y="3725383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5" name="74 CuadroTexto"/>
            <p:cNvSpPr txBox="1"/>
            <p:nvPr/>
          </p:nvSpPr>
          <p:spPr>
            <a:xfrm>
              <a:off x="5319920" y="3725383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77" name="76 Grupo"/>
            <p:cNvGrpSpPr/>
            <p:nvPr/>
          </p:nvGrpSpPr>
          <p:grpSpPr>
            <a:xfrm>
              <a:off x="4444224" y="3528293"/>
              <a:ext cx="658334" cy="276999"/>
              <a:chOff x="5054362" y="541050"/>
              <a:chExt cx="894517" cy="276999"/>
            </a:xfrm>
          </p:grpSpPr>
          <p:cxnSp>
            <p:nvCxnSpPr>
              <p:cNvPr id="80" name="79 Conector recto"/>
              <p:cNvCxnSpPr/>
              <p:nvPr/>
            </p:nvCxnSpPr>
            <p:spPr>
              <a:xfrm>
                <a:off x="5054362" y="699353"/>
                <a:ext cx="89451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80 CuadroTexto"/>
              <p:cNvSpPr txBox="1"/>
              <p:nvPr/>
            </p:nvSpPr>
            <p:spPr>
              <a:xfrm>
                <a:off x="5343393" y="541050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83" name="82 Grupo"/>
            <p:cNvGrpSpPr/>
            <p:nvPr/>
          </p:nvGrpSpPr>
          <p:grpSpPr>
            <a:xfrm>
              <a:off x="5145083" y="3528495"/>
              <a:ext cx="289764" cy="276999"/>
              <a:chOff x="5054362" y="541050"/>
              <a:chExt cx="894517" cy="276999"/>
            </a:xfrm>
          </p:grpSpPr>
          <p:cxnSp>
            <p:nvCxnSpPr>
              <p:cNvPr id="86" name="85 Conector recto"/>
              <p:cNvCxnSpPr/>
              <p:nvPr/>
            </p:nvCxnSpPr>
            <p:spPr>
              <a:xfrm>
                <a:off x="5054362" y="699353"/>
                <a:ext cx="89451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86 CuadroTexto"/>
              <p:cNvSpPr txBox="1"/>
              <p:nvPr/>
            </p:nvSpPr>
            <p:spPr>
              <a:xfrm>
                <a:off x="5245583" y="541050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88" name="87 CuadroTexto"/>
            <p:cNvSpPr txBox="1"/>
            <p:nvPr/>
          </p:nvSpPr>
          <p:spPr>
            <a:xfrm rot="16200000">
              <a:off x="2765775" y="3982042"/>
              <a:ext cx="103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Absorbance 570 nm</a:t>
              </a:r>
            </a:p>
          </p:txBody>
        </p:sp>
        <p:sp>
          <p:nvSpPr>
            <p:cNvPr id="89" name="TextBox 17"/>
            <p:cNvSpPr txBox="1"/>
            <p:nvPr/>
          </p:nvSpPr>
          <p:spPr>
            <a:xfrm>
              <a:off x="5041481" y="316796"/>
              <a:ext cx="83455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000" b="1" dirty="0" smtClean="0">
                  <a:latin typeface="Palatino Linotype" pitchFamily="18" charset="0"/>
                  <a:cs typeface="Arial" pitchFamily="34" charset="0"/>
                </a:rPr>
                <a:t>Figure 5.</a:t>
              </a:r>
            </a:p>
          </p:txBody>
        </p:sp>
        <p:graphicFrame>
          <p:nvGraphicFramePr>
            <p:cNvPr id="92" name="91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5481960"/>
                </p:ext>
              </p:extLst>
            </p:nvPr>
          </p:nvGraphicFramePr>
          <p:xfrm>
            <a:off x="641041" y="5654093"/>
            <a:ext cx="2527324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32" name="SPW 11.0 Graph" r:id="rId11" imgW="7214400" imgH="3922560" progId="SigmaPlotGraphicObject.10">
                    <p:embed/>
                  </p:oleObj>
                </mc:Choice>
                <mc:Fallback>
                  <p:oleObj name="SPW 11.0 Graph" r:id="rId11" imgW="721440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641041" y="5654093"/>
                          <a:ext cx="2527324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" name="101 CuadroTexto"/>
            <p:cNvSpPr txBox="1"/>
            <p:nvPr/>
          </p:nvSpPr>
          <p:spPr>
            <a:xfrm rot="16200000">
              <a:off x="52068" y="6192602"/>
              <a:ext cx="11306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Caspase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 3 activity (%)</a:t>
              </a:r>
            </a:p>
          </p:txBody>
        </p:sp>
        <p:grpSp>
          <p:nvGrpSpPr>
            <p:cNvPr id="4" name="3 Grupo"/>
            <p:cNvGrpSpPr/>
            <p:nvPr/>
          </p:nvGrpSpPr>
          <p:grpSpPr>
            <a:xfrm>
              <a:off x="861060" y="7755013"/>
              <a:ext cx="2020253" cy="200055"/>
              <a:chOff x="981311" y="7808353"/>
              <a:chExt cx="1900002" cy="200055"/>
            </a:xfrm>
          </p:grpSpPr>
          <p:cxnSp>
            <p:nvCxnSpPr>
              <p:cNvPr id="103" name="102 Conector recto"/>
              <p:cNvCxnSpPr/>
              <p:nvPr/>
            </p:nvCxnSpPr>
            <p:spPr>
              <a:xfrm>
                <a:off x="981311" y="7836076"/>
                <a:ext cx="1900002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103 CuadroTexto"/>
              <p:cNvSpPr txBox="1"/>
              <p:nvPr/>
            </p:nvSpPr>
            <p:spPr>
              <a:xfrm>
                <a:off x="1728155" y="7808353"/>
                <a:ext cx="81869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W146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05" name="104 Grupo"/>
            <p:cNvGrpSpPr/>
            <p:nvPr/>
          </p:nvGrpSpPr>
          <p:grpSpPr>
            <a:xfrm>
              <a:off x="531071" y="889271"/>
              <a:ext cx="3155165" cy="327826"/>
              <a:chOff x="531071" y="1468391"/>
              <a:chExt cx="3155165" cy="327826"/>
            </a:xfrm>
          </p:grpSpPr>
          <p:sp>
            <p:nvSpPr>
              <p:cNvPr id="6" name="TextBox 180"/>
              <p:cNvSpPr txBox="1"/>
              <p:nvPr/>
            </p:nvSpPr>
            <p:spPr>
              <a:xfrm>
                <a:off x="531071" y="1468391"/>
                <a:ext cx="462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latin typeface="Palatino Linotype" pitchFamily="18" charset="0"/>
                    <a:cs typeface="Arial" pitchFamily="34" charset="0"/>
                  </a:rPr>
                  <a:t>A.</a:t>
                </a:r>
              </a:p>
            </p:txBody>
          </p:sp>
          <p:sp>
            <p:nvSpPr>
              <p:cNvPr id="106" name="TextBox 180"/>
              <p:cNvSpPr txBox="1"/>
              <p:nvPr/>
            </p:nvSpPr>
            <p:spPr>
              <a:xfrm>
                <a:off x="3224213" y="1488440"/>
                <a:ext cx="462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latin typeface="Palatino Linotype" pitchFamily="18" charset="0"/>
                    <a:cs typeface="Arial" pitchFamily="34" charset="0"/>
                  </a:rPr>
                  <a:t>B.</a:t>
                </a:r>
              </a:p>
            </p:txBody>
          </p:sp>
        </p:grpSp>
        <p:graphicFrame>
          <p:nvGraphicFramePr>
            <p:cNvPr id="94" name="93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43207319"/>
                </p:ext>
              </p:extLst>
            </p:nvPr>
          </p:nvGraphicFramePr>
          <p:xfrm>
            <a:off x="3346001" y="5654093"/>
            <a:ext cx="2520872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33" name="SPW 11.0 Graph" r:id="rId13" imgW="7195320" imgH="3922560" progId="SigmaPlotGraphicObject.10">
                    <p:embed/>
                  </p:oleObj>
                </mc:Choice>
                <mc:Fallback>
                  <p:oleObj name="SPW 11.0 Graph" r:id="rId13" imgW="719532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3346001" y="5654093"/>
                          <a:ext cx="2520872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" name="107 CuadroTexto"/>
            <p:cNvSpPr txBox="1"/>
            <p:nvPr/>
          </p:nvSpPr>
          <p:spPr>
            <a:xfrm rot="16200000">
              <a:off x="2717557" y="6192602"/>
              <a:ext cx="11306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Caspase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 3 activity (%)</a:t>
              </a:r>
            </a:p>
          </p:txBody>
        </p:sp>
        <p:grpSp>
          <p:nvGrpSpPr>
            <p:cNvPr id="9" name="8 Grupo"/>
            <p:cNvGrpSpPr/>
            <p:nvPr/>
          </p:nvGrpSpPr>
          <p:grpSpPr>
            <a:xfrm>
              <a:off x="3543300" y="7754505"/>
              <a:ext cx="2048226" cy="200055"/>
              <a:chOff x="3691524" y="7807845"/>
              <a:chExt cx="1900002" cy="200055"/>
            </a:xfrm>
          </p:grpSpPr>
          <p:cxnSp>
            <p:nvCxnSpPr>
              <p:cNvPr id="116" name="115 Conector recto"/>
              <p:cNvCxnSpPr/>
              <p:nvPr/>
            </p:nvCxnSpPr>
            <p:spPr>
              <a:xfrm>
                <a:off x="3691524" y="7835568"/>
                <a:ext cx="1900002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116 CuadroTexto"/>
              <p:cNvSpPr txBox="1"/>
              <p:nvPr/>
            </p:nvSpPr>
            <p:spPr>
              <a:xfrm>
                <a:off x="4438368" y="7807845"/>
                <a:ext cx="81869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700" dirty="0" smtClean="0">
                    <a:latin typeface="Palatino Linotype" pitchFamily="18" charset="0"/>
                    <a:cs typeface="Arial" pitchFamily="34" charset="0"/>
                  </a:rPr>
                  <a:t>CAY10444</a:t>
                </a:r>
                <a:endParaRPr lang="en-US" sz="700" baseline="300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19" name="118 Grupo"/>
            <p:cNvGrpSpPr/>
            <p:nvPr/>
          </p:nvGrpSpPr>
          <p:grpSpPr>
            <a:xfrm>
              <a:off x="531071" y="3162507"/>
              <a:ext cx="3155165" cy="327826"/>
              <a:chOff x="531071" y="1468391"/>
              <a:chExt cx="3155165" cy="327826"/>
            </a:xfrm>
          </p:grpSpPr>
          <p:sp>
            <p:nvSpPr>
              <p:cNvPr id="120" name="TextBox 180"/>
              <p:cNvSpPr txBox="1"/>
              <p:nvPr/>
            </p:nvSpPr>
            <p:spPr>
              <a:xfrm>
                <a:off x="531071" y="1468391"/>
                <a:ext cx="462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latin typeface="Palatino Linotype" pitchFamily="18" charset="0"/>
                    <a:cs typeface="Arial" pitchFamily="34" charset="0"/>
                  </a:rPr>
                  <a:t>C.</a:t>
                </a:r>
              </a:p>
            </p:txBody>
          </p:sp>
          <p:sp>
            <p:nvSpPr>
              <p:cNvPr id="121" name="TextBox 180"/>
              <p:cNvSpPr txBox="1"/>
              <p:nvPr/>
            </p:nvSpPr>
            <p:spPr>
              <a:xfrm>
                <a:off x="3224213" y="1488440"/>
                <a:ext cx="462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latin typeface="Palatino Linotype" pitchFamily="18" charset="0"/>
                    <a:cs typeface="Arial" pitchFamily="34" charset="0"/>
                  </a:rPr>
                  <a:t>D.</a:t>
                </a:r>
              </a:p>
            </p:txBody>
          </p:sp>
        </p:grpSp>
        <p:grpSp>
          <p:nvGrpSpPr>
            <p:cNvPr id="122" name="121 Grupo"/>
            <p:cNvGrpSpPr/>
            <p:nvPr/>
          </p:nvGrpSpPr>
          <p:grpSpPr>
            <a:xfrm>
              <a:off x="531071" y="5428025"/>
              <a:ext cx="3155165" cy="327826"/>
              <a:chOff x="531071" y="1468391"/>
              <a:chExt cx="3155165" cy="327826"/>
            </a:xfrm>
          </p:grpSpPr>
          <p:sp>
            <p:nvSpPr>
              <p:cNvPr id="123" name="TextBox 180"/>
              <p:cNvSpPr txBox="1"/>
              <p:nvPr/>
            </p:nvSpPr>
            <p:spPr>
              <a:xfrm>
                <a:off x="531071" y="1468391"/>
                <a:ext cx="462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latin typeface="Palatino Linotype" pitchFamily="18" charset="0"/>
                    <a:cs typeface="Arial" pitchFamily="34" charset="0"/>
                  </a:rPr>
                  <a:t>E.</a:t>
                </a:r>
              </a:p>
            </p:txBody>
          </p:sp>
          <p:sp>
            <p:nvSpPr>
              <p:cNvPr id="124" name="TextBox 180"/>
              <p:cNvSpPr txBox="1"/>
              <p:nvPr/>
            </p:nvSpPr>
            <p:spPr>
              <a:xfrm>
                <a:off x="3224213" y="1488440"/>
                <a:ext cx="462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latin typeface="Palatino Linotype" pitchFamily="18" charset="0"/>
                    <a:cs typeface="Arial" pitchFamily="34" charset="0"/>
                  </a:rPr>
                  <a:t>F.</a:t>
                </a:r>
              </a:p>
            </p:txBody>
          </p:sp>
        </p:grpSp>
        <p:grpSp>
          <p:nvGrpSpPr>
            <p:cNvPr id="3" name="2 Grupo"/>
            <p:cNvGrpSpPr/>
            <p:nvPr/>
          </p:nvGrpSpPr>
          <p:grpSpPr>
            <a:xfrm>
              <a:off x="3642428" y="2087613"/>
              <a:ext cx="1870969" cy="963506"/>
              <a:chOff x="3642428" y="2072373"/>
              <a:chExt cx="1870969" cy="963506"/>
            </a:xfrm>
          </p:grpSpPr>
          <p:grpSp>
            <p:nvGrpSpPr>
              <p:cNvPr id="8" name="7 Grupo"/>
              <p:cNvGrpSpPr/>
              <p:nvPr/>
            </p:nvGrpSpPr>
            <p:grpSpPr>
              <a:xfrm>
                <a:off x="4431001" y="2072373"/>
                <a:ext cx="1082396" cy="963506"/>
                <a:chOff x="1786191" y="4531323"/>
                <a:chExt cx="1082396" cy="963506"/>
              </a:xfrm>
            </p:grpSpPr>
            <p:sp>
              <p:nvSpPr>
                <p:cNvPr id="13" name="9 CuadroTexto"/>
                <p:cNvSpPr txBox="1"/>
                <p:nvPr/>
              </p:nvSpPr>
              <p:spPr>
                <a:xfrm rot="18709334">
                  <a:off x="1474100" y="4843414"/>
                  <a:ext cx="82423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4" name="9 CuadroTexto"/>
                <p:cNvSpPr txBox="1"/>
                <p:nvPr/>
              </p:nvSpPr>
              <p:spPr>
                <a:xfrm rot="18709334">
                  <a:off x="1878067" y="4817418"/>
                  <a:ext cx="6937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" name="9 CuadroTexto"/>
                <p:cNvSpPr txBox="1"/>
                <p:nvPr/>
              </p:nvSpPr>
              <p:spPr>
                <a:xfrm rot="18709334">
                  <a:off x="2085713" y="4908644"/>
                  <a:ext cx="81957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6" name="9 CuadroTexto"/>
                <p:cNvSpPr txBox="1"/>
                <p:nvPr/>
              </p:nvSpPr>
              <p:spPr>
                <a:xfrm rot="18709334">
                  <a:off x="2320680" y="4946921"/>
                  <a:ext cx="89576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7" name="126 CuadroTexto"/>
              <p:cNvSpPr txBox="1"/>
              <p:nvPr/>
            </p:nvSpPr>
            <p:spPr>
              <a:xfrm rot="18744471" flipH="1">
                <a:off x="3343233" y="2526361"/>
                <a:ext cx="79844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Full medium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  <p:sp>
            <p:nvSpPr>
              <p:cNvPr id="128" name="9 CuadroTexto"/>
              <p:cNvSpPr txBox="1"/>
              <p:nvPr/>
            </p:nvSpPr>
            <p:spPr>
              <a:xfrm rot="18709334">
                <a:off x="3712650" y="2508583"/>
                <a:ext cx="78738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29" name="128 Grupo"/>
            <p:cNvGrpSpPr/>
            <p:nvPr/>
          </p:nvGrpSpPr>
          <p:grpSpPr>
            <a:xfrm>
              <a:off x="3648750" y="4357638"/>
              <a:ext cx="1870969" cy="963506"/>
              <a:chOff x="3642428" y="2072373"/>
              <a:chExt cx="1870969" cy="963506"/>
            </a:xfrm>
          </p:grpSpPr>
          <p:grpSp>
            <p:nvGrpSpPr>
              <p:cNvPr id="130" name="129 Grupo"/>
              <p:cNvGrpSpPr/>
              <p:nvPr/>
            </p:nvGrpSpPr>
            <p:grpSpPr>
              <a:xfrm>
                <a:off x="4431001" y="2072373"/>
                <a:ext cx="1082396" cy="963506"/>
                <a:chOff x="1786191" y="4531323"/>
                <a:chExt cx="1082396" cy="963506"/>
              </a:xfrm>
            </p:grpSpPr>
            <p:sp>
              <p:nvSpPr>
                <p:cNvPr id="133" name="9 CuadroTexto"/>
                <p:cNvSpPr txBox="1"/>
                <p:nvPr/>
              </p:nvSpPr>
              <p:spPr>
                <a:xfrm rot="18709334">
                  <a:off x="1474100" y="4843414"/>
                  <a:ext cx="82423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34" name="9 CuadroTexto"/>
                <p:cNvSpPr txBox="1"/>
                <p:nvPr/>
              </p:nvSpPr>
              <p:spPr>
                <a:xfrm rot="18709334">
                  <a:off x="1878067" y="4817418"/>
                  <a:ext cx="6937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35" name="9 CuadroTexto"/>
                <p:cNvSpPr txBox="1"/>
                <p:nvPr/>
              </p:nvSpPr>
              <p:spPr>
                <a:xfrm rot="18709334">
                  <a:off x="2085713" y="4908644"/>
                  <a:ext cx="81957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36" name="9 CuadroTexto"/>
                <p:cNvSpPr txBox="1"/>
                <p:nvPr/>
              </p:nvSpPr>
              <p:spPr>
                <a:xfrm rot="18709334">
                  <a:off x="2320680" y="4946921"/>
                  <a:ext cx="89576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31" name="130 CuadroTexto"/>
              <p:cNvSpPr txBox="1"/>
              <p:nvPr/>
            </p:nvSpPr>
            <p:spPr>
              <a:xfrm rot="18744471" flipH="1">
                <a:off x="3343233" y="2526361"/>
                <a:ext cx="79844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Full medium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  <p:sp>
            <p:nvSpPr>
              <p:cNvPr id="132" name="9 CuadroTexto"/>
              <p:cNvSpPr txBox="1"/>
              <p:nvPr/>
            </p:nvSpPr>
            <p:spPr>
              <a:xfrm rot="18709334">
                <a:off x="3712650" y="2508583"/>
                <a:ext cx="78738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45" name="144 Grupo"/>
            <p:cNvGrpSpPr/>
            <p:nvPr/>
          </p:nvGrpSpPr>
          <p:grpSpPr>
            <a:xfrm>
              <a:off x="959249" y="4372878"/>
              <a:ext cx="1870969" cy="963506"/>
              <a:chOff x="3642428" y="2072373"/>
              <a:chExt cx="1870969" cy="963506"/>
            </a:xfrm>
          </p:grpSpPr>
          <p:grpSp>
            <p:nvGrpSpPr>
              <p:cNvPr id="146" name="145 Grupo"/>
              <p:cNvGrpSpPr/>
              <p:nvPr/>
            </p:nvGrpSpPr>
            <p:grpSpPr>
              <a:xfrm>
                <a:off x="4431001" y="2072373"/>
                <a:ext cx="1082396" cy="963506"/>
                <a:chOff x="1786191" y="4531323"/>
                <a:chExt cx="1082396" cy="963506"/>
              </a:xfrm>
            </p:grpSpPr>
            <p:sp>
              <p:nvSpPr>
                <p:cNvPr id="149" name="9 CuadroTexto"/>
                <p:cNvSpPr txBox="1"/>
                <p:nvPr/>
              </p:nvSpPr>
              <p:spPr>
                <a:xfrm rot="18709334">
                  <a:off x="1474100" y="4843414"/>
                  <a:ext cx="82423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0" name="9 CuadroTexto"/>
                <p:cNvSpPr txBox="1"/>
                <p:nvPr/>
              </p:nvSpPr>
              <p:spPr>
                <a:xfrm rot="18709334">
                  <a:off x="1878067" y="4817418"/>
                  <a:ext cx="6937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1" name="9 CuadroTexto"/>
                <p:cNvSpPr txBox="1"/>
                <p:nvPr/>
              </p:nvSpPr>
              <p:spPr>
                <a:xfrm rot="18709334">
                  <a:off x="2085713" y="4908644"/>
                  <a:ext cx="81957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2" name="9 CuadroTexto"/>
                <p:cNvSpPr txBox="1"/>
                <p:nvPr/>
              </p:nvSpPr>
              <p:spPr>
                <a:xfrm rot="18709334">
                  <a:off x="2320680" y="4946921"/>
                  <a:ext cx="89576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47" name="146 CuadroTexto"/>
              <p:cNvSpPr txBox="1"/>
              <p:nvPr/>
            </p:nvSpPr>
            <p:spPr>
              <a:xfrm rot="18744471" flipH="1">
                <a:off x="3343233" y="2526361"/>
                <a:ext cx="79844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Full medium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  <p:sp>
            <p:nvSpPr>
              <p:cNvPr id="148" name="9 CuadroTexto"/>
              <p:cNvSpPr txBox="1"/>
              <p:nvPr/>
            </p:nvSpPr>
            <p:spPr>
              <a:xfrm rot="18709334">
                <a:off x="3712650" y="2508583"/>
                <a:ext cx="78738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53" name="152 Grupo"/>
            <p:cNvGrpSpPr/>
            <p:nvPr/>
          </p:nvGrpSpPr>
          <p:grpSpPr>
            <a:xfrm>
              <a:off x="3647615" y="6636394"/>
              <a:ext cx="1870969" cy="963506"/>
              <a:chOff x="3642428" y="2072373"/>
              <a:chExt cx="1870969" cy="963506"/>
            </a:xfrm>
          </p:grpSpPr>
          <p:grpSp>
            <p:nvGrpSpPr>
              <p:cNvPr id="154" name="153 Grupo"/>
              <p:cNvGrpSpPr/>
              <p:nvPr/>
            </p:nvGrpSpPr>
            <p:grpSpPr>
              <a:xfrm>
                <a:off x="4431001" y="2072373"/>
                <a:ext cx="1082396" cy="963506"/>
                <a:chOff x="1786191" y="4531323"/>
                <a:chExt cx="1082396" cy="963506"/>
              </a:xfrm>
            </p:grpSpPr>
            <p:sp>
              <p:nvSpPr>
                <p:cNvPr id="157" name="9 CuadroTexto"/>
                <p:cNvSpPr txBox="1"/>
                <p:nvPr/>
              </p:nvSpPr>
              <p:spPr>
                <a:xfrm rot="18709334">
                  <a:off x="1474100" y="4843414"/>
                  <a:ext cx="82423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8" name="9 CuadroTexto"/>
                <p:cNvSpPr txBox="1"/>
                <p:nvPr/>
              </p:nvSpPr>
              <p:spPr>
                <a:xfrm rot="18709334">
                  <a:off x="1878067" y="4817418"/>
                  <a:ext cx="6937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9" name="9 CuadroTexto"/>
                <p:cNvSpPr txBox="1"/>
                <p:nvPr/>
              </p:nvSpPr>
              <p:spPr>
                <a:xfrm rot="18709334">
                  <a:off x="2085713" y="4908644"/>
                  <a:ext cx="81957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60" name="9 CuadroTexto"/>
                <p:cNvSpPr txBox="1"/>
                <p:nvPr/>
              </p:nvSpPr>
              <p:spPr>
                <a:xfrm rot="18709334">
                  <a:off x="2320680" y="4946921"/>
                  <a:ext cx="89576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55" name="154 CuadroTexto"/>
              <p:cNvSpPr txBox="1"/>
              <p:nvPr/>
            </p:nvSpPr>
            <p:spPr>
              <a:xfrm rot="18744471" flipH="1">
                <a:off x="3343233" y="2526361"/>
                <a:ext cx="79844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Full medium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  <p:sp>
            <p:nvSpPr>
              <p:cNvPr id="156" name="9 CuadroTexto"/>
              <p:cNvSpPr txBox="1"/>
              <p:nvPr/>
            </p:nvSpPr>
            <p:spPr>
              <a:xfrm rot="18709334">
                <a:off x="3712650" y="2508583"/>
                <a:ext cx="78738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61" name="160 Grupo"/>
            <p:cNvGrpSpPr/>
            <p:nvPr/>
          </p:nvGrpSpPr>
          <p:grpSpPr>
            <a:xfrm>
              <a:off x="959249" y="6624546"/>
              <a:ext cx="1870969" cy="963506"/>
              <a:chOff x="3642428" y="2072373"/>
              <a:chExt cx="1870969" cy="963506"/>
            </a:xfrm>
          </p:grpSpPr>
          <p:grpSp>
            <p:nvGrpSpPr>
              <p:cNvPr id="162" name="161 Grupo"/>
              <p:cNvGrpSpPr/>
              <p:nvPr/>
            </p:nvGrpSpPr>
            <p:grpSpPr>
              <a:xfrm>
                <a:off x="4431001" y="2072373"/>
                <a:ext cx="1082396" cy="963506"/>
                <a:chOff x="1786191" y="4531323"/>
                <a:chExt cx="1082396" cy="963506"/>
              </a:xfrm>
            </p:grpSpPr>
            <p:sp>
              <p:nvSpPr>
                <p:cNvPr id="165" name="9 CuadroTexto"/>
                <p:cNvSpPr txBox="1"/>
                <p:nvPr/>
              </p:nvSpPr>
              <p:spPr>
                <a:xfrm rot="18709334">
                  <a:off x="1474100" y="4843414"/>
                  <a:ext cx="82423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66" name="9 CuadroTexto"/>
                <p:cNvSpPr txBox="1"/>
                <p:nvPr/>
              </p:nvSpPr>
              <p:spPr>
                <a:xfrm rot="18709334">
                  <a:off x="1878067" y="4817418"/>
                  <a:ext cx="6937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67" name="9 CuadroTexto"/>
                <p:cNvSpPr txBox="1"/>
                <p:nvPr/>
              </p:nvSpPr>
              <p:spPr>
                <a:xfrm rot="18709334">
                  <a:off x="2085713" y="4908644"/>
                  <a:ext cx="81957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68" name="9 CuadroTexto"/>
                <p:cNvSpPr txBox="1"/>
                <p:nvPr/>
              </p:nvSpPr>
              <p:spPr>
                <a:xfrm rot="18709334">
                  <a:off x="2320680" y="4946921"/>
                  <a:ext cx="89576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63" name="162 CuadroTexto"/>
              <p:cNvSpPr txBox="1"/>
              <p:nvPr/>
            </p:nvSpPr>
            <p:spPr>
              <a:xfrm rot="18744471" flipH="1">
                <a:off x="3343233" y="2526361"/>
                <a:ext cx="79844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Full medium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  <p:sp>
            <p:nvSpPr>
              <p:cNvPr id="164" name="9 CuadroTexto"/>
              <p:cNvSpPr txBox="1"/>
              <p:nvPr/>
            </p:nvSpPr>
            <p:spPr>
              <a:xfrm rot="18709334">
                <a:off x="3712650" y="2508583"/>
                <a:ext cx="78738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69" name="168 Grupo"/>
            <p:cNvGrpSpPr/>
            <p:nvPr/>
          </p:nvGrpSpPr>
          <p:grpSpPr>
            <a:xfrm>
              <a:off x="4085550" y="2983947"/>
              <a:ext cx="1527271" cy="200055"/>
              <a:chOff x="3067262" y="2980832"/>
              <a:chExt cx="919324" cy="126231"/>
            </a:xfrm>
          </p:grpSpPr>
          <p:cxnSp>
            <p:nvCxnSpPr>
              <p:cNvPr id="170" name="169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1" name="170 CuadroTexto"/>
              <p:cNvSpPr txBox="1"/>
              <p:nvPr/>
            </p:nvSpPr>
            <p:spPr>
              <a:xfrm>
                <a:off x="3089751" y="2980832"/>
                <a:ext cx="847841" cy="12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Serum/GF starved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72" name="171 Grupo"/>
            <p:cNvGrpSpPr/>
            <p:nvPr/>
          </p:nvGrpSpPr>
          <p:grpSpPr>
            <a:xfrm>
              <a:off x="1345472" y="5207077"/>
              <a:ext cx="1527271" cy="200055"/>
              <a:chOff x="3067262" y="2980832"/>
              <a:chExt cx="919324" cy="126231"/>
            </a:xfrm>
          </p:grpSpPr>
          <p:cxnSp>
            <p:nvCxnSpPr>
              <p:cNvPr id="173" name="172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4" name="173 CuadroTexto"/>
              <p:cNvSpPr txBox="1"/>
              <p:nvPr/>
            </p:nvSpPr>
            <p:spPr>
              <a:xfrm>
                <a:off x="3089751" y="2980832"/>
                <a:ext cx="847841" cy="12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Serum/GF starved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75" name="174 Grupo"/>
            <p:cNvGrpSpPr/>
            <p:nvPr/>
          </p:nvGrpSpPr>
          <p:grpSpPr>
            <a:xfrm>
              <a:off x="4028228" y="5207077"/>
              <a:ext cx="1527271" cy="200055"/>
              <a:chOff x="3067262" y="2980832"/>
              <a:chExt cx="919324" cy="126231"/>
            </a:xfrm>
          </p:grpSpPr>
          <p:cxnSp>
            <p:nvCxnSpPr>
              <p:cNvPr id="176" name="175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176 CuadroTexto"/>
              <p:cNvSpPr txBox="1"/>
              <p:nvPr/>
            </p:nvSpPr>
            <p:spPr>
              <a:xfrm>
                <a:off x="3089751" y="2980832"/>
                <a:ext cx="847841" cy="12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Serum/GF starved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78" name="177 Grupo"/>
            <p:cNvGrpSpPr/>
            <p:nvPr/>
          </p:nvGrpSpPr>
          <p:grpSpPr>
            <a:xfrm>
              <a:off x="1327622" y="7476126"/>
              <a:ext cx="1527271" cy="200055"/>
              <a:chOff x="3067262" y="2980832"/>
              <a:chExt cx="919324" cy="126231"/>
            </a:xfrm>
          </p:grpSpPr>
          <p:cxnSp>
            <p:nvCxnSpPr>
              <p:cNvPr id="179" name="178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0" name="179 CuadroTexto"/>
              <p:cNvSpPr txBox="1"/>
              <p:nvPr/>
            </p:nvSpPr>
            <p:spPr>
              <a:xfrm>
                <a:off x="3089751" y="2980832"/>
                <a:ext cx="847841" cy="12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Serum/GF starved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81" name="180 Grupo"/>
            <p:cNvGrpSpPr/>
            <p:nvPr/>
          </p:nvGrpSpPr>
          <p:grpSpPr>
            <a:xfrm>
              <a:off x="4010378" y="7460886"/>
              <a:ext cx="1527271" cy="200055"/>
              <a:chOff x="3067262" y="2980832"/>
              <a:chExt cx="919324" cy="126231"/>
            </a:xfrm>
          </p:grpSpPr>
          <p:cxnSp>
            <p:nvCxnSpPr>
              <p:cNvPr id="182" name="181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182 CuadroTexto"/>
              <p:cNvSpPr txBox="1"/>
              <p:nvPr/>
            </p:nvSpPr>
            <p:spPr>
              <a:xfrm>
                <a:off x="3089751" y="2980832"/>
                <a:ext cx="847841" cy="12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Serum/GF starved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84" name="183 Grupo"/>
            <p:cNvGrpSpPr/>
            <p:nvPr/>
          </p:nvGrpSpPr>
          <p:grpSpPr>
            <a:xfrm>
              <a:off x="1060665" y="2079770"/>
              <a:ext cx="1455044" cy="963506"/>
              <a:chOff x="4058353" y="2072373"/>
              <a:chExt cx="1455044" cy="963506"/>
            </a:xfrm>
          </p:grpSpPr>
          <p:grpSp>
            <p:nvGrpSpPr>
              <p:cNvPr id="185" name="184 Grupo"/>
              <p:cNvGrpSpPr/>
              <p:nvPr/>
            </p:nvGrpSpPr>
            <p:grpSpPr>
              <a:xfrm>
                <a:off x="4716751" y="2072373"/>
                <a:ext cx="796646" cy="963506"/>
                <a:chOff x="2071941" y="4531323"/>
                <a:chExt cx="796646" cy="963506"/>
              </a:xfrm>
            </p:grpSpPr>
            <p:sp>
              <p:nvSpPr>
                <p:cNvPr id="188" name="9 CuadroTexto"/>
                <p:cNvSpPr txBox="1"/>
                <p:nvPr/>
              </p:nvSpPr>
              <p:spPr>
                <a:xfrm rot="18709334">
                  <a:off x="1759850" y="4843414"/>
                  <a:ext cx="82423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89" name="9 CuadroTexto"/>
                <p:cNvSpPr txBox="1"/>
                <p:nvPr/>
              </p:nvSpPr>
              <p:spPr>
                <a:xfrm rot="18709334">
                  <a:off x="2081267" y="4817418"/>
                  <a:ext cx="6937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90" name="9 CuadroTexto"/>
                <p:cNvSpPr txBox="1"/>
                <p:nvPr/>
              </p:nvSpPr>
              <p:spPr>
                <a:xfrm rot="18709334">
                  <a:off x="2174613" y="4908644"/>
                  <a:ext cx="81957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91" name="9 CuadroTexto"/>
                <p:cNvSpPr txBox="1"/>
                <p:nvPr/>
              </p:nvSpPr>
              <p:spPr>
                <a:xfrm rot="18709334">
                  <a:off x="2320680" y="4946921"/>
                  <a:ext cx="89576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7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7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86" name="185 CuadroTexto"/>
              <p:cNvSpPr txBox="1"/>
              <p:nvPr/>
            </p:nvSpPr>
            <p:spPr>
              <a:xfrm rot="18744471" flipH="1">
                <a:off x="3759158" y="2526361"/>
                <a:ext cx="79844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Full medium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  <p:sp>
            <p:nvSpPr>
              <p:cNvPr id="187" name="9 CuadroTexto"/>
              <p:cNvSpPr txBox="1"/>
              <p:nvPr/>
            </p:nvSpPr>
            <p:spPr>
              <a:xfrm rot="18709334">
                <a:off x="4080950" y="2508583"/>
                <a:ext cx="78738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7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93" name="192 Grupo"/>
            <p:cNvGrpSpPr/>
            <p:nvPr/>
          </p:nvGrpSpPr>
          <p:grpSpPr>
            <a:xfrm>
              <a:off x="1423161" y="2936292"/>
              <a:ext cx="1165104" cy="200055"/>
              <a:chOff x="3067262" y="2980832"/>
              <a:chExt cx="919324" cy="126231"/>
            </a:xfrm>
          </p:grpSpPr>
          <p:cxnSp>
            <p:nvCxnSpPr>
              <p:cNvPr id="194" name="193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194 CuadroTexto"/>
              <p:cNvSpPr txBox="1"/>
              <p:nvPr/>
            </p:nvSpPr>
            <p:spPr>
              <a:xfrm>
                <a:off x="3089751" y="2980832"/>
                <a:ext cx="847841" cy="12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latin typeface="Palatino Linotype" pitchFamily="18" charset="0"/>
                  </a:rPr>
                  <a:t>Serum/GF starved</a:t>
                </a:r>
                <a:endParaRPr lang="en-US" sz="700" dirty="0">
                  <a:latin typeface="Palatino Linotype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4148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491980" y="1215224"/>
            <a:ext cx="5983443" cy="3980966"/>
            <a:chOff x="491980" y="1215224"/>
            <a:chExt cx="5983443" cy="3980966"/>
          </a:xfrm>
        </p:grpSpPr>
        <p:sp>
          <p:nvSpPr>
            <p:cNvPr id="5" name="TextBox 17"/>
            <p:cNvSpPr txBox="1"/>
            <p:nvPr/>
          </p:nvSpPr>
          <p:spPr>
            <a:xfrm>
              <a:off x="5042323" y="1215224"/>
              <a:ext cx="83455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000" b="1" dirty="0" smtClean="0">
                  <a:latin typeface="Palatino Linotype" pitchFamily="18" charset="0"/>
                  <a:cs typeface="Arial" pitchFamily="34" charset="0"/>
                </a:rPr>
                <a:t>Figure 6.</a:t>
              </a:r>
            </a:p>
          </p:txBody>
        </p:sp>
        <p:graphicFrame>
          <p:nvGraphicFramePr>
            <p:cNvPr id="7" name="6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00834457"/>
                </p:ext>
              </p:extLst>
            </p:nvPr>
          </p:nvGraphicFramePr>
          <p:xfrm>
            <a:off x="857731" y="3179982"/>
            <a:ext cx="5617692" cy="14741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0" name="SPW 11.0 Graph" r:id="rId3" imgW="14776560" imgH="3884040" progId="SigmaPlotGraphicObject.10">
                    <p:embed/>
                  </p:oleObj>
                </mc:Choice>
                <mc:Fallback>
                  <p:oleObj name="SPW 11.0 Graph" r:id="rId3" imgW="14776560" imgH="388404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857731" y="3179982"/>
                          <a:ext cx="5617692" cy="147415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52" name="51 Conector recto"/>
            <p:cNvCxnSpPr/>
            <p:nvPr/>
          </p:nvCxnSpPr>
          <p:spPr>
            <a:xfrm>
              <a:off x="2526199" y="3433151"/>
              <a:ext cx="109728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52 CuadroTexto"/>
            <p:cNvSpPr txBox="1"/>
            <p:nvPr/>
          </p:nvSpPr>
          <p:spPr>
            <a:xfrm>
              <a:off x="2830098" y="3253028"/>
              <a:ext cx="81869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LY294002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cxnSp>
          <p:nvCxnSpPr>
            <p:cNvPr id="57" name="56 Conector recto"/>
            <p:cNvCxnSpPr/>
            <p:nvPr/>
          </p:nvCxnSpPr>
          <p:spPr>
            <a:xfrm>
              <a:off x="3776489" y="3424349"/>
              <a:ext cx="109728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57 CuadroTexto"/>
            <p:cNvSpPr txBox="1"/>
            <p:nvPr/>
          </p:nvSpPr>
          <p:spPr>
            <a:xfrm>
              <a:off x="4080388" y="3244226"/>
              <a:ext cx="81869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U0126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cxnSp>
          <p:nvCxnSpPr>
            <p:cNvPr id="59" name="58 Conector recto"/>
            <p:cNvCxnSpPr/>
            <p:nvPr/>
          </p:nvCxnSpPr>
          <p:spPr>
            <a:xfrm>
              <a:off x="5053108" y="3426786"/>
              <a:ext cx="109728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59 CuadroTexto"/>
            <p:cNvSpPr txBox="1"/>
            <p:nvPr/>
          </p:nvSpPr>
          <p:spPr>
            <a:xfrm>
              <a:off x="5357007" y="3246663"/>
              <a:ext cx="81869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PD98059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61" name="60 CuadroTexto"/>
            <p:cNvSpPr txBox="1"/>
            <p:nvPr/>
          </p:nvSpPr>
          <p:spPr>
            <a:xfrm>
              <a:off x="1652244" y="3673781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62" name="61 CuadroTexto"/>
            <p:cNvSpPr txBox="1"/>
            <p:nvPr/>
          </p:nvSpPr>
          <p:spPr>
            <a:xfrm>
              <a:off x="2003903" y="3805137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63" name="62 CuadroTexto"/>
            <p:cNvSpPr txBox="1"/>
            <p:nvPr/>
          </p:nvSpPr>
          <p:spPr>
            <a:xfrm>
              <a:off x="2176504" y="3839759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64" name="63 CuadroTexto"/>
            <p:cNvSpPr txBox="1"/>
            <p:nvPr/>
          </p:nvSpPr>
          <p:spPr>
            <a:xfrm rot="16200000">
              <a:off x="232539" y="3756812"/>
              <a:ext cx="11306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Caspase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 3 activity (%)</a:t>
              </a:r>
            </a:p>
          </p:txBody>
        </p:sp>
        <p:sp>
          <p:nvSpPr>
            <p:cNvPr id="66" name="TextBox 180"/>
            <p:cNvSpPr txBox="1"/>
            <p:nvPr/>
          </p:nvSpPr>
          <p:spPr>
            <a:xfrm>
              <a:off x="491980" y="3138570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B.</a:t>
              </a:r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2598557" y="4241917"/>
              <a:ext cx="257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Palatino Linotype" pitchFamily="18" charset="0"/>
                  <a:cs typeface="Arial" pitchFamily="34" charset="0"/>
                </a:rPr>
                <a:t>*</a:t>
              </a:r>
              <a:endParaRPr lang="en-US" sz="12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65" name="TextBox 180"/>
            <p:cNvSpPr txBox="1"/>
            <p:nvPr/>
          </p:nvSpPr>
          <p:spPr>
            <a:xfrm>
              <a:off x="539606" y="1831273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A.</a:t>
              </a:r>
            </a:p>
          </p:txBody>
        </p:sp>
        <p:pic>
          <p:nvPicPr>
            <p:cNvPr id="6146" name="Picture 2" descr="D:\DAHLBÄCK LAB\Hiromi_folder\data for letter\WB\W146CAY_PI3MEK_photo\PI3KMEK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342" b="49057"/>
            <a:stretch/>
          </p:blipFill>
          <p:spPr bwMode="auto">
            <a:xfrm>
              <a:off x="677218" y="2085187"/>
              <a:ext cx="2743200" cy="794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4" name="123 Grupo"/>
            <p:cNvGrpSpPr/>
            <p:nvPr/>
          </p:nvGrpSpPr>
          <p:grpSpPr>
            <a:xfrm>
              <a:off x="1082023" y="1879567"/>
              <a:ext cx="2162245" cy="220570"/>
              <a:chOff x="1031027" y="997716"/>
              <a:chExt cx="2162245" cy="220570"/>
            </a:xfrm>
            <a:solidFill>
              <a:schemeClr val="bg1"/>
            </a:solidFill>
          </p:grpSpPr>
          <p:sp>
            <p:nvSpPr>
              <p:cNvPr id="125" name="124 CuadroTexto"/>
              <p:cNvSpPr txBox="1"/>
              <p:nvPr/>
            </p:nvSpPr>
            <p:spPr>
              <a:xfrm>
                <a:off x="1978069" y="1002842"/>
                <a:ext cx="509677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" dirty="0" smtClean="0">
                  <a:latin typeface="Palatino Linotype" pitchFamily="18" charset="0"/>
                  <a:cs typeface="Arial" pitchFamily="34" charset="0"/>
                </a:endParaRP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ApoM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26" name="125 CuadroTexto"/>
              <p:cNvSpPr txBox="1"/>
              <p:nvPr/>
            </p:nvSpPr>
            <p:spPr>
              <a:xfrm>
                <a:off x="1031027" y="997716"/>
                <a:ext cx="440382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serum/GF</a:t>
                </a: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starved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27" name="126 CuadroTexto"/>
              <p:cNvSpPr txBox="1"/>
              <p:nvPr/>
            </p:nvSpPr>
            <p:spPr>
              <a:xfrm>
                <a:off x="1357534" y="997716"/>
                <a:ext cx="440382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full medium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28" name="127 CuadroTexto"/>
              <p:cNvSpPr txBox="1"/>
              <p:nvPr/>
            </p:nvSpPr>
            <p:spPr>
              <a:xfrm>
                <a:off x="1700206" y="1002842"/>
                <a:ext cx="444173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" dirty="0" smtClean="0">
                  <a:latin typeface="Palatino Linotype" pitchFamily="18" charset="0"/>
                  <a:cs typeface="Arial" pitchFamily="34" charset="0"/>
                </a:endParaRP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free S1P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29" name="128 CuadroTexto"/>
              <p:cNvSpPr txBox="1"/>
              <p:nvPr/>
            </p:nvSpPr>
            <p:spPr>
              <a:xfrm>
                <a:off x="2320421" y="1002842"/>
                <a:ext cx="509677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" dirty="0" smtClean="0">
                  <a:latin typeface="Palatino Linotype" pitchFamily="18" charset="0"/>
                  <a:cs typeface="Arial" pitchFamily="34" charset="0"/>
                </a:endParaRP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ApoM+S1P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130" name="129 CuadroTexto"/>
              <p:cNvSpPr txBox="1"/>
              <p:nvPr/>
            </p:nvSpPr>
            <p:spPr>
              <a:xfrm>
                <a:off x="2700760" y="1002842"/>
                <a:ext cx="492512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" dirty="0" smtClean="0">
                  <a:latin typeface="Palatino Linotype" pitchFamily="18" charset="0"/>
                  <a:cs typeface="Arial" pitchFamily="34" charset="0"/>
                </a:endParaRP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albumin+S1P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cxnSp>
            <p:nvCxnSpPr>
              <p:cNvPr id="131" name="130 Conector recto"/>
              <p:cNvCxnSpPr/>
              <p:nvPr/>
            </p:nvCxnSpPr>
            <p:spPr>
              <a:xfrm>
                <a:off x="1108548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131 Conector recto"/>
              <p:cNvCxnSpPr/>
              <p:nvPr/>
            </p:nvCxnSpPr>
            <p:spPr>
              <a:xfrm>
                <a:off x="1444168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132 Conector recto"/>
              <p:cNvCxnSpPr/>
              <p:nvPr/>
            </p:nvCxnSpPr>
            <p:spPr>
              <a:xfrm>
                <a:off x="1784826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133 Conector recto"/>
              <p:cNvCxnSpPr/>
              <p:nvPr/>
            </p:nvCxnSpPr>
            <p:spPr>
              <a:xfrm>
                <a:off x="2111054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134 Conector recto"/>
              <p:cNvCxnSpPr/>
              <p:nvPr/>
            </p:nvCxnSpPr>
            <p:spPr>
              <a:xfrm>
                <a:off x="2435824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135 Conector recto"/>
              <p:cNvCxnSpPr/>
              <p:nvPr/>
            </p:nvCxnSpPr>
            <p:spPr>
              <a:xfrm>
                <a:off x="2807979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136 Conector recto"/>
              <p:cNvCxnSpPr/>
              <p:nvPr/>
            </p:nvCxnSpPr>
            <p:spPr>
              <a:xfrm>
                <a:off x="1108548" y="118077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84 Grupo"/>
            <p:cNvGrpSpPr/>
            <p:nvPr/>
          </p:nvGrpSpPr>
          <p:grpSpPr>
            <a:xfrm>
              <a:off x="1808340" y="1747657"/>
              <a:ext cx="1328414" cy="169277"/>
              <a:chOff x="3067262" y="2839531"/>
              <a:chExt cx="919324" cy="169277"/>
            </a:xfrm>
          </p:grpSpPr>
          <p:cxnSp>
            <p:nvCxnSpPr>
              <p:cNvPr id="86" name="85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86 CuadroTexto"/>
              <p:cNvSpPr txBox="1"/>
              <p:nvPr/>
            </p:nvSpPr>
            <p:spPr>
              <a:xfrm>
                <a:off x="3089751" y="2839531"/>
                <a:ext cx="847841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00" dirty="0" smtClean="0">
                    <a:latin typeface="Palatino Linotype" pitchFamily="18" charset="0"/>
                  </a:rPr>
                  <a:t>serum/GF starved</a:t>
                </a:r>
                <a:endParaRPr lang="en-US" sz="5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4" name="3 Grupo"/>
            <p:cNvGrpSpPr/>
            <p:nvPr/>
          </p:nvGrpSpPr>
          <p:grpSpPr>
            <a:xfrm>
              <a:off x="3306202" y="1715416"/>
              <a:ext cx="2743200" cy="1214800"/>
              <a:chOff x="3306202" y="1715416"/>
              <a:chExt cx="2743200" cy="1214800"/>
            </a:xfrm>
          </p:grpSpPr>
          <p:grpSp>
            <p:nvGrpSpPr>
              <p:cNvPr id="88" name="87 Grupo"/>
              <p:cNvGrpSpPr/>
              <p:nvPr/>
            </p:nvGrpSpPr>
            <p:grpSpPr>
              <a:xfrm>
                <a:off x="3759614" y="1908008"/>
                <a:ext cx="2162245" cy="220570"/>
                <a:chOff x="1031027" y="997716"/>
                <a:chExt cx="2162245" cy="220570"/>
              </a:xfrm>
              <a:solidFill>
                <a:schemeClr val="bg1"/>
              </a:solidFill>
            </p:grpSpPr>
            <p:sp>
              <p:nvSpPr>
                <p:cNvPr id="96" name="95 CuadroTexto"/>
                <p:cNvSpPr txBox="1"/>
                <p:nvPr/>
              </p:nvSpPr>
              <p:spPr>
                <a:xfrm>
                  <a:off x="1978069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97" name="96 CuadroTexto"/>
                <p:cNvSpPr txBox="1"/>
                <p:nvPr/>
              </p:nvSpPr>
              <p:spPr>
                <a:xfrm>
                  <a:off x="1031027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serum/GF</a:t>
                  </a: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starved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98" name="97 CuadroTexto"/>
                <p:cNvSpPr txBox="1"/>
                <p:nvPr/>
              </p:nvSpPr>
              <p:spPr>
                <a:xfrm>
                  <a:off x="1357534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full medium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99" name="98 CuadroTexto"/>
                <p:cNvSpPr txBox="1"/>
                <p:nvPr/>
              </p:nvSpPr>
              <p:spPr>
                <a:xfrm>
                  <a:off x="1700206" y="1002842"/>
                  <a:ext cx="444173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00" name="99 CuadroTexto"/>
                <p:cNvSpPr txBox="1"/>
                <p:nvPr/>
              </p:nvSpPr>
              <p:spPr>
                <a:xfrm>
                  <a:off x="2320421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01" name="100 CuadroTexto"/>
                <p:cNvSpPr txBox="1"/>
                <p:nvPr/>
              </p:nvSpPr>
              <p:spPr>
                <a:xfrm>
                  <a:off x="2700760" y="1002842"/>
                  <a:ext cx="49251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cxnSp>
              <p:nvCxnSpPr>
                <p:cNvPr id="102" name="101 Conector recto"/>
                <p:cNvCxnSpPr/>
                <p:nvPr/>
              </p:nvCxnSpPr>
              <p:spPr>
                <a:xfrm>
                  <a:off x="110854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102 Conector recto"/>
                <p:cNvCxnSpPr/>
                <p:nvPr/>
              </p:nvCxnSpPr>
              <p:spPr>
                <a:xfrm>
                  <a:off x="144416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103 Conector recto"/>
                <p:cNvCxnSpPr/>
                <p:nvPr/>
              </p:nvCxnSpPr>
              <p:spPr>
                <a:xfrm>
                  <a:off x="1784826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104 Conector recto"/>
                <p:cNvCxnSpPr/>
                <p:nvPr/>
              </p:nvCxnSpPr>
              <p:spPr>
                <a:xfrm>
                  <a:off x="211105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105 Conector recto"/>
                <p:cNvCxnSpPr/>
                <p:nvPr/>
              </p:nvCxnSpPr>
              <p:spPr>
                <a:xfrm>
                  <a:off x="243582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106 Conector recto"/>
                <p:cNvCxnSpPr/>
                <p:nvPr/>
              </p:nvCxnSpPr>
              <p:spPr>
                <a:xfrm>
                  <a:off x="2807979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107 Conector recto"/>
                <p:cNvCxnSpPr/>
                <p:nvPr/>
              </p:nvCxnSpPr>
              <p:spPr>
                <a:xfrm>
                  <a:off x="1108548" y="118077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" name="108 Grupo"/>
              <p:cNvGrpSpPr/>
              <p:nvPr/>
            </p:nvGrpSpPr>
            <p:grpSpPr>
              <a:xfrm>
                <a:off x="4467199" y="1715416"/>
                <a:ext cx="1328414" cy="169277"/>
                <a:chOff x="3067262" y="2839531"/>
                <a:chExt cx="919324" cy="169277"/>
              </a:xfrm>
            </p:grpSpPr>
            <p:cxnSp>
              <p:nvCxnSpPr>
                <p:cNvPr id="138" name="137 Conector recto"/>
                <p:cNvCxnSpPr/>
                <p:nvPr/>
              </p:nvCxnSpPr>
              <p:spPr>
                <a:xfrm>
                  <a:off x="3067262" y="2999882"/>
                  <a:ext cx="919324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9" name="138 CuadroTexto"/>
                <p:cNvSpPr txBox="1"/>
                <p:nvPr/>
              </p:nvSpPr>
              <p:spPr>
                <a:xfrm>
                  <a:off x="3089751" y="2839531"/>
                  <a:ext cx="847841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00" dirty="0" smtClean="0">
                      <a:latin typeface="Palatino Linotype" pitchFamily="18" charset="0"/>
                    </a:rPr>
                    <a:t>serum/GF starved</a:t>
                  </a:r>
                  <a:endParaRPr lang="en-US" sz="500" dirty="0">
                    <a:latin typeface="Palatino Linotype" pitchFamily="18" charset="0"/>
                  </a:endParaRPr>
                </a:p>
              </p:txBody>
            </p:sp>
          </p:grpSp>
          <p:pic>
            <p:nvPicPr>
              <p:cNvPr id="141" name="Picture 2" descr="D:\DAHLBÄCK LAB\Hiromi_folder\data for letter\WB\W146CAY_PI3MEK_photo\PI3KMEK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9182"/>
              <a:stretch/>
            </p:blipFill>
            <p:spPr bwMode="auto">
              <a:xfrm>
                <a:off x="3306202" y="1884693"/>
                <a:ext cx="2743200" cy="10455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50" name="149 Grupo"/>
              <p:cNvGrpSpPr/>
              <p:nvPr/>
            </p:nvGrpSpPr>
            <p:grpSpPr>
              <a:xfrm>
                <a:off x="3719397" y="1879567"/>
                <a:ext cx="2162245" cy="220570"/>
                <a:chOff x="1031027" y="997716"/>
                <a:chExt cx="2162245" cy="220570"/>
              </a:xfrm>
              <a:solidFill>
                <a:schemeClr val="bg1"/>
              </a:solidFill>
            </p:grpSpPr>
            <p:sp>
              <p:nvSpPr>
                <p:cNvPr id="151" name="150 CuadroTexto"/>
                <p:cNvSpPr txBox="1"/>
                <p:nvPr/>
              </p:nvSpPr>
              <p:spPr>
                <a:xfrm>
                  <a:off x="1978069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2" name="151 CuadroTexto"/>
                <p:cNvSpPr txBox="1"/>
                <p:nvPr/>
              </p:nvSpPr>
              <p:spPr>
                <a:xfrm>
                  <a:off x="1031027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serum/GF</a:t>
                  </a: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starved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3" name="152 CuadroTexto"/>
                <p:cNvSpPr txBox="1"/>
                <p:nvPr/>
              </p:nvSpPr>
              <p:spPr>
                <a:xfrm>
                  <a:off x="1357534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full medium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4" name="153 CuadroTexto"/>
                <p:cNvSpPr txBox="1"/>
                <p:nvPr/>
              </p:nvSpPr>
              <p:spPr>
                <a:xfrm>
                  <a:off x="1700206" y="1002842"/>
                  <a:ext cx="444173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5" name="154 CuadroTexto"/>
                <p:cNvSpPr txBox="1"/>
                <p:nvPr/>
              </p:nvSpPr>
              <p:spPr>
                <a:xfrm>
                  <a:off x="2320421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56" name="155 CuadroTexto"/>
                <p:cNvSpPr txBox="1"/>
                <p:nvPr/>
              </p:nvSpPr>
              <p:spPr>
                <a:xfrm>
                  <a:off x="2700760" y="1002842"/>
                  <a:ext cx="49251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cxnSp>
              <p:nvCxnSpPr>
                <p:cNvPr id="157" name="156 Conector recto"/>
                <p:cNvCxnSpPr/>
                <p:nvPr/>
              </p:nvCxnSpPr>
              <p:spPr>
                <a:xfrm>
                  <a:off x="110854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157 Conector recto"/>
                <p:cNvCxnSpPr/>
                <p:nvPr/>
              </p:nvCxnSpPr>
              <p:spPr>
                <a:xfrm>
                  <a:off x="144416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158 Conector recto"/>
                <p:cNvCxnSpPr/>
                <p:nvPr/>
              </p:nvCxnSpPr>
              <p:spPr>
                <a:xfrm>
                  <a:off x="1784826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159 Conector recto"/>
                <p:cNvCxnSpPr/>
                <p:nvPr/>
              </p:nvCxnSpPr>
              <p:spPr>
                <a:xfrm>
                  <a:off x="211105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160 Conector recto"/>
                <p:cNvCxnSpPr/>
                <p:nvPr/>
              </p:nvCxnSpPr>
              <p:spPr>
                <a:xfrm>
                  <a:off x="243582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161 Conector recto"/>
                <p:cNvCxnSpPr/>
                <p:nvPr/>
              </p:nvCxnSpPr>
              <p:spPr>
                <a:xfrm>
                  <a:off x="2807979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162 Conector recto"/>
                <p:cNvCxnSpPr/>
                <p:nvPr/>
              </p:nvCxnSpPr>
              <p:spPr>
                <a:xfrm>
                  <a:off x="1108548" y="118077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" name="2 Grupo"/>
            <p:cNvGrpSpPr/>
            <p:nvPr/>
          </p:nvGrpSpPr>
          <p:grpSpPr>
            <a:xfrm>
              <a:off x="1194133" y="4195937"/>
              <a:ext cx="1167681" cy="957803"/>
              <a:chOff x="1194133" y="4195937"/>
              <a:chExt cx="1167681" cy="957803"/>
            </a:xfrm>
          </p:grpSpPr>
          <p:grpSp>
            <p:nvGrpSpPr>
              <p:cNvPr id="21" name="20 Grupo"/>
              <p:cNvGrpSpPr/>
              <p:nvPr/>
            </p:nvGrpSpPr>
            <p:grpSpPr>
              <a:xfrm>
                <a:off x="1726280" y="4195937"/>
                <a:ext cx="635534" cy="947993"/>
                <a:chOff x="1515417" y="4343334"/>
                <a:chExt cx="635534" cy="947993"/>
              </a:xfrm>
            </p:grpSpPr>
            <p:sp>
              <p:nvSpPr>
                <p:cNvPr id="24" name="9 CuadroTexto"/>
                <p:cNvSpPr txBox="1"/>
                <p:nvPr/>
              </p:nvSpPr>
              <p:spPr>
                <a:xfrm rot="18709334">
                  <a:off x="1195631" y="4663120"/>
                  <a:ext cx="824237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5" name="9 CuadroTexto"/>
                <p:cNvSpPr txBox="1"/>
                <p:nvPr/>
              </p:nvSpPr>
              <p:spPr>
                <a:xfrm rot="18709334">
                  <a:off x="1464649" y="4630772"/>
                  <a:ext cx="69374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6" name="9 CuadroTexto"/>
                <p:cNvSpPr txBox="1"/>
                <p:nvPr/>
              </p:nvSpPr>
              <p:spPr>
                <a:xfrm rot="18709334">
                  <a:off x="1515123" y="4717774"/>
                  <a:ext cx="81957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7" name="9 CuadroTexto"/>
                <p:cNvSpPr txBox="1"/>
                <p:nvPr/>
              </p:nvSpPr>
              <p:spPr>
                <a:xfrm rot="18709334">
                  <a:off x="1610738" y="4751114"/>
                  <a:ext cx="89576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64" name="163 CuadroTexto"/>
              <p:cNvSpPr txBox="1"/>
              <p:nvPr/>
            </p:nvSpPr>
            <p:spPr>
              <a:xfrm rot="18744471" flipH="1">
                <a:off x="887243" y="4662185"/>
                <a:ext cx="79844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Full medium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  <p:sp>
            <p:nvSpPr>
              <p:cNvPr id="165" name="9 CuadroTexto"/>
              <p:cNvSpPr txBox="1"/>
              <p:nvPr/>
            </p:nvSpPr>
            <p:spPr>
              <a:xfrm rot="18709334">
                <a:off x="1197163" y="4660310"/>
                <a:ext cx="62606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66" name="165 Grupo"/>
            <p:cNvGrpSpPr/>
            <p:nvPr/>
          </p:nvGrpSpPr>
          <p:grpSpPr>
            <a:xfrm>
              <a:off x="2434917" y="4195937"/>
              <a:ext cx="1167681" cy="957803"/>
              <a:chOff x="1194133" y="4195937"/>
              <a:chExt cx="1167681" cy="957803"/>
            </a:xfrm>
          </p:grpSpPr>
          <p:grpSp>
            <p:nvGrpSpPr>
              <p:cNvPr id="167" name="166 Grupo"/>
              <p:cNvGrpSpPr/>
              <p:nvPr/>
            </p:nvGrpSpPr>
            <p:grpSpPr>
              <a:xfrm>
                <a:off x="1726280" y="4195937"/>
                <a:ext cx="635534" cy="947993"/>
                <a:chOff x="1515417" y="4343334"/>
                <a:chExt cx="635534" cy="947993"/>
              </a:xfrm>
            </p:grpSpPr>
            <p:sp>
              <p:nvSpPr>
                <p:cNvPr id="170" name="9 CuadroTexto"/>
                <p:cNvSpPr txBox="1"/>
                <p:nvPr/>
              </p:nvSpPr>
              <p:spPr>
                <a:xfrm rot="18709334">
                  <a:off x="1195631" y="4663120"/>
                  <a:ext cx="824237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71" name="9 CuadroTexto"/>
                <p:cNvSpPr txBox="1"/>
                <p:nvPr/>
              </p:nvSpPr>
              <p:spPr>
                <a:xfrm rot="18709334">
                  <a:off x="1464649" y="4630772"/>
                  <a:ext cx="69374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72" name="9 CuadroTexto"/>
                <p:cNvSpPr txBox="1"/>
                <p:nvPr/>
              </p:nvSpPr>
              <p:spPr>
                <a:xfrm rot="18709334">
                  <a:off x="1515123" y="4717774"/>
                  <a:ext cx="81957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73" name="9 CuadroTexto"/>
                <p:cNvSpPr txBox="1"/>
                <p:nvPr/>
              </p:nvSpPr>
              <p:spPr>
                <a:xfrm rot="18709334">
                  <a:off x="1610738" y="4751114"/>
                  <a:ext cx="89576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68" name="167 CuadroTexto"/>
              <p:cNvSpPr txBox="1"/>
              <p:nvPr/>
            </p:nvSpPr>
            <p:spPr>
              <a:xfrm rot="18744471" flipH="1">
                <a:off x="887243" y="4662185"/>
                <a:ext cx="79844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Full medium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  <p:sp>
            <p:nvSpPr>
              <p:cNvPr id="169" name="9 CuadroTexto"/>
              <p:cNvSpPr txBox="1"/>
              <p:nvPr/>
            </p:nvSpPr>
            <p:spPr>
              <a:xfrm rot="18709334">
                <a:off x="1197163" y="4660310"/>
                <a:ext cx="62606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74" name="173 Grupo"/>
            <p:cNvGrpSpPr/>
            <p:nvPr/>
          </p:nvGrpSpPr>
          <p:grpSpPr>
            <a:xfrm>
              <a:off x="3667382" y="4195937"/>
              <a:ext cx="1167681" cy="957803"/>
              <a:chOff x="1194133" y="4195937"/>
              <a:chExt cx="1167681" cy="957803"/>
            </a:xfrm>
          </p:grpSpPr>
          <p:grpSp>
            <p:nvGrpSpPr>
              <p:cNvPr id="175" name="174 Grupo"/>
              <p:cNvGrpSpPr/>
              <p:nvPr/>
            </p:nvGrpSpPr>
            <p:grpSpPr>
              <a:xfrm>
                <a:off x="1726280" y="4195937"/>
                <a:ext cx="635534" cy="947993"/>
                <a:chOff x="1515417" y="4343334"/>
                <a:chExt cx="635534" cy="947993"/>
              </a:xfrm>
            </p:grpSpPr>
            <p:sp>
              <p:nvSpPr>
                <p:cNvPr id="178" name="9 CuadroTexto"/>
                <p:cNvSpPr txBox="1"/>
                <p:nvPr/>
              </p:nvSpPr>
              <p:spPr>
                <a:xfrm rot="18709334">
                  <a:off x="1195631" y="4663120"/>
                  <a:ext cx="824237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79" name="9 CuadroTexto"/>
                <p:cNvSpPr txBox="1"/>
                <p:nvPr/>
              </p:nvSpPr>
              <p:spPr>
                <a:xfrm rot="18709334">
                  <a:off x="1464649" y="4630772"/>
                  <a:ext cx="69374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80" name="9 CuadroTexto"/>
                <p:cNvSpPr txBox="1"/>
                <p:nvPr/>
              </p:nvSpPr>
              <p:spPr>
                <a:xfrm rot="18709334">
                  <a:off x="1515123" y="4717774"/>
                  <a:ext cx="81957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81" name="9 CuadroTexto"/>
                <p:cNvSpPr txBox="1"/>
                <p:nvPr/>
              </p:nvSpPr>
              <p:spPr>
                <a:xfrm rot="18709334">
                  <a:off x="1610738" y="4751114"/>
                  <a:ext cx="89576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76" name="175 CuadroTexto"/>
              <p:cNvSpPr txBox="1"/>
              <p:nvPr/>
            </p:nvSpPr>
            <p:spPr>
              <a:xfrm rot="18744471" flipH="1">
                <a:off x="887243" y="4662185"/>
                <a:ext cx="79844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Full medium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  <p:sp>
            <p:nvSpPr>
              <p:cNvPr id="177" name="9 CuadroTexto"/>
              <p:cNvSpPr txBox="1"/>
              <p:nvPr/>
            </p:nvSpPr>
            <p:spPr>
              <a:xfrm rot="18709334">
                <a:off x="1197163" y="4660310"/>
                <a:ext cx="62606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82" name="181 Grupo"/>
            <p:cNvGrpSpPr/>
            <p:nvPr/>
          </p:nvGrpSpPr>
          <p:grpSpPr>
            <a:xfrm>
              <a:off x="4901024" y="4195937"/>
              <a:ext cx="1167681" cy="957803"/>
              <a:chOff x="1194133" y="4195937"/>
              <a:chExt cx="1167681" cy="957803"/>
            </a:xfrm>
          </p:grpSpPr>
          <p:grpSp>
            <p:nvGrpSpPr>
              <p:cNvPr id="183" name="182 Grupo"/>
              <p:cNvGrpSpPr/>
              <p:nvPr/>
            </p:nvGrpSpPr>
            <p:grpSpPr>
              <a:xfrm>
                <a:off x="1726280" y="4195937"/>
                <a:ext cx="635534" cy="947993"/>
                <a:chOff x="1515417" y="4343334"/>
                <a:chExt cx="635534" cy="947993"/>
              </a:xfrm>
            </p:grpSpPr>
            <p:sp>
              <p:nvSpPr>
                <p:cNvPr id="186" name="9 CuadroTexto"/>
                <p:cNvSpPr txBox="1"/>
                <p:nvPr/>
              </p:nvSpPr>
              <p:spPr>
                <a:xfrm rot="18709334">
                  <a:off x="1195631" y="4663120"/>
                  <a:ext cx="824237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87" name="9 CuadroTexto"/>
                <p:cNvSpPr txBox="1"/>
                <p:nvPr/>
              </p:nvSpPr>
              <p:spPr>
                <a:xfrm rot="18709334">
                  <a:off x="1464649" y="4630772"/>
                  <a:ext cx="69374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88" name="9 CuadroTexto"/>
                <p:cNvSpPr txBox="1"/>
                <p:nvPr/>
              </p:nvSpPr>
              <p:spPr>
                <a:xfrm rot="18709334">
                  <a:off x="1515123" y="4717774"/>
                  <a:ext cx="81957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89" name="9 CuadroTexto"/>
                <p:cNvSpPr txBox="1"/>
                <p:nvPr/>
              </p:nvSpPr>
              <p:spPr>
                <a:xfrm rot="18709334">
                  <a:off x="1610738" y="4751114"/>
                  <a:ext cx="89576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6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600" baseline="300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84" name="183 CuadroTexto"/>
              <p:cNvSpPr txBox="1"/>
              <p:nvPr/>
            </p:nvSpPr>
            <p:spPr>
              <a:xfrm rot="18744471" flipH="1">
                <a:off x="887243" y="4662185"/>
                <a:ext cx="79844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Full medium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  <p:sp>
            <p:nvSpPr>
              <p:cNvPr id="185" name="9 CuadroTexto"/>
              <p:cNvSpPr txBox="1"/>
              <p:nvPr/>
            </p:nvSpPr>
            <p:spPr>
              <a:xfrm rot="18709334">
                <a:off x="1197163" y="4660310"/>
                <a:ext cx="62606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smtClean="0">
                    <a:latin typeface="Palatino Linotype" pitchFamily="18" charset="0"/>
                    <a:cs typeface="Arial" pitchFamily="34" charset="0"/>
                  </a:rPr>
                  <a:t>Non-treated</a:t>
                </a:r>
                <a:endParaRPr lang="en-US" sz="6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90" name="189 Grupo"/>
            <p:cNvGrpSpPr/>
            <p:nvPr/>
          </p:nvGrpSpPr>
          <p:grpSpPr>
            <a:xfrm>
              <a:off x="1460027" y="5011524"/>
              <a:ext cx="862464" cy="184666"/>
              <a:chOff x="3006594" y="2980832"/>
              <a:chExt cx="986005" cy="116521"/>
            </a:xfrm>
          </p:grpSpPr>
          <p:cxnSp>
            <p:nvCxnSpPr>
              <p:cNvPr id="191" name="190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2" name="191 CuadroTexto"/>
              <p:cNvSpPr txBox="1"/>
              <p:nvPr/>
            </p:nvSpPr>
            <p:spPr>
              <a:xfrm>
                <a:off x="3006594" y="2980832"/>
                <a:ext cx="986005" cy="116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93" name="192 Grupo"/>
            <p:cNvGrpSpPr/>
            <p:nvPr/>
          </p:nvGrpSpPr>
          <p:grpSpPr>
            <a:xfrm>
              <a:off x="2734848" y="5011524"/>
              <a:ext cx="862464" cy="184666"/>
              <a:chOff x="3006594" y="2980832"/>
              <a:chExt cx="986005" cy="116521"/>
            </a:xfrm>
          </p:grpSpPr>
          <p:cxnSp>
            <p:nvCxnSpPr>
              <p:cNvPr id="194" name="193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194 CuadroTexto"/>
              <p:cNvSpPr txBox="1"/>
              <p:nvPr/>
            </p:nvSpPr>
            <p:spPr>
              <a:xfrm>
                <a:off x="3006594" y="2980832"/>
                <a:ext cx="986005" cy="116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96" name="195 Grupo"/>
            <p:cNvGrpSpPr/>
            <p:nvPr/>
          </p:nvGrpSpPr>
          <p:grpSpPr>
            <a:xfrm>
              <a:off x="3988605" y="5011524"/>
              <a:ext cx="862464" cy="184666"/>
              <a:chOff x="3006594" y="2980832"/>
              <a:chExt cx="986005" cy="116521"/>
            </a:xfrm>
          </p:grpSpPr>
          <p:cxnSp>
            <p:nvCxnSpPr>
              <p:cNvPr id="197" name="196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8" name="197 CuadroTexto"/>
              <p:cNvSpPr txBox="1"/>
              <p:nvPr/>
            </p:nvSpPr>
            <p:spPr>
              <a:xfrm>
                <a:off x="3006594" y="2980832"/>
                <a:ext cx="986005" cy="116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  <p:grpSp>
          <p:nvGrpSpPr>
            <p:cNvPr id="199" name="198 Grupo"/>
            <p:cNvGrpSpPr/>
            <p:nvPr/>
          </p:nvGrpSpPr>
          <p:grpSpPr>
            <a:xfrm>
              <a:off x="5215301" y="5011524"/>
              <a:ext cx="862464" cy="184666"/>
              <a:chOff x="3006594" y="2980832"/>
              <a:chExt cx="986005" cy="116521"/>
            </a:xfrm>
          </p:grpSpPr>
          <p:cxnSp>
            <p:nvCxnSpPr>
              <p:cNvPr id="200" name="199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1" name="200 CuadroTexto"/>
              <p:cNvSpPr txBox="1"/>
              <p:nvPr/>
            </p:nvSpPr>
            <p:spPr>
              <a:xfrm>
                <a:off x="3006594" y="2980832"/>
                <a:ext cx="986005" cy="116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latin typeface="Palatino Linotype" pitchFamily="18" charset="0"/>
                  </a:rPr>
                  <a:t>Serum/GF starved</a:t>
                </a:r>
                <a:endParaRPr lang="en-US" sz="600" dirty="0">
                  <a:latin typeface="Palatino Linotype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2832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497998" y="421573"/>
            <a:ext cx="6054225" cy="7057246"/>
            <a:chOff x="497998" y="421573"/>
            <a:chExt cx="6054225" cy="7057246"/>
          </a:xfrm>
        </p:grpSpPr>
        <p:pic>
          <p:nvPicPr>
            <p:cNvPr id="5" name="Picture 4" descr="D:\DAHLBÄCK LAB\Hiromi_folder\data for letter\WB\W146CAY_PI3MEK_photo\ERK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487" b="1"/>
            <a:stretch/>
          </p:blipFill>
          <p:spPr bwMode="auto">
            <a:xfrm>
              <a:off x="3070791" y="2083241"/>
              <a:ext cx="2743200" cy="8540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 descr="D:\DAHLBÄCK LAB\Hiromi_folder\data for letter\WB\W146CAY_PI3MEK_photo\Akt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08" b="50000"/>
            <a:stretch/>
          </p:blipFill>
          <p:spPr bwMode="auto">
            <a:xfrm>
              <a:off x="497998" y="979443"/>
              <a:ext cx="2743200" cy="763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180"/>
            <p:cNvSpPr txBox="1"/>
            <p:nvPr/>
          </p:nvSpPr>
          <p:spPr>
            <a:xfrm>
              <a:off x="521009" y="583509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A.</a:t>
              </a:r>
            </a:p>
          </p:txBody>
        </p:sp>
        <p:graphicFrame>
          <p:nvGraphicFramePr>
            <p:cNvPr id="10" name="9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4092581"/>
                </p:ext>
              </p:extLst>
            </p:nvPr>
          </p:nvGraphicFramePr>
          <p:xfrm>
            <a:off x="1154113" y="3410332"/>
            <a:ext cx="196625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30" name="SPW 11.0 Graph" r:id="rId5" imgW="5614200" imgH="3922560" progId="SigmaPlotGraphicObject.10">
                    <p:embed/>
                  </p:oleObj>
                </mc:Choice>
                <mc:Fallback>
                  <p:oleObj name="SPW 11.0 Graph" r:id="rId5" imgW="561420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154113" y="3410332"/>
                          <a:ext cx="196625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9 CuadroTexto"/>
            <p:cNvSpPr txBox="1"/>
            <p:nvPr/>
          </p:nvSpPr>
          <p:spPr>
            <a:xfrm rot="18709334">
              <a:off x="1265852" y="4847723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free 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6" name="9 CuadroTexto"/>
            <p:cNvSpPr txBox="1"/>
            <p:nvPr/>
          </p:nvSpPr>
          <p:spPr>
            <a:xfrm rot="18709334">
              <a:off x="1807609" y="4896819"/>
              <a:ext cx="81957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ApoM+S1P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7" name="9 CuadroTexto"/>
            <p:cNvSpPr txBox="1"/>
            <p:nvPr/>
          </p:nvSpPr>
          <p:spPr>
            <a:xfrm rot="18709334">
              <a:off x="2285122" y="4941455"/>
              <a:ext cx="8957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albumin+S1P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8" name="17 CuadroTexto"/>
            <p:cNvSpPr txBox="1"/>
            <p:nvPr/>
          </p:nvSpPr>
          <p:spPr>
            <a:xfrm rot="16200000">
              <a:off x="703282" y="3962274"/>
              <a:ext cx="7950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pAKT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/AKT (%)</a:t>
              </a:r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928689" y="4691408"/>
              <a:ext cx="46739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W146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1431800" y="4691407"/>
              <a:ext cx="15661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-      +            -      +             -     +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cxnSp>
          <p:nvCxnSpPr>
            <p:cNvPr id="23" name="22 Conector recto"/>
            <p:cNvCxnSpPr/>
            <p:nvPr/>
          </p:nvCxnSpPr>
          <p:spPr>
            <a:xfrm>
              <a:off x="1454375" y="485441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Conector recto"/>
            <p:cNvCxnSpPr/>
            <p:nvPr/>
          </p:nvCxnSpPr>
          <p:spPr>
            <a:xfrm>
              <a:off x="2016341" y="485441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Conector recto"/>
            <p:cNvCxnSpPr/>
            <p:nvPr/>
          </p:nvCxnSpPr>
          <p:spPr>
            <a:xfrm>
              <a:off x="2578316" y="485441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25 Grupo"/>
            <p:cNvGrpSpPr/>
            <p:nvPr/>
          </p:nvGrpSpPr>
          <p:grpSpPr>
            <a:xfrm>
              <a:off x="2015574" y="3545704"/>
              <a:ext cx="306211" cy="276999"/>
              <a:chOff x="5387269" y="544225"/>
              <a:chExt cx="306211" cy="276999"/>
            </a:xfrm>
          </p:grpSpPr>
          <p:cxnSp>
            <p:nvCxnSpPr>
              <p:cNvPr id="27" name="26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27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29" name="28 Grupo"/>
            <p:cNvGrpSpPr/>
            <p:nvPr/>
          </p:nvGrpSpPr>
          <p:grpSpPr>
            <a:xfrm>
              <a:off x="2564724" y="3545704"/>
              <a:ext cx="306211" cy="276999"/>
              <a:chOff x="5387269" y="544225"/>
              <a:chExt cx="306211" cy="276999"/>
            </a:xfrm>
          </p:grpSpPr>
          <p:cxnSp>
            <p:nvCxnSpPr>
              <p:cNvPr id="30" name="29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30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aphicFrame>
          <p:nvGraphicFramePr>
            <p:cNvPr id="32" name="31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9358839"/>
                </p:ext>
              </p:extLst>
            </p:nvPr>
          </p:nvGraphicFramePr>
          <p:xfrm>
            <a:off x="1154113" y="5410469"/>
            <a:ext cx="196625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31" name="SPW 11.0 Graph" r:id="rId7" imgW="5613480" imgH="3922560" progId="SigmaPlotGraphicObject.10">
                    <p:embed/>
                  </p:oleObj>
                </mc:Choice>
                <mc:Fallback>
                  <p:oleObj name="SPW 11.0 Graph" r:id="rId7" imgW="56134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154113" y="5410469"/>
                          <a:ext cx="196625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35 CuadroTexto"/>
            <p:cNvSpPr txBox="1"/>
            <p:nvPr/>
          </p:nvSpPr>
          <p:spPr>
            <a:xfrm>
              <a:off x="777875" y="6671338"/>
              <a:ext cx="61728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CAY10444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37" name="36 CuadroTexto"/>
            <p:cNvSpPr txBox="1"/>
            <p:nvPr/>
          </p:nvSpPr>
          <p:spPr>
            <a:xfrm>
              <a:off x="1430880" y="6671337"/>
              <a:ext cx="15661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-      +            -      +             -     +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cxnSp>
          <p:nvCxnSpPr>
            <p:cNvPr id="38" name="37 Conector recto"/>
            <p:cNvCxnSpPr/>
            <p:nvPr/>
          </p:nvCxnSpPr>
          <p:spPr>
            <a:xfrm>
              <a:off x="1453455" y="683434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38 Conector recto"/>
            <p:cNvCxnSpPr/>
            <p:nvPr/>
          </p:nvCxnSpPr>
          <p:spPr>
            <a:xfrm>
              <a:off x="2015421" y="683434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39 Conector recto"/>
            <p:cNvCxnSpPr/>
            <p:nvPr/>
          </p:nvCxnSpPr>
          <p:spPr>
            <a:xfrm>
              <a:off x="2577396" y="683434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40 CuadroTexto"/>
            <p:cNvSpPr txBox="1"/>
            <p:nvPr/>
          </p:nvSpPr>
          <p:spPr>
            <a:xfrm rot="16200000">
              <a:off x="703282" y="5928234"/>
              <a:ext cx="7950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pAKT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/AKT (%)</a:t>
              </a:r>
            </a:p>
          </p:txBody>
        </p:sp>
        <p:graphicFrame>
          <p:nvGraphicFramePr>
            <p:cNvPr id="42" name="41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52892315"/>
                </p:ext>
              </p:extLst>
            </p:nvPr>
          </p:nvGraphicFramePr>
          <p:xfrm>
            <a:off x="3950653" y="3410332"/>
            <a:ext cx="196625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32" name="SPW 11.0 Graph" r:id="rId9" imgW="5613480" imgH="3922560" progId="SigmaPlotGraphicObject.10">
                    <p:embed/>
                  </p:oleObj>
                </mc:Choice>
                <mc:Fallback>
                  <p:oleObj name="SPW 11.0 Graph" r:id="rId9" imgW="56134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950653" y="3410332"/>
                          <a:ext cx="196625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" name="9 CuadroTexto"/>
            <p:cNvSpPr txBox="1"/>
            <p:nvPr/>
          </p:nvSpPr>
          <p:spPr>
            <a:xfrm rot="18709334">
              <a:off x="4078427" y="4834233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free 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44" name="9 CuadroTexto"/>
            <p:cNvSpPr txBox="1"/>
            <p:nvPr/>
          </p:nvSpPr>
          <p:spPr>
            <a:xfrm rot="18709334">
              <a:off x="4620184" y="4883329"/>
              <a:ext cx="81957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ApoM+S1P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45" name="9 CuadroTexto"/>
            <p:cNvSpPr txBox="1"/>
            <p:nvPr/>
          </p:nvSpPr>
          <p:spPr>
            <a:xfrm rot="18709334">
              <a:off x="5097697" y="4927965"/>
              <a:ext cx="8957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albumin+S1P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46" name="45 CuadroTexto"/>
            <p:cNvSpPr txBox="1"/>
            <p:nvPr/>
          </p:nvSpPr>
          <p:spPr>
            <a:xfrm rot="16200000">
              <a:off x="3503157" y="4008995"/>
              <a:ext cx="79507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pERK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/ERK (%)</a:t>
              </a:r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3728564" y="4684268"/>
              <a:ext cx="46739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W146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48" name="47 CuadroTexto"/>
            <p:cNvSpPr txBox="1"/>
            <p:nvPr/>
          </p:nvSpPr>
          <p:spPr>
            <a:xfrm>
              <a:off x="4231675" y="4684267"/>
              <a:ext cx="15661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-      +            -      +             -     +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cxnSp>
          <p:nvCxnSpPr>
            <p:cNvPr id="49" name="48 Conector recto"/>
            <p:cNvCxnSpPr/>
            <p:nvPr/>
          </p:nvCxnSpPr>
          <p:spPr>
            <a:xfrm>
              <a:off x="4254250" y="484727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49 Conector recto"/>
            <p:cNvCxnSpPr/>
            <p:nvPr/>
          </p:nvCxnSpPr>
          <p:spPr>
            <a:xfrm>
              <a:off x="4816216" y="484727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50 Conector recto"/>
            <p:cNvCxnSpPr/>
            <p:nvPr/>
          </p:nvCxnSpPr>
          <p:spPr>
            <a:xfrm>
              <a:off x="5378191" y="484727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51 Grupo"/>
            <p:cNvGrpSpPr/>
            <p:nvPr/>
          </p:nvGrpSpPr>
          <p:grpSpPr>
            <a:xfrm>
              <a:off x="2015574" y="5546726"/>
              <a:ext cx="306211" cy="276999"/>
              <a:chOff x="5387269" y="544225"/>
              <a:chExt cx="306211" cy="276999"/>
            </a:xfrm>
          </p:grpSpPr>
          <p:cxnSp>
            <p:nvCxnSpPr>
              <p:cNvPr id="53" name="52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53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55" name="54 Grupo"/>
            <p:cNvGrpSpPr/>
            <p:nvPr/>
          </p:nvGrpSpPr>
          <p:grpSpPr>
            <a:xfrm>
              <a:off x="2564724" y="5546726"/>
              <a:ext cx="306211" cy="276999"/>
              <a:chOff x="5387269" y="544225"/>
              <a:chExt cx="306211" cy="276999"/>
            </a:xfrm>
          </p:grpSpPr>
          <p:cxnSp>
            <p:nvCxnSpPr>
              <p:cNvPr id="56" name="55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56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58" name="57 Grupo"/>
            <p:cNvGrpSpPr/>
            <p:nvPr/>
          </p:nvGrpSpPr>
          <p:grpSpPr>
            <a:xfrm>
              <a:off x="1477651" y="5542761"/>
              <a:ext cx="306211" cy="276999"/>
              <a:chOff x="5387269" y="544225"/>
              <a:chExt cx="306211" cy="276999"/>
            </a:xfrm>
          </p:grpSpPr>
          <p:cxnSp>
            <p:nvCxnSpPr>
              <p:cNvPr id="59" name="58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59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61" name="60 Grupo"/>
            <p:cNvGrpSpPr/>
            <p:nvPr/>
          </p:nvGrpSpPr>
          <p:grpSpPr>
            <a:xfrm>
              <a:off x="4817886" y="3545704"/>
              <a:ext cx="306211" cy="276999"/>
              <a:chOff x="5387269" y="544225"/>
              <a:chExt cx="306211" cy="276999"/>
            </a:xfrm>
          </p:grpSpPr>
          <p:cxnSp>
            <p:nvCxnSpPr>
              <p:cNvPr id="62" name="61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62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64" name="63 Grupo"/>
            <p:cNvGrpSpPr/>
            <p:nvPr/>
          </p:nvGrpSpPr>
          <p:grpSpPr>
            <a:xfrm>
              <a:off x="5367036" y="3545704"/>
              <a:ext cx="306211" cy="276999"/>
              <a:chOff x="5387269" y="544225"/>
              <a:chExt cx="306211" cy="276999"/>
            </a:xfrm>
          </p:grpSpPr>
          <p:cxnSp>
            <p:nvCxnSpPr>
              <p:cNvPr id="65" name="64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65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67" name="66 Grupo"/>
            <p:cNvGrpSpPr/>
            <p:nvPr/>
          </p:nvGrpSpPr>
          <p:grpSpPr>
            <a:xfrm>
              <a:off x="4279963" y="3545704"/>
              <a:ext cx="306211" cy="276999"/>
              <a:chOff x="5387269" y="544225"/>
              <a:chExt cx="306211" cy="276999"/>
            </a:xfrm>
          </p:grpSpPr>
          <p:cxnSp>
            <p:nvCxnSpPr>
              <p:cNvPr id="68" name="67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68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aphicFrame>
          <p:nvGraphicFramePr>
            <p:cNvPr id="70" name="69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0492315"/>
                </p:ext>
              </p:extLst>
            </p:nvPr>
          </p:nvGraphicFramePr>
          <p:xfrm>
            <a:off x="3950653" y="5410469"/>
            <a:ext cx="1966256" cy="1371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33" name="SPW 11.0 Graph" r:id="rId11" imgW="5613480" imgH="3922560" progId="SigmaPlotGraphicObject.10">
                    <p:embed/>
                  </p:oleObj>
                </mc:Choice>
                <mc:Fallback>
                  <p:oleObj name="SPW 11.0 Graph" r:id="rId11" imgW="5613480" imgH="3922560" progId="SigmaPlotGraphicObject.1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3950653" y="5410469"/>
                          <a:ext cx="1966256" cy="1371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" name="73 CuadroTexto"/>
            <p:cNvSpPr txBox="1"/>
            <p:nvPr/>
          </p:nvSpPr>
          <p:spPr>
            <a:xfrm>
              <a:off x="3578225" y="6671338"/>
              <a:ext cx="61728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CAY10444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5" name="74 CuadroTexto"/>
            <p:cNvSpPr txBox="1"/>
            <p:nvPr/>
          </p:nvSpPr>
          <p:spPr>
            <a:xfrm>
              <a:off x="4231230" y="6671337"/>
              <a:ext cx="15661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-      +            -      +             -     +</a:t>
              </a:r>
              <a:endParaRPr lang="en-US" sz="700" dirty="0">
                <a:latin typeface="Palatino Linotype" pitchFamily="18" charset="0"/>
                <a:cs typeface="Arial" pitchFamily="34" charset="0"/>
              </a:endParaRPr>
            </a:p>
          </p:txBody>
        </p:sp>
        <p:cxnSp>
          <p:nvCxnSpPr>
            <p:cNvPr id="76" name="75 Conector recto"/>
            <p:cNvCxnSpPr/>
            <p:nvPr/>
          </p:nvCxnSpPr>
          <p:spPr>
            <a:xfrm>
              <a:off x="4253805" y="683434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76 Conector recto"/>
            <p:cNvCxnSpPr/>
            <p:nvPr/>
          </p:nvCxnSpPr>
          <p:spPr>
            <a:xfrm>
              <a:off x="4815771" y="683434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77 Conector recto"/>
            <p:cNvCxnSpPr/>
            <p:nvPr/>
          </p:nvCxnSpPr>
          <p:spPr>
            <a:xfrm>
              <a:off x="5377746" y="6834343"/>
              <a:ext cx="365760" cy="24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78 CuadroTexto"/>
            <p:cNvSpPr txBox="1"/>
            <p:nvPr/>
          </p:nvSpPr>
          <p:spPr>
            <a:xfrm rot="16200000">
              <a:off x="3503632" y="5982095"/>
              <a:ext cx="79507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err="1" smtClean="0">
                  <a:latin typeface="Palatino Linotype" pitchFamily="18" charset="0"/>
                  <a:cs typeface="Arial" pitchFamily="34" charset="0"/>
                </a:rPr>
                <a:t>pERK</a:t>
              </a:r>
              <a:r>
                <a:rPr lang="en-US" sz="700" dirty="0" smtClean="0">
                  <a:latin typeface="Palatino Linotype" pitchFamily="18" charset="0"/>
                  <a:cs typeface="Arial" pitchFamily="34" charset="0"/>
                </a:rPr>
                <a:t>/ERK (%)</a:t>
              </a:r>
            </a:p>
          </p:txBody>
        </p:sp>
        <p:grpSp>
          <p:nvGrpSpPr>
            <p:cNvPr id="80" name="79 Grupo"/>
            <p:cNvGrpSpPr/>
            <p:nvPr/>
          </p:nvGrpSpPr>
          <p:grpSpPr>
            <a:xfrm>
              <a:off x="4815924" y="5546726"/>
              <a:ext cx="306211" cy="276999"/>
              <a:chOff x="5387269" y="544225"/>
              <a:chExt cx="306211" cy="276999"/>
            </a:xfrm>
          </p:grpSpPr>
          <p:cxnSp>
            <p:nvCxnSpPr>
              <p:cNvPr id="81" name="80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81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83" name="82 Grupo"/>
            <p:cNvGrpSpPr/>
            <p:nvPr/>
          </p:nvGrpSpPr>
          <p:grpSpPr>
            <a:xfrm>
              <a:off x="5365074" y="5546726"/>
              <a:ext cx="306211" cy="276999"/>
              <a:chOff x="5387269" y="544225"/>
              <a:chExt cx="306211" cy="276999"/>
            </a:xfrm>
          </p:grpSpPr>
          <p:cxnSp>
            <p:nvCxnSpPr>
              <p:cNvPr id="84" name="83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84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86" name="85 Grupo"/>
            <p:cNvGrpSpPr/>
            <p:nvPr/>
          </p:nvGrpSpPr>
          <p:grpSpPr>
            <a:xfrm>
              <a:off x="4278001" y="5542761"/>
              <a:ext cx="306211" cy="276999"/>
              <a:chOff x="5387269" y="544225"/>
              <a:chExt cx="306211" cy="276999"/>
            </a:xfrm>
          </p:grpSpPr>
          <p:cxnSp>
            <p:nvCxnSpPr>
              <p:cNvPr id="87" name="86 Conector recto"/>
              <p:cNvCxnSpPr/>
              <p:nvPr/>
            </p:nvCxnSpPr>
            <p:spPr>
              <a:xfrm>
                <a:off x="5387269" y="699353"/>
                <a:ext cx="30621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87 CuadroTexto"/>
              <p:cNvSpPr txBox="1"/>
              <p:nvPr/>
            </p:nvSpPr>
            <p:spPr>
              <a:xfrm>
                <a:off x="5421102" y="544225"/>
                <a:ext cx="257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latin typeface="Palatino Linotype" pitchFamily="18" charset="0"/>
                    <a:cs typeface="Arial" pitchFamily="34" charset="0"/>
                  </a:rPr>
                  <a:t>*</a:t>
                </a:r>
                <a:endParaRPr lang="en-US" sz="1200" dirty="0">
                  <a:latin typeface="Palatino Linotype" pitchFamily="18" charset="0"/>
                  <a:cs typeface="Arial" pitchFamily="34" charset="0"/>
                </a:endParaRPr>
              </a:p>
            </p:txBody>
          </p:sp>
        </p:grpSp>
        <p:sp>
          <p:nvSpPr>
            <p:cNvPr id="89" name="TextBox 180"/>
            <p:cNvSpPr txBox="1"/>
            <p:nvPr/>
          </p:nvSpPr>
          <p:spPr>
            <a:xfrm>
              <a:off x="521008" y="3346362"/>
              <a:ext cx="462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latin typeface="Palatino Linotype" pitchFamily="18" charset="0"/>
                  <a:cs typeface="Arial" pitchFamily="34" charset="0"/>
                </a:rPr>
                <a:t>B.</a:t>
              </a:r>
            </a:p>
          </p:txBody>
        </p:sp>
        <p:sp>
          <p:nvSpPr>
            <p:cNvPr id="90" name="TextBox 17"/>
            <p:cNvSpPr txBox="1"/>
            <p:nvPr/>
          </p:nvSpPr>
          <p:spPr>
            <a:xfrm>
              <a:off x="5717667" y="421573"/>
              <a:ext cx="83455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000" b="1" dirty="0" smtClean="0">
                  <a:latin typeface="Palatino Linotype" pitchFamily="18" charset="0"/>
                  <a:cs typeface="Arial" pitchFamily="34" charset="0"/>
                </a:rPr>
                <a:t>Figure 7.</a:t>
              </a:r>
            </a:p>
          </p:txBody>
        </p:sp>
        <p:sp>
          <p:nvSpPr>
            <p:cNvPr id="190" name="9 CuadroTexto"/>
            <p:cNvSpPr txBox="1"/>
            <p:nvPr/>
          </p:nvSpPr>
          <p:spPr>
            <a:xfrm rot="18709334">
              <a:off x="1309661" y="6837179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free 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91" name="9 CuadroTexto"/>
            <p:cNvSpPr txBox="1"/>
            <p:nvPr/>
          </p:nvSpPr>
          <p:spPr>
            <a:xfrm rot="18709334">
              <a:off x="1851418" y="6886275"/>
              <a:ext cx="81957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ApoM+S1P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92" name="9 CuadroTexto"/>
            <p:cNvSpPr txBox="1"/>
            <p:nvPr/>
          </p:nvSpPr>
          <p:spPr>
            <a:xfrm rot="18709334">
              <a:off x="2328931" y="6930911"/>
              <a:ext cx="8957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albumin+S1P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93" name="9 CuadroTexto"/>
            <p:cNvSpPr txBox="1"/>
            <p:nvPr/>
          </p:nvSpPr>
          <p:spPr>
            <a:xfrm rot="18709334">
              <a:off x="4111378" y="6818802"/>
              <a:ext cx="8242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free 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94" name="9 CuadroTexto"/>
            <p:cNvSpPr txBox="1"/>
            <p:nvPr/>
          </p:nvSpPr>
          <p:spPr>
            <a:xfrm rot="18709334">
              <a:off x="4653135" y="6867898"/>
              <a:ext cx="81957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ApoM+S1P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95" name="9 CuadroTexto"/>
            <p:cNvSpPr txBox="1"/>
            <p:nvPr/>
          </p:nvSpPr>
          <p:spPr>
            <a:xfrm rot="18709334">
              <a:off x="5130648" y="6912534"/>
              <a:ext cx="8957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 smtClean="0">
                  <a:latin typeface="Palatino Linotype" pitchFamily="18" charset="0"/>
                  <a:cs typeface="Arial" pitchFamily="34" charset="0"/>
                </a:rPr>
                <a:t>albumin+S1P</a:t>
              </a:r>
              <a:endParaRPr lang="en-US" sz="700" baseline="30000" dirty="0">
                <a:latin typeface="Palatino Linotype" pitchFamily="18" charset="0"/>
                <a:cs typeface="Arial" pitchFamily="34" charset="0"/>
              </a:endParaRPr>
            </a:p>
          </p:txBody>
        </p:sp>
        <p:pic>
          <p:nvPicPr>
            <p:cNvPr id="196" name="Picture 5" descr="D:\DAHLBÄCK LAB\Hiromi_folder\data for letter\WB\W146CAY_PI3MEK_photo\Akt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724" b="-1"/>
            <a:stretch/>
          </p:blipFill>
          <p:spPr bwMode="auto">
            <a:xfrm>
              <a:off x="521008" y="2088081"/>
              <a:ext cx="2743200" cy="849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2 Grupo"/>
            <p:cNvGrpSpPr/>
            <p:nvPr/>
          </p:nvGrpSpPr>
          <p:grpSpPr>
            <a:xfrm>
              <a:off x="898209" y="626963"/>
              <a:ext cx="2162245" cy="352480"/>
              <a:chOff x="898209" y="626963"/>
              <a:chExt cx="2162245" cy="352480"/>
            </a:xfrm>
          </p:grpSpPr>
          <p:grpSp>
            <p:nvGrpSpPr>
              <p:cNvPr id="197" name="196 Grupo"/>
              <p:cNvGrpSpPr/>
              <p:nvPr/>
            </p:nvGrpSpPr>
            <p:grpSpPr>
              <a:xfrm>
                <a:off x="898209" y="758873"/>
                <a:ext cx="2162245" cy="220570"/>
                <a:chOff x="1031027" y="997716"/>
                <a:chExt cx="2162245" cy="220570"/>
              </a:xfrm>
              <a:solidFill>
                <a:schemeClr val="bg1"/>
              </a:solidFill>
            </p:grpSpPr>
            <p:sp>
              <p:nvSpPr>
                <p:cNvPr id="198" name="197 CuadroTexto"/>
                <p:cNvSpPr txBox="1"/>
                <p:nvPr/>
              </p:nvSpPr>
              <p:spPr>
                <a:xfrm>
                  <a:off x="1978069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199" name="198 CuadroTexto"/>
                <p:cNvSpPr txBox="1"/>
                <p:nvPr/>
              </p:nvSpPr>
              <p:spPr>
                <a:xfrm>
                  <a:off x="1031027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serum/GF</a:t>
                  </a: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starved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00" name="199 CuadroTexto"/>
                <p:cNvSpPr txBox="1"/>
                <p:nvPr/>
              </p:nvSpPr>
              <p:spPr>
                <a:xfrm>
                  <a:off x="1357534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full medium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01" name="200 CuadroTexto"/>
                <p:cNvSpPr txBox="1"/>
                <p:nvPr/>
              </p:nvSpPr>
              <p:spPr>
                <a:xfrm>
                  <a:off x="1700206" y="1002842"/>
                  <a:ext cx="444173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02" name="201 CuadroTexto"/>
                <p:cNvSpPr txBox="1"/>
                <p:nvPr/>
              </p:nvSpPr>
              <p:spPr>
                <a:xfrm>
                  <a:off x="2320421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03" name="202 CuadroTexto"/>
                <p:cNvSpPr txBox="1"/>
                <p:nvPr/>
              </p:nvSpPr>
              <p:spPr>
                <a:xfrm>
                  <a:off x="2700760" y="1002842"/>
                  <a:ext cx="49251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cxnSp>
              <p:nvCxnSpPr>
                <p:cNvPr id="204" name="203 Conector recto"/>
                <p:cNvCxnSpPr/>
                <p:nvPr/>
              </p:nvCxnSpPr>
              <p:spPr>
                <a:xfrm>
                  <a:off x="110854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204 Conector recto"/>
                <p:cNvCxnSpPr/>
                <p:nvPr/>
              </p:nvCxnSpPr>
              <p:spPr>
                <a:xfrm>
                  <a:off x="144416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205 Conector recto"/>
                <p:cNvCxnSpPr/>
                <p:nvPr/>
              </p:nvCxnSpPr>
              <p:spPr>
                <a:xfrm>
                  <a:off x="1784826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206 Conector recto"/>
                <p:cNvCxnSpPr/>
                <p:nvPr/>
              </p:nvCxnSpPr>
              <p:spPr>
                <a:xfrm>
                  <a:off x="211105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207 Conector recto"/>
                <p:cNvCxnSpPr/>
                <p:nvPr/>
              </p:nvCxnSpPr>
              <p:spPr>
                <a:xfrm>
                  <a:off x="243582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208 Conector recto"/>
                <p:cNvCxnSpPr/>
                <p:nvPr/>
              </p:nvCxnSpPr>
              <p:spPr>
                <a:xfrm>
                  <a:off x="2807979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209 Conector recto"/>
                <p:cNvCxnSpPr/>
                <p:nvPr/>
              </p:nvCxnSpPr>
              <p:spPr>
                <a:xfrm>
                  <a:off x="1108548" y="118077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1" name="210 Grupo"/>
              <p:cNvGrpSpPr/>
              <p:nvPr/>
            </p:nvGrpSpPr>
            <p:grpSpPr>
              <a:xfrm>
                <a:off x="1624526" y="626963"/>
                <a:ext cx="1328414" cy="169277"/>
                <a:chOff x="3067262" y="2839531"/>
                <a:chExt cx="919324" cy="169277"/>
              </a:xfrm>
            </p:grpSpPr>
            <p:cxnSp>
              <p:nvCxnSpPr>
                <p:cNvPr id="212" name="211 Conector recto"/>
                <p:cNvCxnSpPr/>
                <p:nvPr/>
              </p:nvCxnSpPr>
              <p:spPr>
                <a:xfrm>
                  <a:off x="3067262" y="2999882"/>
                  <a:ext cx="919324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3" name="212 CuadroTexto"/>
                <p:cNvSpPr txBox="1"/>
                <p:nvPr/>
              </p:nvSpPr>
              <p:spPr>
                <a:xfrm>
                  <a:off x="3089751" y="2839531"/>
                  <a:ext cx="847841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00" dirty="0" smtClean="0">
                      <a:latin typeface="Palatino Linotype" pitchFamily="18" charset="0"/>
                    </a:rPr>
                    <a:t>serum/GF starved</a:t>
                  </a:r>
                  <a:endParaRPr lang="en-US" sz="500" dirty="0">
                    <a:latin typeface="Palatino Linotype" pitchFamily="18" charset="0"/>
                  </a:endParaRPr>
                </a:p>
              </p:txBody>
            </p:sp>
          </p:grpSp>
        </p:grpSp>
        <p:grpSp>
          <p:nvGrpSpPr>
            <p:cNvPr id="214" name="213 Grupo"/>
            <p:cNvGrpSpPr/>
            <p:nvPr/>
          </p:nvGrpSpPr>
          <p:grpSpPr>
            <a:xfrm>
              <a:off x="937630" y="1886177"/>
              <a:ext cx="2162245" cy="220570"/>
              <a:chOff x="1031027" y="997716"/>
              <a:chExt cx="2162245" cy="220570"/>
            </a:xfrm>
            <a:solidFill>
              <a:schemeClr val="bg1"/>
            </a:solidFill>
          </p:grpSpPr>
          <p:sp>
            <p:nvSpPr>
              <p:cNvPr id="215" name="214 CuadroTexto"/>
              <p:cNvSpPr txBox="1"/>
              <p:nvPr/>
            </p:nvSpPr>
            <p:spPr>
              <a:xfrm>
                <a:off x="1978069" y="1002842"/>
                <a:ext cx="509677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" dirty="0" smtClean="0">
                  <a:latin typeface="Palatino Linotype" pitchFamily="18" charset="0"/>
                  <a:cs typeface="Arial" pitchFamily="34" charset="0"/>
                </a:endParaRP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ApoM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216" name="215 CuadroTexto"/>
              <p:cNvSpPr txBox="1"/>
              <p:nvPr/>
            </p:nvSpPr>
            <p:spPr>
              <a:xfrm>
                <a:off x="1031027" y="997716"/>
                <a:ext cx="440382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serum/GF</a:t>
                </a: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starved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217" name="216 CuadroTexto"/>
              <p:cNvSpPr txBox="1"/>
              <p:nvPr/>
            </p:nvSpPr>
            <p:spPr>
              <a:xfrm>
                <a:off x="1357534" y="997716"/>
                <a:ext cx="440382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full medium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218" name="217 CuadroTexto"/>
              <p:cNvSpPr txBox="1"/>
              <p:nvPr/>
            </p:nvSpPr>
            <p:spPr>
              <a:xfrm>
                <a:off x="1700206" y="1002842"/>
                <a:ext cx="444173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" dirty="0" smtClean="0">
                  <a:latin typeface="Palatino Linotype" pitchFamily="18" charset="0"/>
                  <a:cs typeface="Arial" pitchFamily="34" charset="0"/>
                </a:endParaRP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free S1P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219" name="218 CuadroTexto"/>
              <p:cNvSpPr txBox="1"/>
              <p:nvPr/>
            </p:nvSpPr>
            <p:spPr>
              <a:xfrm>
                <a:off x="2320421" y="1002842"/>
                <a:ext cx="509677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" dirty="0" smtClean="0">
                  <a:latin typeface="Palatino Linotype" pitchFamily="18" charset="0"/>
                  <a:cs typeface="Arial" pitchFamily="34" charset="0"/>
                </a:endParaRP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ApoM+S1P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sp>
            <p:nvSpPr>
              <p:cNvPr id="220" name="219 CuadroTexto"/>
              <p:cNvSpPr txBox="1"/>
              <p:nvPr/>
            </p:nvSpPr>
            <p:spPr>
              <a:xfrm>
                <a:off x="2700760" y="1002842"/>
                <a:ext cx="492512" cy="21544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" dirty="0" smtClean="0">
                  <a:latin typeface="Palatino Linotype" pitchFamily="18" charset="0"/>
                  <a:cs typeface="Arial" pitchFamily="34" charset="0"/>
                </a:endParaRPr>
              </a:p>
              <a:p>
                <a:pPr algn="ctr"/>
                <a:r>
                  <a:rPr lang="en-US" sz="400" dirty="0" smtClean="0">
                    <a:latin typeface="Palatino Linotype" pitchFamily="18" charset="0"/>
                    <a:cs typeface="Arial" pitchFamily="34" charset="0"/>
                  </a:rPr>
                  <a:t>albumin+S1P</a:t>
                </a:r>
                <a:endParaRPr lang="en-US" sz="400" dirty="0">
                  <a:latin typeface="Palatino Linotype" pitchFamily="18" charset="0"/>
                  <a:cs typeface="Arial" pitchFamily="34" charset="0"/>
                </a:endParaRPr>
              </a:p>
            </p:txBody>
          </p:sp>
          <p:cxnSp>
            <p:nvCxnSpPr>
              <p:cNvPr id="221" name="220 Conector recto"/>
              <p:cNvCxnSpPr/>
              <p:nvPr/>
            </p:nvCxnSpPr>
            <p:spPr>
              <a:xfrm>
                <a:off x="1108548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221 Conector recto"/>
              <p:cNvCxnSpPr/>
              <p:nvPr/>
            </p:nvCxnSpPr>
            <p:spPr>
              <a:xfrm>
                <a:off x="1444168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222 Conector recto"/>
              <p:cNvCxnSpPr/>
              <p:nvPr/>
            </p:nvCxnSpPr>
            <p:spPr>
              <a:xfrm>
                <a:off x="1784826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223 Conector recto"/>
              <p:cNvCxnSpPr/>
              <p:nvPr/>
            </p:nvCxnSpPr>
            <p:spPr>
              <a:xfrm>
                <a:off x="2111054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224 Conector recto"/>
              <p:cNvCxnSpPr/>
              <p:nvPr/>
            </p:nvCxnSpPr>
            <p:spPr>
              <a:xfrm>
                <a:off x="2435824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225 Conector recto"/>
              <p:cNvCxnSpPr/>
              <p:nvPr/>
            </p:nvCxnSpPr>
            <p:spPr>
              <a:xfrm>
                <a:off x="2807979" y="118044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226 Conector recto"/>
              <p:cNvCxnSpPr/>
              <p:nvPr/>
            </p:nvCxnSpPr>
            <p:spPr>
              <a:xfrm>
                <a:off x="1108548" y="1180770"/>
                <a:ext cx="256032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8" name="227 Grupo"/>
            <p:cNvGrpSpPr/>
            <p:nvPr/>
          </p:nvGrpSpPr>
          <p:grpSpPr>
            <a:xfrm>
              <a:off x="1663947" y="1754267"/>
              <a:ext cx="1328414" cy="169277"/>
              <a:chOff x="3067262" y="2839531"/>
              <a:chExt cx="919324" cy="169277"/>
            </a:xfrm>
          </p:grpSpPr>
          <p:cxnSp>
            <p:nvCxnSpPr>
              <p:cNvPr id="229" name="228 Conector recto"/>
              <p:cNvCxnSpPr/>
              <p:nvPr/>
            </p:nvCxnSpPr>
            <p:spPr>
              <a:xfrm>
                <a:off x="3067262" y="2999882"/>
                <a:ext cx="91932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0" name="229 CuadroTexto"/>
              <p:cNvSpPr txBox="1"/>
              <p:nvPr/>
            </p:nvSpPr>
            <p:spPr>
              <a:xfrm>
                <a:off x="3089751" y="2839531"/>
                <a:ext cx="847841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00" dirty="0" smtClean="0">
                    <a:latin typeface="Palatino Linotype" pitchFamily="18" charset="0"/>
                  </a:rPr>
                  <a:t>serum/GF starved</a:t>
                </a:r>
                <a:endParaRPr lang="en-US" sz="500" dirty="0">
                  <a:latin typeface="Palatino Linotype" pitchFamily="18" charset="0"/>
                </a:endParaRPr>
              </a:p>
            </p:txBody>
          </p:sp>
        </p:grpSp>
        <p:pic>
          <p:nvPicPr>
            <p:cNvPr id="231" name="Picture 4" descr="D:\DAHLBÄCK LAB\Hiromi_folder\data for letter\WB\W146CAY_PI3MEK_photo\ERK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91" b="50000"/>
            <a:stretch/>
          </p:blipFill>
          <p:spPr bwMode="auto">
            <a:xfrm>
              <a:off x="3070791" y="972063"/>
              <a:ext cx="2743200" cy="777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32" name="231 Grupo"/>
            <p:cNvGrpSpPr/>
            <p:nvPr/>
          </p:nvGrpSpPr>
          <p:grpSpPr>
            <a:xfrm>
              <a:off x="3505014" y="635164"/>
              <a:ext cx="2162245" cy="352480"/>
              <a:chOff x="898209" y="626963"/>
              <a:chExt cx="2162245" cy="352480"/>
            </a:xfrm>
          </p:grpSpPr>
          <p:grpSp>
            <p:nvGrpSpPr>
              <p:cNvPr id="233" name="232 Grupo"/>
              <p:cNvGrpSpPr/>
              <p:nvPr/>
            </p:nvGrpSpPr>
            <p:grpSpPr>
              <a:xfrm>
                <a:off x="898209" y="758873"/>
                <a:ext cx="2162245" cy="220570"/>
                <a:chOff x="1031027" y="997716"/>
                <a:chExt cx="2162245" cy="220570"/>
              </a:xfrm>
              <a:solidFill>
                <a:schemeClr val="bg1"/>
              </a:solidFill>
            </p:grpSpPr>
            <p:sp>
              <p:nvSpPr>
                <p:cNvPr id="237" name="236 CuadroTexto"/>
                <p:cNvSpPr txBox="1"/>
                <p:nvPr/>
              </p:nvSpPr>
              <p:spPr>
                <a:xfrm>
                  <a:off x="1978069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38" name="237 CuadroTexto"/>
                <p:cNvSpPr txBox="1"/>
                <p:nvPr/>
              </p:nvSpPr>
              <p:spPr>
                <a:xfrm>
                  <a:off x="1031027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serum/GF</a:t>
                  </a: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starved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39" name="238 CuadroTexto"/>
                <p:cNvSpPr txBox="1"/>
                <p:nvPr/>
              </p:nvSpPr>
              <p:spPr>
                <a:xfrm>
                  <a:off x="1357534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full medium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40" name="239 CuadroTexto"/>
                <p:cNvSpPr txBox="1"/>
                <p:nvPr/>
              </p:nvSpPr>
              <p:spPr>
                <a:xfrm>
                  <a:off x="1700206" y="1002842"/>
                  <a:ext cx="444173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41" name="240 CuadroTexto"/>
                <p:cNvSpPr txBox="1"/>
                <p:nvPr/>
              </p:nvSpPr>
              <p:spPr>
                <a:xfrm>
                  <a:off x="2320421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42" name="241 CuadroTexto"/>
                <p:cNvSpPr txBox="1"/>
                <p:nvPr/>
              </p:nvSpPr>
              <p:spPr>
                <a:xfrm>
                  <a:off x="2700760" y="1002842"/>
                  <a:ext cx="49251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cxnSp>
              <p:nvCxnSpPr>
                <p:cNvPr id="243" name="242 Conector recto"/>
                <p:cNvCxnSpPr/>
                <p:nvPr/>
              </p:nvCxnSpPr>
              <p:spPr>
                <a:xfrm>
                  <a:off x="110854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243 Conector recto"/>
                <p:cNvCxnSpPr/>
                <p:nvPr/>
              </p:nvCxnSpPr>
              <p:spPr>
                <a:xfrm>
                  <a:off x="144416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244 Conector recto"/>
                <p:cNvCxnSpPr/>
                <p:nvPr/>
              </p:nvCxnSpPr>
              <p:spPr>
                <a:xfrm>
                  <a:off x="1784826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245 Conector recto"/>
                <p:cNvCxnSpPr/>
                <p:nvPr/>
              </p:nvCxnSpPr>
              <p:spPr>
                <a:xfrm>
                  <a:off x="211105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246 Conector recto"/>
                <p:cNvCxnSpPr/>
                <p:nvPr/>
              </p:nvCxnSpPr>
              <p:spPr>
                <a:xfrm>
                  <a:off x="243582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8" name="247 Conector recto"/>
                <p:cNvCxnSpPr/>
                <p:nvPr/>
              </p:nvCxnSpPr>
              <p:spPr>
                <a:xfrm>
                  <a:off x="2807979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248 Conector recto"/>
                <p:cNvCxnSpPr/>
                <p:nvPr/>
              </p:nvCxnSpPr>
              <p:spPr>
                <a:xfrm>
                  <a:off x="1108548" y="118077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4" name="233 Grupo"/>
              <p:cNvGrpSpPr/>
              <p:nvPr/>
            </p:nvGrpSpPr>
            <p:grpSpPr>
              <a:xfrm>
                <a:off x="1624526" y="626963"/>
                <a:ext cx="1328414" cy="169277"/>
                <a:chOff x="3067262" y="2839531"/>
                <a:chExt cx="919324" cy="169277"/>
              </a:xfrm>
            </p:grpSpPr>
            <p:cxnSp>
              <p:nvCxnSpPr>
                <p:cNvPr id="235" name="234 Conector recto"/>
                <p:cNvCxnSpPr/>
                <p:nvPr/>
              </p:nvCxnSpPr>
              <p:spPr>
                <a:xfrm>
                  <a:off x="3067262" y="2999882"/>
                  <a:ext cx="919324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6" name="235 CuadroTexto"/>
                <p:cNvSpPr txBox="1"/>
                <p:nvPr/>
              </p:nvSpPr>
              <p:spPr>
                <a:xfrm>
                  <a:off x="3089751" y="2839531"/>
                  <a:ext cx="847841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00" dirty="0" smtClean="0">
                      <a:latin typeface="Palatino Linotype" pitchFamily="18" charset="0"/>
                    </a:rPr>
                    <a:t>serum/GF starved</a:t>
                  </a:r>
                  <a:endParaRPr lang="en-US" sz="500" dirty="0">
                    <a:latin typeface="Palatino Linotype" pitchFamily="18" charset="0"/>
                  </a:endParaRPr>
                </a:p>
              </p:txBody>
            </p:sp>
          </p:grpSp>
        </p:grpSp>
        <p:grpSp>
          <p:nvGrpSpPr>
            <p:cNvPr id="250" name="249 Grupo"/>
            <p:cNvGrpSpPr/>
            <p:nvPr/>
          </p:nvGrpSpPr>
          <p:grpSpPr>
            <a:xfrm>
              <a:off x="3502507" y="1749942"/>
              <a:ext cx="2162245" cy="352480"/>
              <a:chOff x="898209" y="626963"/>
              <a:chExt cx="2162245" cy="352480"/>
            </a:xfrm>
          </p:grpSpPr>
          <p:grpSp>
            <p:nvGrpSpPr>
              <p:cNvPr id="251" name="250 Grupo"/>
              <p:cNvGrpSpPr/>
              <p:nvPr/>
            </p:nvGrpSpPr>
            <p:grpSpPr>
              <a:xfrm>
                <a:off x="898209" y="758873"/>
                <a:ext cx="2162245" cy="220570"/>
                <a:chOff x="1031027" y="997716"/>
                <a:chExt cx="2162245" cy="220570"/>
              </a:xfrm>
              <a:solidFill>
                <a:schemeClr val="bg1"/>
              </a:solidFill>
            </p:grpSpPr>
            <p:sp>
              <p:nvSpPr>
                <p:cNvPr id="255" name="254 CuadroTexto"/>
                <p:cNvSpPr txBox="1"/>
                <p:nvPr/>
              </p:nvSpPr>
              <p:spPr>
                <a:xfrm>
                  <a:off x="1978069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56" name="255 CuadroTexto"/>
                <p:cNvSpPr txBox="1"/>
                <p:nvPr/>
              </p:nvSpPr>
              <p:spPr>
                <a:xfrm>
                  <a:off x="1031027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serum/GF</a:t>
                  </a: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starved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57" name="256 CuadroTexto"/>
                <p:cNvSpPr txBox="1"/>
                <p:nvPr/>
              </p:nvSpPr>
              <p:spPr>
                <a:xfrm>
                  <a:off x="1357534" y="997716"/>
                  <a:ext cx="44038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full medium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58" name="257 CuadroTexto"/>
                <p:cNvSpPr txBox="1"/>
                <p:nvPr/>
              </p:nvSpPr>
              <p:spPr>
                <a:xfrm>
                  <a:off x="1700206" y="1002842"/>
                  <a:ext cx="444173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free 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59" name="258 CuadroTexto"/>
                <p:cNvSpPr txBox="1"/>
                <p:nvPr/>
              </p:nvSpPr>
              <p:spPr>
                <a:xfrm>
                  <a:off x="2320421" y="1002842"/>
                  <a:ext cx="509677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ApoM+S1P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260" name="259 CuadroTexto"/>
                <p:cNvSpPr txBox="1"/>
                <p:nvPr/>
              </p:nvSpPr>
              <p:spPr>
                <a:xfrm>
                  <a:off x="2700760" y="1002842"/>
                  <a:ext cx="492512" cy="21544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400" dirty="0" smtClean="0">
                    <a:latin typeface="Palatino Linotype" pitchFamily="18" charset="0"/>
                    <a:cs typeface="Arial" pitchFamily="34" charset="0"/>
                  </a:endParaRPr>
                </a:p>
                <a:p>
                  <a:pPr algn="ctr"/>
                  <a:r>
                    <a:rPr lang="en-US" sz="400" dirty="0" smtClean="0">
                      <a:latin typeface="Palatino Linotype" pitchFamily="18" charset="0"/>
                      <a:cs typeface="Arial" pitchFamily="34" charset="0"/>
                    </a:rPr>
                    <a:t>albumin+S1P</a:t>
                  </a:r>
                  <a:endParaRPr lang="en-US" sz="400" dirty="0">
                    <a:latin typeface="Palatino Linotype" pitchFamily="18" charset="0"/>
                    <a:cs typeface="Arial" pitchFamily="34" charset="0"/>
                  </a:endParaRPr>
                </a:p>
              </p:txBody>
            </p:sp>
            <p:cxnSp>
              <p:nvCxnSpPr>
                <p:cNvPr id="261" name="260 Conector recto"/>
                <p:cNvCxnSpPr/>
                <p:nvPr/>
              </p:nvCxnSpPr>
              <p:spPr>
                <a:xfrm>
                  <a:off x="110854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2" name="261 Conector recto"/>
                <p:cNvCxnSpPr/>
                <p:nvPr/>
              </p:nvCxnSpPr>
              <p:spPr>
                <a:xfrm>
                  <a:off x="1444168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" name="262 Conector recto"/>
                <p:cNvCxnSpPr/>
                <p:nvPr/>
              </p:nvCxnSpPr>
              <p:spPr>
                <a:xfrm>
                  <a:off x="1784826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" name="263 Conector recto"/>
                <p:cNvCxnSpPr/>
                <p:nvPr/>
              </p:nvCxnSpPr>
              <p:spPr>
                <a:xfrm>
                  <a:off x="211105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" name="264 Conector recto"/>
                <p:cNvCxnSpPr/>
                <p:nvPr/>
              </p:nvCxnSpPr>
              <p:spPr>
                <a:xfrm>
                  <a:off x="2435824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" name="265 Conector recto"/>
                <p:cNvCxnSpPr/>
                <p:nvPr/>
              </p:nvCxnSpPr>
              <p:spPr>
                <a:xfrm>
                  <a:off x="2807979" y="118044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" name="266 Conector recto"/>
                <p:cNvCxnSpPr/>
                <p:nvPr/>
              </p:nvCxnSpPr>
              <p:spPr>
                <a:xfrm>
                  <a:off x="1108548" y="1180770"/>
                  <a:ext cx="256032" cy="0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2" name="251 Grupo"/>
              <p:cNvGrpSpPr/>
              <p:nvPr/>
            </p:nvGrpSpPr>
            <p:grpSpPr>
              <a:xfrm>
                <a:off x="1624526" y="626963"/>
                <a:ext cx="1328414" cy="169277"/>
                <a:chOff x="3067262" y="2839531"/>
                <a:chExt cx="919324" cy="169277"/>
              </a:xfrm>
            </p:grpSpPr>
            <p:cxnSp>
              <p:nvCxnSpPr>
                <p:cNvPr id="253" name="252 Conector recto"/>
                <p:cNvCxnSpPr/>
                <p:nvPr/>
              </p:nvCxnSpPr>
              <p:spPr>
                <a:xfrm>
                  <a:off x="3067262" y="2999882"/>
                  <a:ext cx="919324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4" name="253 CuadroTexto"/>
                <p:cNvSpPr txBox="1"/>
                <p:nvPr/>
              </p:nvSpPr>
              <p:spPr>
                <a:xfrm>
                  <a:off x="3089751" y="2839531"/>
                  <a:ext cx="847841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00" dirty="0" smtClean="0">
                      <a:latin typeface="Palatino Linotype" pitchFamily="18" charset="0"/>
                    </a:rPr>
                    <a:t>serum/GF starved</a:t>
                  </a:r>
                  <a:endParaRPr lang="en-US" sz="500" dirty="0">
                    <a:latin typeface="Palatino Linotype" pitchFamily="18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0587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105 Grupo"/>
          <p:cNvGrpSpPr>
            <a:grpSpLocks noChangeAspect="1"/>
          </p:cNvGrpSpPr>
          <p:nvPr/>
        </p:nvGrpSpPr>
        <p:grpSpPr>
          <a:xfrm>
            <a:off x="213024" y="670264"/>
            <a:ext cx="6455093" cy="4586288"/>
            <a:chOff x="314622" y="307414"/>
            <a:chExt cx="8606791" cy="6115050"/>
          </a:xfrm>
        </p:grpSpPr>
        <p:sp>
          <p:nvSpPr>
            <p:cNvPr id="107" name="106 Rectángulo"/>
            <p:cNvSpPr/>
            <p:nvPr/>
          </p:nvSpPr>
          <p:spPr>
            <a:xfrm>
              <a:off x="314622" y="307414"/>
              <a:ext cx="8606791" cy="61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grpSp>
          <p:nvGrpSpPr>
            <p:cNvPr id="108" name="107 Grupo"/>
            <p:cNvGrpSpPr/>
            <p:nvPr/>
          </p:nvGrpSpPr>
          <p:grpSpPr>
            <a:xfrm>
              <a:off x="4068425" y="463202"/>
              <a:ext cx="956985" cy="951965"/>
              <a:chOff x="3995736" y="2105023"/>
              <a:chExt cx="956985" cy="951965"/>
            </a:xfrm>
          </p:grpSpPr>
          <p:grpSp>
            <p:nvGrpSpPr>
              <p:cNvPr id="203" name="202 Grupo"/>
              <p:cNvGrpSpPr/>
              <p:nvPr/>
            </p:nvGrpSpPr>
            <p:grpSpPr>
              <a:xfrm>
                <a:off x="3995736" y="2105023"/>
                <a:ext cx="956985" cy="619125"/>
                <a:chOff x="3424236" y="2066924"/>
                <a:chExt cx="956985" cy="619125"/>
              </a:xfrm>
            </p:grpSpPr>
            <p:sp>
              <p:nvSpPr>
                <p:cNvPr id="206" name="205 Rectángulo redondeado"/>
                <p:cNvSpPr/>
                <p:nvPr/>
              </p:nvSpPr>
              <p:spPr>
                <a:xfrm>
                  <a:off x="3424236" y="2066924"/>
                  <a:ext cx="952500" cy="619125"/>
                </a:xfrm>
                <a:prstGeom prst="roundRect">
                  <a:avLst/>
                </a:prstGeom>
                <a:solidFill>
                  <a:srgbClr val="CCFF99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207" name="206 CuadroTexto"/>
                <p:cNvSpPr txBox="1"/>
                <p:nvPr/>
              </p:nvSpPr>
              <p:spPr>
                <a:xfrm>
                  <a:off x="3441379" y="2168961"/>
                  <a:ext cx="939842" cy="4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sv-SE" sz="1400" b="1" dirty="0" smtClean="0"/>
                    <a:t>ApoM</a:t>
                  </a:r>
                  <a:endParaRPr lang="en-US" sz="1400" b="1" dirty="0"/>
                </a:p>
              </p:txBody>
            </p:sp>
          </p:grpSp>
          <p:sp>
            <p:nvSpPr>
              <p:cNvPr id="204" name="203 Elipse"/>
              <p:cNvSpPr/>
              <p:nvPr/>
            </p:nvSpPr>
            <p:spPr>
              <a:xfrm>
                <a:off x="4224336" y="2579665"/>
                <a:ext cx="495300" cy="477323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205" name="204 CuadroTexto"/>
              <p:cNvSpPr txBox="1"/>
              <p:nvPr/>
            </p:nvSpPr>
            <p:spPr>
              <a:xfrm>
                <a:off x="4176711" y="2643185"/>
                <a:ext cx="623888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S1P</a:t>
                </a:r>
                <a:endParaRPr lang="en-US" sz="1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  <p:cxnSp>
          <p:nvCxnSpPr>
            <p:cNvPr id="109" name="108 Conector recto de flecha"/>
            <p:cNvCxnSpPr/>
            <p:nvPr/>
          </p:nvCxnSpPr>
          <p:spPr>
            <a:xfrm flipH="1">
              <a:off x="3473114" y="1296110"/>
              <a:ext cx="823911" cy="409575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109 Conector recto de flecha"/>
            <p:cNvCxnSpPr/>
            <p:nvPr/>
          </p:nvCxnSpPr>
          <p:spPr>
            <a:xfrm>
              <a:off x="4792324" y="1296110"/>
              <a:ext cx="857251" cy="409575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1" name="110 CuadroTexto"/>
            <p:cNvSpPr txBox="1"/>
            <p:nvPr/>
          </p:nvSpPr>
          <p:spPr>
            <a:xfrm>
              <a:off x="491787" y="1186033"/>
              <a:ext cx="191452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b="1" dirty="0" smtClean="0"/>
                <a:t>S1P1 antagonist (W146)</a:t>
              </a:r>
              <a:endParaRPr lang="en-US" sz="1200" b="1" dirty="0"/>
            </a:p>
          </p:txBody>
        </p:sp>
        <p:sp>
          <p:nvSpPr>
            <p:cNvPr id="112" name="111 CuadroTexto"/>
            <p:cNvSpPr txBox="1"/>
            <p:nvPr/>
          </p:nvSpPr>
          <p:spPr>
            <a:xfrm>
              <a:off x="6878300" y="1082329"/>
              <a:ext cx="191452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b="1" dirty="0" smtClean="0"/>
                <a:t>S1P3 antagonist (CAY10444)</a:t>
              </a:r>
              <a:endParaRPr lang="en-US" sz="1200" b="1" dirty="0"/>
            </a:p>
          </p:txBody>
        </p:sp>
        <p:cxnSp>
          <p:nvCxnSpPr>
            <p:cNvPr id="113" name="112 Conector recto"/>
            <p:cNvCxnSpPr/>
            <p:nvPr/>
          </p:nvCxnSpPr>
          <p:spPr>
            <a:xfrm flipV="1">
              <a:off x="920413" y="2167640"/>
              <a:ext cx="7556500" cy="476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113 Conector recto"/>
            <p:cNvCxnSpPr/>
            <p:nvPr/>
          </p:nvCxnSpPr>
          <p:spPr>
            <a:xfrm flipV="1">
              <a:off x="920413" y="2255742"/>
              <a:ext cx="7556500" cy="476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15" name="114 Grupo"/>
            <p:cNvGrpSpPr/>
            <p:nvPr/>
          </p:nvGrpSpPr>
          <p:grpSpPr>
            <a:xfrm>
              <a:off x="2511088" y="1617316"/>
              <a:ext cx="1285875" cy="1069430"/>
              <a:chOff x="2619375" y="2635781"/>
              <a:chExt cx="1285875" cy="1069430"/>
            </a:xfrm>
          </p:grpSpPr>
          <p:grpSp>
            <p:nvGrpSpPr>
              <p:cNvPr id="194" name="193 Grupo"/>
              <p:cNvGrpSpPr/>
              <p:nvPr/>
            </p:nvGrpSpPr>
            <p:grpSpPr>
              <a:xfrm>
                <a:off x="2619375" y="2943218"/>
                <a:ext cx="1285875" cy="761993"/>
                <a:chOff x="2057400" y="2581274"/>
                <a:chExt cx="1285875" cy="761993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196" name="195 Disco magnético"/>
                <p:cNvSpPr/>
                <p:nvPr/>
              </p:nvSpPr>
              <p:spPr>
                <a:xfrm>
                  <a:off x="3019425" y="2652711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/>
                </a:p>
              </p:txBody>
            </p:sp>
            <p:sp>
              <p:nvSpPr>
                <p:cNvPr id="197" name="196 Disco magnético"/>
                <p:cNvSpPr/>
                <p:nvPr/>
              </p:nvSpPr>
              <p:spPr>
                <a:xfrm>
                  <a:off x="2695575" y="2586037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/>
                </a:p>
              </p:txBody>
            </p:sp>
            <p:sp>
              <p:nvSpPr>
                <p:cNvPr id="198" name="197 Disco magnético"/>
                <p:cNvSpPr/>
                <p:nvPr/>
              </p:nvSpPr>
              <p:spPr>
                <a:xfrm>
                  <a:off x="2371725" y="2581274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/>
                </a:p>
              </p:txBody>
            </p:sp>
            <p:sp>
              <p:nvSpPr>
                <p:cNvPr id="199" name="198 Disco magnético"/>
                <p:cNvSpPr/>
                <p:nvPr/>
              </p:nvSpPr>
              <p:spPr>
                <a:xfrm>
                  <a:off x="2552700" y="2857492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/>
                </a:p>
              </p:txBody>
            </p:sp>
            <p:sp>
              <p:nvSpPr>
                <p:cNvPr id="200" name="199 Disco magnético"/>
                <p:cNvSpPr/>
                <p:nvPr/>
              </p:nvSpPr>
              <p:spPr>
                <a:xfrm>
                  <a:off x="2876550" y="2805109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/>
                </a:p>
              </p:txBody>
            </p:sp>
            <p:sp>
              <p:nvSpPr>
                <p:cNvPr id="201" name="200 Disco magnético"/>
                <p:cNvSpPr/>
                <p:nvPr/>
              </p:nvSpPr>
              <p:spPr>
                <a:xfrm>
                  <a:off x="2057400" y="2671758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/>
                </a:p>
              </p:txBody>
            </p:sp>
            <p:sp>
              <p:nvSpPr>
                <p:cNvPr id="202" name="201 Disco magnético"/>
                <p:cNvSpPr/>
                <p:nvPr/>
              </p:nvSpPr>
              <p:spPr>
                <a:xfrm>
                  <a:off x="2228850" y="2824159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/>
                </a:p>
              </p:txBody>
            </p:sp>
          </p:grpSp>
          <p:sp>
            <p:nvSpPr>
              <p:cNvPr id="195" name="194 CuadroTexto"/>
              <p:cNvSpPr txBox="1"/>
              <p:nvPr/>
            </p:nvSpPr>
            <p:spPr>
              <a:xfrm>
                <a:off x="2619375" y="2635781"/>
                <a:ext cx="1285875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b="1" dirty="0" smtClean="0"/>
                  <a:t>S1P1</a:t>
                </a:r>
                <a:endParaRPr lang="en-US" sz="1400" b="1" dirty="0"/>
              </a:p>
            </p:txBody>
          </p:sp>
        </p:grpSp>
        <p:grpSp>
          <p:nvGrpSpPr>
            <p:cNvPr id="116" name="115 Grupo"/>
            <p:cNvGrpSpPr/>
            <p:nvPr/>
          </p:nvGrpSpPr>
          <p:grpSpPr>
            <a:xfrm>
              <a:off x="5316200" y="1626848"/>
              <a:ext cx="1285875" cy="1059891"/>
              <a:chOff x="5248275" y="2645320"/>
              <a:chExt cx="1285875" cy="1059891"/>
            </a:xfrm>
          </p:grpSpPr>
          <p:grpSp>
            <p:nvGrpSpPr>
              <p:cNvPr id="185" name="184 Grupo"/>
              <p:cNvGrpSpPr/>
              <p:nvPr/>
            </p:nvGrpSpPr>
            <p:grpSpPr>
              <a:xfrm>
                <a:off x="5248275" y="2943218"/>
                <a:ext cx="1285875" cy="761993"/>
                <a:chOff x="2057400" y="2581274"/>
                <a:chExt cx="1285875" cy="761993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187" name="186 Disco magnético"/>
                <p:cNvSpPr/>
                <p:nvPr/>
              </p:nvSpPr>
              <p:spPr>
                <a:xfrm>
                  <a:off x="3019425" y="2652711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188" name="187 Disco magnético"/>
                <p:cNvSpPr/>
                <p:nvPr/>
              </p:nvSpPr>
              <p:spPr>
                <a:xfrm>
                  <a:off x="2695575" y="2586037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189" name="188 Disco magnético"/>
                <p:cNvSpPr/>
                <p:nvPr/>
              </p:nvSpPr>
              <p:spPr>
                <a:xfrm>
                  <a:off x="2371725" y="2581274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190" name="189 Disco magnético"/>
                <p:cNvSpPr/>
                <p:nvPr/>
              </p:nvSpPr>
              <p:spPr>
                <a:xfrm>
                  <a:off x="2552700" y="2857492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191" name="190 Disco magnético"/>
                <p:cNvSpPr/>
                <p:nvPr/>
              </p:nvSpPr>
              <p:spPr>
                <a:xfrm>
                  <a:off x="2876550" y="2805109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192" name="191 Disco magnético"/>
                <p:cNvSpPr/>
                <p:nvPr/>
              </p:nvSpPr>
              <p:spPr>
                <a:xfrm>
                  <a:off x="2057400" y="2671758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193" name="192 Disco magnético"/>
                <p:cNvSpPr/>
                <p:nvPr/>
              </p:nvSpPr>
              <p:spPr>
                <a:xfrm>
                  <a:off x="2228850" y="2824159"/>
                  <a:ext cx="323850" cy="485775"/>
                </a:xfrm>
                <a:prstGeom prst="flowChartMagneticDisk">
                  <a:avLst/>
                </a:prstGeom>
                <a:grp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sp>
            <p:nvSpPr>
              <p:cNvPr id="186" name="185 CuadroTexto"/>
              <p:cNvSpPr txBox="1"/>
              <p:nvPr/>
            </p:nvSpPr>
            <p:spPr>
              <a:xfrm>
                <a:off x="5248276" y="2645320"/>
                <a:ext cx="1285874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b="1" dirty="0" smtClean="0"/>
                  <a:t>S1P3</a:t>
                </a:r>
                <a:endParaRPr lang="en-US" sz="1400" b="1" dirty="0"/>
              </a:p>
            </p:txBody>
          </p:sp>
        </p:grpSp>
        <p:grpSp>
          <p:nvGrpSpPr>
            <p:cNvPr id="117" name="116 Grupo"/>
            <p:cNvGrpSpPr/>
            <p:nvPr/>
          </p:nvGrpSpPr>
          <p:grpSpPr>
            <a:xfrm rot="10800000">
              <a:off x="5224918" y="2531074"/>
              <a:ext cx="830263" cy="410369"/>
              <a:chOff x="2899540" y="3719729"/>
              <a:chExt cx="708025" cy="410368"/>
            </a:xfrm>
          </p:grpSpPr>
          <p:sp>
            <p:nvSpPr>
              <p:cNvPr id="183" name="182 Trapecio"/>
              <p:cNvSpPr/>
              <p:nvPr/>
            </p:nvSpPr>
            <p:spPr>
              <a:xfrm>
                <a:off x="2952750" y="3778250"/>
                <a:ext cx="584200" cy="311150"/>
              </a:xfrm>
              <a:prstGeom prst="trapezoid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84" name="183 CuadroTexto"/>
              <p:cNvSpPr txBox="1"/>
              <p:nvPr/>
            </p:nvSpPr>
            <p:spPr>
              <a:xfrm rot="10800000">
                <a:off x="2899540" y="3719729"/>
                <a:ext cx="708025" cy="410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b="1" dirty="0" smtClean="0">
                    <a:solidFill>
                      <a:schemeClr val="bg1"/>
                    </a:solidFill>
                  </a:rPr>
                  <a:t>G</a:t>
                </a:r>
                <a:r>
                  <a:rPr lang="sv-SE" sz="1400" b="1" baseline="-25000" dirty="0" smtClean="0">
                    <a:solidFill>
                      <a:schemeClr val="bg1"/>
                    </a:solidFill>
                  </a:rPr>
                  <a:t>12/13</a:t>
                </a:r>
                <a:endParaRPr lang="en-US" sz="1400" b="1" baseline="-250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" name="117 Grupo"/>
            <p:cNvGrpSpPr/>
            <p:nvPr/>
          </p:nvGrpSpPr>
          <p:grpSpPr>
            <a:xfrm>
              <a:off x="5926343" y="2547523"/>
              <a:ext cx="830263" cy="410369"/>
              <a:chOff x="2939263" y="3757579"/>
              <a:chExt cx="708025" cy="410369"/>
            </a:xfrm>
          </p:grpSpPr>
          <p:sp>
            <p:nvSpPr>
              <p:cNvPr id="181" name="180 Trapecio"/>
              <p:cNvSpPr/>
              <p:nvPr/>
            </p:nvSpPr>
            <p:spPr>
              <a:xfrm>
                <a:off x="2952750" y="3778250"/>
                <a:ext cx="584200" cy="311150"/>
              </a:xfrm>
              <a:prstGeom prst="trapezoid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/>
              </a:p>
            </p:txBody>
          </p:sp>
          <p:sp>
            <p:nvSpPr>
              <p:cNvPr id="182" name="181 CuadroTexto"/>
              <p:cNvSpPr txBox="1"/>
              <p:nvPr/>
            </p:nvSpPr>
            <p:spPr>
              <a:xfrm>
                <a:off x="2939263" y="3757579"/>
                <a:ext cx="708025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b="1" dirty="0" smtClean="0">
                    <a:solidFill>
                      <a:schemeClr val="bg1"/>
                    </a:solidFill>
                  </a:rPr>
                  <a:t>G</a:t>
                </a:r>
                <a:r>
                  <a:rPr lang="sv-SE" sz="1400" b="1" baseline="-25000" dirty="0">
                    <a:solidFill>
                      <a:schemeClr val="bg1"/>
                    </a:solidFill>
                  </a:rPr>
                  <a:t>4</a:t>
                </a:r>
                <a:endParaRPr lang="en-US" sz="1400" b="1" baseline="-25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9" name="118 CuadroTexto"/>
            <p:cNvSpPr txBox="1"/>
            <p:nvPr/>
          </p:nvSpPr>
          <p:spPr>
            <a:xfrm>
              <a:off x="2970539" y="3820766"/>
              <a:ext cx="1285875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 smtClean="0"/>
                <a:t>PI3K</a:t>
              </a:r>
              <a:endParaRPr lang="en-US" sz="1400" dirty="0"/>
            </a:p>
          </p:txBody>
        </p:sp>
        <p:sp>
          <p:nvSpPr>
            <p:cNvPr id="120" name="119 CuadroTexto"/>
            <p:cNvSpPr txBox="1"/>
            <p:nvPr/>
          </p:nvSpPr>
          <p:spPr>
            <a:xfrm>
              <a:off x="4581979" y="3814415"/>
              <a:ext cx="1285875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 smtClean="0"/>
                <a:t>Ras</a:t>
              </a:r>
              <a:endParaRPr lang="en-US" sz="1400" dirty="0"/>
            </a:p>
          </p:txBody>
        </p:sp>
        <p:cxnSp>
          <p:nvCxnSpPr>
            <p:cNvPr id="121" name="120 Conector recto de flecha"/>
            <p:cNvCxnSpPr/>
            <p:nvPr/>
          </p:nvCxnSpPr>
          <p:spPr>
            <a:xfrm>
              <a:off x="3054013" y="2854112"/>
              <a:ext cx="536995" cy="993082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121 Conector recto de flecha"/>
            <p:cNvCxnSpPr/>
            <p:nvPr/>
          </p:nvCxnSpPr>
          <p:spPr>
            <a:xfrm>
              <a:off x="3244512" y="2854112"/>
              <a:ext cx="2018751" cy="960304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122 Conector recto de flecha"/>
            <p:cNvCxnSpPr/>
            <p:nvPr/>
          </p:nvCxnSpPr>
          <p:spPr>
            <a:xfrm flipH="1">
              <a:off x="3796962" y="3140784"/>
              <a:ext cx="2070892" cy="673631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123 Conector recto de flecha"/>
            <p:cNvCxnSpPr/>
            <p:nvPr/>
          </p:nvCxnSpPr>
          <p:spPr>
            <a:xfrm flipH="1">
              <a:off x="5316201" y="3140785"/>
              <a:ext cx="800099" cy="679981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25" name="124 Grupo"/>
            <p:cNvGrpSpPr/>
            <p:nvPr/>
          </p:nvGrpSpPr>
          <p:grpSpPr>
            <a:xfrm>
              <a:off x="2705007" y="2551803"/>
              <a:ext cx="869951" cy="410369"/>
              <a:chOff x="2890075" y="3720068"/>
              <a:chExt cx="708025" cy="410369"/>
            </a:xfrm>
          </p:grpSpPr>
          <p:sp>
            <p:nvSpPr>
              <p:cNvPr id="179" name="178 Trapecio"/>
              <p:cNvSpPr/>
              <p:nvPr/>
            </p:nvSpPr>
            <p:spPr>
              <a:xfrm>
                <a:off x="2933700" y="3760119"/>
                <a:ext cx="584200" cy="311150"/>
              </a:xfrm>
              <a:prstGeom prst="trapezoid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80" name="179 CuadroTexto"/>
              <p:cNvSpPr txBox="1"/>
              <p:nvPr/>
            </p:nvSpPr>
            <p:spPr>
              <a:xfrm>
                <a:off x="2890075" y="3720068"/>
                <a:ext cx="708025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b="1" dirty="0" smtClean="0">
                    <a:solidFill>
                      <a:schemeClr val="bg1"/>
                    </a:solidFill>
                  </a:rPr>
                  <a:t>G</a:t>
                </a:r>
                <a:r>
                  <a:rPr lang="sv-SE" sz="1400" b="1" baseline="-25000" dirty="0" smtClean="0">
                    <a:solidFill>
                      <a:schemeClr val="bg1"/>
                    </a:solidFill>
                  </a:rPr>
                  <a:t>i</a:t>
                </a:r>
                <a:endParaRPr lang="en-US" sz="1400" b="1" baseline="-250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6" name="125 Grupo"/>
            <p:cNvGrpSpPr/>
            <p:nvPr/>
          </p:nvGrpSpPr>
          <p:grpSpPr>
            <a:xfrm>
              <a:off x="5538450" y="2854109"/>
              <a:ext cx="869951" cy="410369"/>
              <a:chOff x="2890075" y="3720068"/>
              <a:chExt cx="708025" cy="410369"/>
            </a:xfrm>
          </p:grpSpPr>
          <p:sp>
            <p:nvSpPr>
              <p:cNvPr id="177" name="176 Trapecio"/>
              <p:cNvSpPr/>
              <p:nvPr/>
            </p:nvSpPr>
            <p:spPr>
              <a:xfrm>
                <a:off x="2933700" y="3760119"/>
                <a:ext cx="584200" cy="311150"/>
              </a:xfrm>
              <a:prstGeom prst="trapezoid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78" name="177 CuadroTexto"/>
              <p:cNvSpPr txBox="1"/>
              <p:nvPr/>
            </p:nvSpPr>
            <p:spPr>
              <a:xfrm>
                <a:off x="2890075" y="3720068"/>
                <a:ext cx="708025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b="1" dirty="0" smtClean="0">
                    <a:solidFill>
                      <a:schemeClr val="bg1"/>
                    </a:solidFill>
                  </a:rPr>
                  <a:t>G</a:t>
                </a:r>
                <a:r>
                  <a:rPr lang="sv-SE" sz="1400" b="1" baseline="-25000" dirty="0" smtClean="0">
                    <a:solidFill>
                      <a:schemeClr val="bg1"/>
                    </a:solidFill>
                  </a:rPr>
                  <a:t>i</a:t>
                </a:r>
                <a:endParaRPr lang="en-US" sz="1400" b="1" baseline="-25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7" name="126 CuadroTexto"/>
            <p:cNvSpPr txBox="1"/>
            <p:nvPr/>
          </p:nvSpPr>
          <p:spPr>
            <a:xfrm>
              <a:off x="2974637" y="4528790"/>
              <a:ext cx="1285875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 smtClean="0"/>
                <a:t>Akt</a:t>
              </a:r>
              <a:endParaRPr lang="en-US" sz="1400" dirty="0"/>
            </a:p>
          </p:txBody>
        </p:sp>
        <p:sp>
          <p:nvSpPr>
            <p:cNvPr id="128" name="127 CuadroTexto"/>
            <p:cNvSpPr txBox="1"/>
            <p:nvPr/>
          </p:nvSpPr>
          <p:spPr>
            <a:xfrm>
              <a:off x="4921308" y="4516091"/>
              <a:ext cx="689793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 smtClean="0"/>
                <a:t>ERK</a:t>
              </a:r>
              <a:endParaRPr lang="en-US" sz="1400" dirty="0"/>
            </a:p>
          </p:txBody>
        </p:sp>
        <p:cxnSp>
          <p:nvCxnSpPr>
            <p:cNvPr id="129" name="128 Conector recto de flecha"/>
            <p:cNvCxnSpPr/>
            <p:nvPr/>
          </p:nvCxnSpPr>
          <p:spPr>
            <a:xfrm>
              <a:off x="3613477" y="4142473"/>
              <a:ext cx="4099" cy="424418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129 Conector recto de flecha"/>
            <p:cNvCxnSpPr/>
            <p:nvPr/>
          </p:nvCxnSpPr>
          <p:spPr>
            <a:xfrm>
              <a:off x="5216849" y="4136653"/>
              <a:ext cx="4099" cy="424418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31" name="130 Grupo"/>
            <p:cNvGrpSpPr/>
            <p:nvPr/>
          </p:nvGrpSpPr>
          <p:grpSpPr>
            <a:xfrm>
              <a:off x="3513520" y="4939159"/>
              <a:ext cx="222005" cy="546411"/>
              <a:chOff x="3504314" y="4896884"/>
              <a:chExt cx="222005" cy="546411"/>
            </a:xfrm>
          </p:grpSpPr>
          <p:cxnSp>
            <p:nvCxnSpPr>
              <p:cNvPr id="175" name="174 Conector recto"/>
              <p:cNvCxnSpPr>
                <a:stCxn id="127" idx="2"/>
              </p:cNvCxnSpPr>
              <p:nvPr/>
            </p:nvCxnSpPr>
            <p:spPr>
              <a:xfrm>
                <a:off x="3608369" y="4896884"/>
                <a:ext cx="9207" cy="546411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6" name="175 Conector recto"/>
              <p:cNvCxnSpPr/>
              <p:nvPr/>
            </p:nvCxnSpPr>
            <p:spPr>
              <a:xfrm>
                <a:off x="3504314" y="5442704"/>
                <a:ext cx="222005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131 Grupo"/>
            <p:cNvGrpSpPr/>
            <p:nvPr/>
          </p:nvGrpSpPr>
          <p:grpSpPr>
            <a:xfrm rot="14328906" flipH="1" flipV="1">
              <a:off x="6614009" y="1046954"/>
              <a:ext cx="150607" cy="1024539"/>
              <a:chOff x="3619745" y="4693578"/>
              <a:chExt cx="222005" cy="545172"/>
            </a:xfrm>
          </p:grpSpPr>
          <p:cxnSp>
            <p:nvCxnSpPr>
              <p:cNvPr id="173" name="172 Conector recto"/>
              <p:cNvCxnSpPr/>
              <p:nvPr/>
            </p:nvCxnSpPr>
            <p:spPr>
              <a:xfrm>
                <a:off x="3725863" y="4693578"/>
                <a:ext cx="0" cy="545172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4" name="173 Conector recto"/>
              <p:cNvCxnSpPr/>
              <p:nvPr/>
            </p:nvCxnSpPr>
            <p:spPr>
              <a:xfrm>
                <a:off x="3619745" y="5238750"/>
                <a:ext cx="222005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3" name="132 Grupo"/>
            <p:cNvGrpSpPr/>
            <p:nvPr/>
          </p:nvGrpSpPr>
          <p:grpSpPr>
            <a:xfrm rot="17654860" flipH="1">
              <a:off x="2285526" y="1211180"/>
              <a:ext cx="124924" cy="929703"/>
              <a:chOff x="3619745" y="4693578"/>
              <a:chExt cx="222005" cy="545172"/>
            </a:xfrm>
          </p:grpSpPr>
          <p:cxnSp>
            <p:nvCxnSpPr>
              <p:cNvPr id="171" name="170 Conector recto"/>
              <p:cNvCxnSpPr/>
              <p:nvPr/>
            </p:nvCxnSpPr>
            <p:spPr>
              <a:xfrm>
                <a:off x="3725863" y="4693578"/>
                <a:ext cx="0" cy="545172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2" name="171 Conector recto"/>
              <p:cNvCxnSpPr/>
              <p:nvPr/>
            </p:nvCxnSpPr>
            <p:spPr>
              <a:xfrm>
                <a:off x="3619745" y="5238750"/>
                <a:ext cx="222005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133 Grupo"/>
            <p:cNvGrpSpPr/>
            <p:nvPr/>
          </p:nvGrpSpPr>
          <p:grpSpPr>
            <a:xfrm>
              <a:off x="2947332" y="5604454"/>
              <a:ext cx="1330645" cy="674865"/>
              <a:chOff x="3162300" y="5399909"/>
              <a:chExt cx="1330645" cy="674865"/>
            </a:xfrm>
          </p:grpSpPr>
          <p:grpSp>
            <p:nvGrpSpPr>
              <p:cNvPr id="157" name="156 Grupo"/>
              <p:cNvGrpSpPr/>
              <p:nvPr/>
            </p:nvGrpSpPr>
            <p:grpSpPr>
              <a:xfrm>
                <a:off x="3162300" y="5459695"/>
                <a:ext cx="1330644" cy="615079"/>
                <a:chOff x="3276600" y="5669307"/>
                <a:chExt cx="1330644" cy="615079"/>
              </a:xfrm>
            </p:grpSpPr>
            <p:sp>
              <p:nvSpPr>
                <p:cNvPr id="169" name="168 Rectángulo redondeado"/>
                <p:cNvSpPr/>
                <p:nvPr/>
              </p:nvSpPr>
              <p:spPr>
                <a:xfrm>
                  <a:off x="3276600" y="5669307"/>
                  <a:ext cx="1330644" cy="615079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170" name="169 Elipse"/>
                <p:cNvSpPr/>
                <p:nvPr/>
              </p:nvSpPr>
              <p:spPr>
                <a:xfrm>
                  <a:off x="3510392" y="6048876"/>
                  <a:ext cx="266129" cy="153770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sp>
            <p:nvSpPr>
              <p:cNvPr id="158" name="157 Elipse"/>
              <p:cNvSpPr/>
              <p:nvPr/>
            </p:nvSpPr>
            <p:spPr>
              <a:xfrm>
                <a:off x="3762375" y="5654598"/>
                <a:ext cx="285750" cy="26193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59" name="158 Elipse"/>
              <p:cNvSpPr/>
              <p:nvPr/>
            </p:nvSpPr>
            <p:spPr>
              <a:xfrm>
                <a:off x="4133849" y="5839263"/>
                <a:ext cx="223837" cy="184867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60" name="159 Elipse"/>
              <p:cNvSpPr/>
              <p:nvPr/>
            </p:nvSpPr>
            <p:spPr>
              <a:xfrm>
                <a:off x="4181474" y="5562164"/>
                <a:ext cx="223837" cy="184867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61" name="160 CuadroTexto"/>
              <p:cNvSpPr txBox="1"/>
              <p:nvPr/>
            </p:nvSpPr>
            <p:spPr>
              <a:xfrm>
                <a:off x="3162301" y="5399909"/>
                <a:ext cx="1330644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dirty="0" smtClean="0"/>
                  <a:t>Apoptosis</a:t>
                </a:r>
                <a:endParaRPr lang="en-US" sz="1400" dirty="0"/>
              </a:p>
            </p:txBody>
          </p:sp>
          <p:sp>
            <p:nvSpPr>
              <p:cNvPr id="162" name="161 Elipse"/>
              <p:cNvSpPr/>
              <p:nvPr/>
            </p:nvSpPr>
            <p:spPr>
              <a:xfrm>
                <a:off x="3815556" y="5839263"/>
                <a:ext cx="52387" cy="47521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63" name="162 Elipse"/>
              <p:cNvSpPr/>
              <p:nvPr/>
            </p:nvSpPr>
            <p:spPr>
              <a:xfrm>
                <a:off x="3844131" y="5699510"/>
                <a:ext cx="52387" cy="47521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64" name="163 Elipse"/>
              <p:cNvSpPr/>
              <p:nvPr/>
            </p:nvSpPr>
            <p:spPr>
              <a:xfrm>
                <a:off x="3945730" y="5767234"/>
                <a:ext cx="52387" cy="47521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65" name="164 Elipse"/>
              <p:cNvSpPr/>
              <p:nvPr/>
            </p:nvSpPr>
            <p:spPr>
              <a:xfrm>
                <a:off x="4267198" y="5952614"/>
                <a:ext cx="52387" cy="47521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66" name="165 Elipse"/>
              <p:cNvSpPr/>
              <p:nvPr/>
            </p:nvSpPr>
            <p:spPr>
              <a:xfrm>
                <a:off x="4293392" y="5651989"/>
                <a:ext cx="52387" cy="47521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67" name="166 Elipse"/>
              <p:cNvSpPr/>
              <p:nvPr/>
            </p:nvSpPr>
            <p:spPr>
              <a:xfrm>
                <a:off x="4169563" y="5882025"/>
                <a:ext cx="52387" cy="47521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68" name="167 Elipse"/>
              <p:cNvSpPr/>
              <p:nvPr/>
            </p:nvSpPr>
            <p:spPr>
              <a:xfrm>
                <a:off x="4274340" y="5607077"/>
                <a:ext cx="52387" cy="47521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135" name="134 Grupo"/>
            <p:cNvGrpSpPr/>
            <p:nvPr/>
          </p:nvGrpSpPr>
          <p:grpSpPr>
            <a:xfrm>
              <a:off x="4728505" y="5664448"/>
              <a:ext cx="1330644" cy="615079"/>
              <a:chOff x="3276600" y="5669307"/>
              <a:chExt cx="1330644" cy="615079"/>
            </a:xfrm>
          </p:grpSpPr>
          <p:sp>
            <p:nvSpPr>
              <p:cNvPr id="155" name="154 Rectángulo redondeado"/>
              <p:cNvSpPr/>
              <p:nvPr/>
            </p:nvSpPr>
            <p:spPr>
              <a:xfrm>
                <a:off x="3276600" y="5669307"/>
                <a:ext cx="1330644" cy="61507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56" name="155 Elipse"/>
              <p:cNvSpPr/>
              <p:nvPr/>
            </p:nvSpPr>
            <p:spPr>
              <a:xfrm>
                <a:off x="3510392" y="6048876"/>
                <a:ext cx="266129" cy="15377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cxnSp>
          <p:nvCxnSpPr>
            <p:cNvPr id="136" name="135 Conector recto de flecha"/>
            <p:cNvCxnSpPr/>
            <p:nvPr/>
          </p:nvCxnSpPr>
          <p:spPr>
            <a:xfrm>
              <a:off x="3700497" y="4887420"/>
              <a:ext cx="1320427" cy="651125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7" name="136 CuadroTexto"/>
            <p:cNvSpPr txBox="1"/>
            <p:nvPr/>
          </p:nvSpPr>
          <p:spPr>
            <a:xfrm>
              <a:off x="4716917" y="5612708"/>
              <a:ext cx="1330644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 smtClean="0"/>
                <a:t>Cell survival</a:t>
              </a:r>
              <a:endParaRPr lang="en-US" sz="1400" dirty="0"/>
            </a:p>
          </p:txBody>
        </p:sp>
        <p:grpSp>
          <p:nvGrpSpPr>
            <p:cNvPr id="138" name="137 Grupo"/>
            <p:cNvGrpSpPr/>
            <p:nvPr/>
          </p:nvGrpSpPr>
          <p:grpSpPr>
            <a:xfrm rot="3422565">
              <a:off x="4429472" y="4541763"/>
              <a:ext cx="210630" cy="1175437"/>
              <a:chOff x="3619745" y="4693578"/>
              <a:chExt cx="222005" cy="545172"/>
            </a:xfrm>
          </p:grpSpPr>
          <p:cxnSp>
            <p:nvCxnSpPr>
              <p:cNvPr id="153" name="152 Conector recto"/>
              <p:cNvCxnSpPr/>
              <p:nvPr/>
            </p:nvCxnSpPr>
            <p:spPr>
              <a:xfrm>
                <a:off x="3725863" y="4693578"/>
                <a:ext cx="0" cy="545172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4" name="153 Conector recto"/>
              <p:cNvCxnSpPr/>
              <p:nvPr/>
            </p:nvCxnSpPr>
            <p:spPr>
              <a:xfrm>
                <a:off x="3619745" y="5238750"/>
                <a:ext cx="222005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39" name="138 Conector recto de flecha"/>
            <p:cNvCxnSpPr/>
            <p:nvPr/>
          </p:nvCxnSpPr>
          <p:spPr>
            <a:xfrm>
              <a:off x="5292385" y="4867481"/>
              <a:ext cx="0" cy="710937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40" name="139 Grupo"/>
            <p:cNvGrpSpPr/>
            <p:nvPr/>
          </p:nvGrpSpPr>
          <p:grpSpPr>
            <a:xfrm rot="5400000">
              <a:off x="5925119" y="4221465"/>
              <a:ext cx="197724" cy="971077"/>
              <a:chOff x="3619745" y="4693578"/>
              <a:chExt cx="222005" cy="545172"/>
            </a:xfrm>
          </p:grpSpPr>
          <p:cxnSp>
            <p:nvCxnSpPr>
              <p:cNvPr id="151" name="150 Conector recto"/>
              <p:cNvCxnSpPr/>
              <p:nvPr/>
            </p:nvCxnSpPr>
            <p:spPr>
              <a:xfrm>
                <a:off x="3725863" y="4693578"/>
                <a:ext cx="0" cy="545172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2" name="151 Conector recto"/>
              <p:cNvCxnSpPr/>
              <p:nvPr/>
            </p:nvCxnSpPr>
            <p:spPr>
              <a:xfrm>
                <a:off x="3619745" y="5238750"/>
                <a:ext cx="222005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1" name="140 CuadroTexto"/>
            <p:cNvSpPr txBox="1"/>
            <p:nvPr/>
          </p:nvSpPr>
          <p:spPr>
            <a:xfrm>
              <a:off x="6506569" y="4415692"/>
              <a:ext cx="193620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b="1" dirty="0" smtClean="0"/>
                <a:t>MEK inhibitor (U0126, PD98050)</a:t>
              </a:r>
              <a:endParaRPr lang="en-US" sz="1200" b="1" dirty="0"/>
            </a:p>
          </p:txBody>
        </p:sp>
        <p:sp>
          <p:nvSpPr>
            <p:cNvPr id="142" name="141 CuadroTexto"/>
            <p:cNvSpPr txBox="1"/>
            <p:nvPr/>
          </p:nvSpPr>
          <p:spPr>
            <a:xfrm>
              <a:off x="822403" y="4460676"/>
              <a:ext cx="193620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b="1" dirty="0" smtClean="0"/>
                <a:t>PI3K inhibitor (LY294002)</a:t>
              </a:r>
              <a:endParaRPr lang="en-US" sz="1200" b="1" dirty="0"/>
            </a:p>
          </p:txBody>
        </p:sp>
        <p:sp>
          <p:nvSpPr>
            <p:cNvPr id="143" name="142 CuadroTexto"/>
            <p:cNvSpPr txBox="1"/>
            <p:nvPr/>
          </p:nvSpPr>
          <p:spPr>
            <a:xfrm>
              <a:off x="920411" y="2317412"/>
              <a:ext cx="1274424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dirty="0" smtClean="0"/>
                <a:t>HUVEC</a:t>
              </a:r>
              <a:endParaRPr lang="en-US" sz="1400" dirty="0"/>
            </a:p>
          </p:txBody>
        </p:sp>
        <p:grpSp>
          <p:nvGrpSpPr>
            <p:cNvPr id="144" name="143 Grupo"/>
            <p:cNvGrpSpPr/>
            <p:nvPr/>
          </p:nvGrpSpPr>
          <p:grpSpPr>
            <a:xfrm rot="5400000" flipH="1" flipV="1">
              <a:off x="2841956" y="4277277"/>
              <a:ext cx="210630" cy="872361"/>
              <a:chOff x="3619745" y="4693578"/>
              <a:chExt cx="222005" cy="545172"/>
            </a:xfrm>
          </p:grpSpPr>
          <p:cxnSp>
            <p:nvCxnSpPr>
              <p:cNvPr id="149" name="148 Conector recto"/>
              <p:cNvCxnSpPr/>
              <p:nvPr/>
            </p:nvCxnSpPr>
            <p:spPr>
              <a:xfrm>
                <a:off x="3725863" y="4693578"/>
                <a:ext cx="0" cy="545172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0" name="149 Conector recto"/>
              <p:cNvCxnSpPr/>
              <p:nvPr/>
            </p:nvCxnSpPr>
            <p:spPr>
              <a:xfrm>
                <a:off x="3619745" y="5238750"/>
                <a:ext cx="222005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5" name="144 CuadroTexto"/>
            <p:cNvSpPr txBox="1"/>
            <p:nvPr/>
          </p:nvSpPr>
          <p:spPr>
            <a:xfrm>
              <a:off x="1865289" y="830394"/>
              <a:ext cx="191452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b="1" dirty="0" smtClean="0"/>
                <a:t>S1P1 agonist (SEW2871)</a:t>
              </a:r>
              <a:endParaRPr lang="en-US" sz="1200" b="1" dirty="0"/>
            </a:p>
          </p:txBody>
        </p:sp>
        <p:cxnSp>
          <p:nvCxnSpPr>
            <p:cNvPr id="146" name="145 Conector recto de flecha"/>
            <p:cNvCxnSpPr/>
            <p:nvPr/>
          </p:nvCxnSpPr>
          <p:spPr>
            <a:xfrm>
              <a:off x="2947271" y="1374716"/>
              <a:ext cx="0" cy="301377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" name="146 Conector recto de flecha"/>
            <p:cNvCxnSpPr/>
            <p:nvPr/>
          </p:nvCxnSpPr>
          <p:spPr>
            <a:xfrm>
              <a:off x="6047560" y="1374715"/>
              <a:ext cx="0" cy="301377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8" name="147 CuadroTexto"/>
            <p:cNvSpPr txBox="1"/>
            <p:nvPr/>
          </p:nvSpPr>
          <p:spPr>
            <a:xfrm>
              <a:off x="5119808" y="772766"/>
              <a:ext cx="191452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b="1" dirty="0" smtClean="0"/>
                <a:t>S1P3 agonist (CYM5541)</a:t>
              </a:r>
              <a:endParaRPr lang="en-US" sz="1200" b="1" dirty="0"/>
            </a:p>
          </p:txBody>
        </p:sp>
      </p:grpSp>
      <p:sp>
        <p:nvSpPr>
          <p:cNvPr id="104" name="TextBox 17"/>
          <p:cNvSpPr txBox="1"/>
          <p:nvPr/>
        </p:nvSpPr>
        <p:spPr>
          <a:xfrm>
            <a:off x="5395032" y="243391"/>
            <a:ext cx="1397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dirty="0" smtClean="0">
                <a:latin typeface="Arial" pitchFamily="34" charset="0"/>
                <a:cs typeface="Arial" pitchFamily="34" charset="0"/>
              </a:rPr>
              <a:t>Graphical Abstract</a:t>
            </a:r>
          </a:p>
        </p:txBody>
      </p:sp>
      <p:sp>
        <p:nvSpPr>
          <p:cNvPr id="105" name="104 CuadroTexto"/>
          <p:cNvSpPr txBox="1"/>
          <p:nvPr/>
        </p:nvSpPr>
        <p:spPr>
          <a:xfrm>
            <a:off x="374009" y="5836764"/>
            <a:ext cx="61331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Arial" pitchFamily="34" charset="0"/>
                <a:cs typeface="Arial" pitchFamily="34" charset="0"/>
              </a:rPr>
              <a:t>Graphical Abstract.</a:t>
            </a:r>
            <a:endParaRPr lang="en-US" sz="1000" dirty="0">
              <a:latin typeface="Arial" pitchFamily="34" charset="0"/>
              <a:cs typeface="Arial" pitchFamily="34" charset="0"/>
            </a:endParaRPr>
          </a:p>
          <a:p>
            <a:r>
              <a:rPr lang="en-US" sz="1000" u="sng" dirty="0">
                <a:latin typeface="Arial" pitchFamily="34" charset="0"/>
                <a:cs typeface="Arial" pitchFamily="34" charset="0"/>
              </a:rPr>
              <a:t>Schematic representation summarizing the anti-apoptotic effect of ApoM-bound S1P in endothelial cells.</a:t>
            </a:r>
            <a:endParaRPr lang="en-US" sz="1000" dirty="0">
              <a:latin typeface="Arial" pitchFamily="34" charset="0"/>
              <a:cs typeface="Arial" pitchFamily="34" charset="0"/>
            </a:endParaRPr>
          </a:p>
          <a:p>
            <a:r>
              <a:rPr lang="en-US" sz="1000" dirty="0">
                <a:latin typeface="Arial" pitchFamily="34" charset="0"/>
                <a:cs typeface="Arial" pitchFamily="34" charset="0"/>
              </a:rPr>
              <a:t>ApoM-bound S1P activates S1P1 and S1P3 to exert its anti-apoptotic effect upon serum/GF deprivation. This activation causes AKT and ERK phosphorylation which finally leads to cell survival promotion and apoptosis inhibition. Blockage of S1P1, S1P3, AKT or ERK activation abolishes ApoM-bound S1P protective effect. Additionally, pharmacological activation of S1P1 or S1P3 mimics ApoM-bound S1P protection.</a:t>
            </a:r>
          </a:p>
        </p:txBody>
      </p:sp>
    </p:spTree>
    <p:extLst>
      <p:ext uri="{BB962C8B-B14F-4D97-AF65-F5344CB8AC3E}">
        <p14:creationId xmlns:p14="http://schemas.microsoft.com/office/powerpoint/2010/main" val="147519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764</Words>
  <Application>Microsoft Office PowerPoint</Application>
  <PresentationFormat>Presentación en pantalla (4:3)</PresentationFormat>
  <Paragraphs>425</Paragraphs>
  <Slides>8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0" baseType="lpstr">
      <vt:lpstr>Tema de Office</vt:lpstr>
      <vt:lpstr>SPW 11.0 Graph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Ruiz</dc:creator>
  <cp:lastModifiedBy>Mario Ruiz</cp:lastModifiedBy>
  <cp:revision>93</cp:revision>
  <dcterms:created xsi:type="dcterms:W3CDTF">2016-05-17T07:00:57Z</dcterms:created>
  <dcterms:modified xsi:type="dcterms:W3CDTF">2016-12-10T17:49:46Z</dcterms:modified>
</cp:coreProperties>
</file>