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6" r:id="rId5"/>
    <p:sldId id="265" r:id="rId6"/>
    <p:sldId id="268" r:id="rId7"/>
    <p:sldId id="267" r:id="rId8"/>
  </p:sldIdLst>
  <p:sldSz cx="9144000" cy="6858000" type="screen4x3"/>
  <p:notesSz cx="6858000" cy="91440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29629629629625E-2"/>
          <c:y val="1.6339869281045753E-2"/>
          <c:w val="0.92407407407407405"/>
          <c:h val="0.893790849673202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Hoja3!$A$15</c:f>
              <c:strCache>
                <c:ptCount val="1"/>
                <c:pt idx="0">
                  <c:v>12M</c:v>
                </c:pt>
              </c:strCache>
            </c:strRef>
          </c:tx>
          <c:spPr>
            <a:solidFill>
              <a:srgbClr val="FFC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errBars>
            <c:errBarType val="plus"/>
            <c:errValType val="stdErr"/>
            <c:noEndCap val="0"/>
            <c:spPr>
              <a:solidFill>
                <a:schemeClr val="bg1">
                  <a:lumMod val="50000"/>
                </a:schemeClr>
              </a:solidFill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strRef>
              <c:f>Hoja3!$A$16:$A$21</c:f>
              <c:strCache>
                <c:ptCount val="6"/>
                <c:pt idx="0">
                  <c:v>Control eSS</c:v>
                </c:pt>
                <c:pt idx="1">
                  <c:v>ω6</c:v>
                </c:pt>
                <c:pt idx="2">
                  <c:v>ω6+NDGA</c:v>
                </c:pt>
                <c:pt idx="3">
                  <c:v>ω3</c:v>
                </c:pt>
                <c:pt idx="4">
                  <c:v>ω3+NDGA</c:v>
                </c:pt>
                <c:pt idx="5">
                  <c:v>Wistar</c:v>
                </c:pt>
              </c:strCache>
            </c:strRef>
          </c:cat>
          <c:val>
            <c:numRef>
              <c:f>Hoja3!$B$16:$B$21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D9-48A1-A296-2D418FDA99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032736"/>
        <c:axId val="1"/>
      </c:barChart>
      <c:catAx>
        <c:axId val="205032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8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1"/>
                </a:pPr>
                <a:r>
                  <a:rPr lang="en-US" sz="1600" b="1"/>
                  <a:t>Tissue homogenity</a:t>
                </a:r>
              </a:p>
            </c:rich>
          </c:tx>
          <c:layout>
            <c:manualLayout>
              <c:xMode val="edge"/>
              <c:yMode val="edge"/>
              <c:x val="2.2653892170704354E-3"/>
              <c:y val="0.3335590689140204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205032736"/>
        <c:crosses val="autoZero"/>
        <c:crossBetween val="between"/>
      </c:valAx>
      <c:spPr>
        <a:noFill/>
        <a:ln w="12700">
          <a:solidFill>
            <a:schemeClr val="tx1">
              <a:lumMod val="50000"/>
              <a:lumOff val="50000"/>
            </a:schemeClr>
          </a:solidFill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0.74603</cdr:x>
      <cdr:y>0.43642</cdr:y>
    </cdr:from>
    <cdr:to>
      <cdr:x>0.77265</cdr:x>
      <cdr:y>0.49595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6399638" y="2530062"/>
          <a:ext cx="228200" cy="3473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2000" b="1"/>
            <a:t>*</a:t>
          </a:r>
        </a:p>
      </cdr:txBody>
    </cdr:sp>
  </cdr:relSizeAnchor>
  <cdr:relSizeAnchor xmlns:cdr="http://schemas.openxmlformats.org/drawingml/2006/chartDrawing">
    <cdr:from>
      <cdr:x>0.59082</cdr:x>
      <cdr:y>0.42787</cdr:y>
    </cdr:from>
    <cdr:to>
      <cdr:x>0.61769</cdr:x>
      <cdr:y>0.48765</cdr:y>
    </cdr:to>
    <cdr:sp macro="" textlink="">
      <cdr:nvSpPr>
        <cdr:cNvPr id="3" name="1 CuadroTexto"/>
        <cdr:cNvSpPr txBox="1"/>
      </cdr:nvSpPr>
      <cdr:spPr>
        <a:xfrm xmlns:a="http://schemas.openxmlformats.org/drawingml/2006/main">
          <a:off x="5071243" y="2481639"/>
          <a:ext cx="228200" cy="3473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2000" b="1"/>
            <a:t>*</a:t>
          </a:r>
        </a:p>
      </cdr:txBody>
    </cdr:sp>
  </cdr:relSizeAnchor>
  <cdr:relSizeAnchor xmlns:cdr="http://schemas.openxmlformats.org/drawingml/2006/chartDrawing">
    <cdr:from>
      <cdr:x>0.43805</cdr:x>
      <cdr:y>0.42642</cdr:y>
    </cdr:from>
    <cdr:to>
      <cdr:x>0.46467</cdr:x>
      <cdr:y>0.48595</cdr:y>
    </cdr:to>
    <cdr:sp macro="" textlink="">
      <cdr:nvSpPr>
        <cdr:cNvPr id="4" name="1 CuadroTexto"/>
        <cdr:cNvSpPr txBox="1"/>
      </cdr:nvSpPr>
      <cdr:spPr>
        <a:xfrm xmlns:a="http://schemas.openxmlformats.org/drawingml/2006/main">
          <a:off x="3761616" y="2471722"/>
          <a:ext cx="228200" cy="3473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2000" b="1"/>
            <a:t>*</a:t>
          </a:r>
        </a:p>
      </cdr:txBody>
    </cdr:sp>
  </cdr:relSizeAnchor>
  <cdr:relSizeAnchor xmlns:cdr="http://schemas.openxmlformats.org/drawingml/2006/chartDrawing">
    <cdr:from>
      <cdr:x>0.89876</cdr:x>
      <cdr:y>0.21309</cdr:y>
    </cdr:from>
    <cdr:to>
      <cdr:x>0.92563</cdr:x>
      <cdr:y>0.27286</cdr:y>
    </cdr:to>
    <cdr:sp macro="" textlink="">
      <cdr:nvSpPr>
        <cdr:cNvPr id="5" name="1 CuadroTexto"/>
        <cdr:cNvSpPr txBox="1"/>
      </cdr:nvSpPr>
      <cdr:spPr>
        <a:xfrm xmlns:a="http://schemas.openxmlformats.org/drawingml/2006/main">
          <a:off x="7708942" y="1231516"/>
          <a:ext cx="228199" cy="3472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2000" b="1"/>
            <a:t>*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057C665-8F06-4DA8-A2E3-4A7A1E261D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2151A7-039C-48DC-83FB-2E71E5C340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04F932C-5B6C-4997-A22F-0FD899F375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AF40FF-D972-41C3-A48F-291CA3719506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3778711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472E137-67AA-43B4-85F7-0D1D27ECAA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E623F2E-B5C4-4C5C-8719-92AFC1F0AD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B006164-563E-407C-B372-A25E6ED4E6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67274F-FEC9-4E56-B21A-2C0ABC4D770C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816780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D0A448E-E0D1-48C2-A3AF-B278879671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2F2269-3E5B-4D5F-8C40-246F923D44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A6BCD9-E559-43CA-B434-E632C71758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C92B95-AB4D-4280-9057-91F1D6DF6712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66547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7FC360-DFFB-4428-8444-AF6A725E1A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AC76AE-F6A6-4784-9B5D-3CDA785EAE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CB4B3B-D908-409F-B0E9-2A8130740A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21B231-B106-4284-9581-78255738B5A6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952937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DDBB029-56D2-44D2-B6FB-26653771E5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D395B9-63F3-420E-A243-088ED9A5AB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56AE1E4-0B56-45CE-B92C-6F7FC2DB1D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A2A872-DE5B-4808-9277-40A95832584B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766887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13C8B1-3D15-4CD9-932C-738F3D8E4C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7F1C0F-9B62-44D7-B811-529143726E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9FA8125-0992-4430-A7D0-2C46CB955F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D0119E-78D3-46D0-AC72-C9FDF8D6FFEB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721824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6E1247-AD53-4F53-9DD3-9CE0E9702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58FB96-DFFD-4B09-A53B-4672F0539F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557FBE-0B1C-48E1-82E3-9EF40E2533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A08726-DB04-4486-9D4C-89BC7A27BA45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3971041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0900618-286C-4564-9AA3-FD0A523A0C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73D5487-346B-45B8-9B86-201B4B21D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527C8BB-9442-472D-867E-1E7F77090C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4C217A-46E9-4388-834F-B63CB5FBCD37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1356616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D6A8B4A-0DE9-4D6D-836B-417B7C3C58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8682B3E-01A2-4560-BC73-49F934DA7E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50BEA06-BC0D-4227-83D0-C8692212C9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0D4C5A-057E-4F55-A672-D47DF1816D8B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58628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B0063D6-424F-449C-A249-3117B4825C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AE272C8-808D-41AA-8D23-6236EF42CC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888DD3E-0946-41E8-8E39-5B68C3E3B5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D8363-D199-4A02-99CD-39B25E0AD52C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140295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3B6923-8711-4A82-B7B8-5AA774600C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08510D-35D0-4976-8BDC-F55BF6FC9F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A216EA-B8C8-4F33-812E-BE9ADDDE27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E2F853-3607-4FBB-94BE-BA79B17B325B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1404802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AR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F1DB95-96D4-4E83-A4B5-28836F642D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37ECC5-0935-4445-A839-04AE17DA31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FFEB1A-5800-4C19-89AB-360A904911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BCBB59-1481-4D2B-BC03-634F91755B7A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638284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75FED3D-B454-4A66-B996-6425FFC5B3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C305E3A-9488-44A0-B3C7-66292339FC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texto del patrón</a:t>
            </a:r>
          </a:p>
          <a:p>
            <a:pPr lvl="1"/>
            <a:r>
              <a:rPr lang="es-ES_tradnl" altLang="es-ES"/>
              <a:t>Segundo nivel</a:t>
            </a:r>
          </a:p>
          <a:p>
            <a:pPr lvl="2"/>
            <a:r>
              <a:rPr lang="es-ES_tradnl" altLang="es-ES"/>
              <a:t>Tercer nivel</a:t>
            </a:r>
          </a:p>
          <a:p>
            <a:pPr lvl="3"/>
            <a:r>
              <a:rPr lang="es-ES_tradnl" altLang="es-ES"/>
              <a:t>Cuarto nivel</a:t>
            </a:r>
          </a:p>
          <a:p>
            <a:pPr lvl="4"/>
            <a:r>
              <a:rPr lang="es-ES_tradnl" altLang="es-ES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EDADC1B-9189-42AA-8AF7-213D1426230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AA0470F-C5BA-4734-A8F9-C0B606905A8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92C5E54-5119-43C6-B89A-690735A3DF8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5FAD7B6-64CA-4076-8CC7-142386DB829B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CE4E9C-77BE-42AA-963C-C98DC6159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</a:t>
            </a: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E4F6090-CC80-474F-B1F2-044D86503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1337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37C5C36-939A-4A77-B9AA-E64CA9E4706D}"/>
              </a:ext>
            </a:extLst>
          </p:cNvPr>
          <p:cNvSpPr txBox="1"/>
          <p:nvPr/>
        </p:nvSpPr>
        <p:spPr>
          <a:xfrm>
            <a:off x="3599618" y="408004"/>
            <a:ext cx="1944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>
                <a:solidFill>
                  <a:srgbClr val="FFC000"/>
                </a:solidFill>
              </a:rPr>
              <a:t>Control </a:t>
            </a:r>
            <a:r>
              <a:rPr lang="es-AR" sz="2400" b="1" dirty="0" err="1">
                <a:solidFill>
                  <a:srgbClr val="FFC000"/>
                </a:solidFill>
              </a:rPr>
              <a:t>eSS</a:t>
            </a:r>
            <a:endParaRPr lang="es-E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7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A3F09FE-9DA5-4BBA-9622-3AE4F1EF5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505"/>
            <a:ext cx="9144000" cy="684507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562D169-CF54-4A02-B6F6-B41EEAFE6405}"/>
              </a:ext>
            </a:extLst>
          </p:cNvPr>
          <p:cNvSpPr txBox="1"/>
          <p:nvPr/>
        </p:nvSpPr>
        <p:spPr>
          <a:xfrm>
            <a:off x="4355976" y="548680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lang="es-A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es-E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815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6C503CE-D17C-49AB-B55D-6D6838459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4"/>
            <a:ext cx="9144000" cy="683812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73082D6-C292-4188-8460-DD80D5B03962}"/>
              </a:ext>
            </a:extLst>
          </p:cNvPr>
          <p:cNvSpPr txBox="1"/>
          <p:nvPr/>
        </p:nvSpPr>
        <p:spPr>
          <a:xfrm>
            <a:off x="3995936" y="476672"/>
            <a:ext cx="1481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ω6</a:t>
            </a:r>
            <a:r>
              <a:rPr lang="es-A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+NDGA</a:t>
            </a:r>
            <a:endParaRPr lang="es-E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45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70867F6-C77E-4A35-A779-6CACAA0C5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384"/>
            <a:ext cx="9144000" cy="681896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6F19694-B367-4195-868F-E8A1E7A72EBA}"/>
              </a:ext>
            </a:extLst>
          </p:cNvPr>
          <p:cNvSpPr txBox="1"/>
          <p:nvPr/>
        </p:nvSpPr>
        <p:spPr>
          <a:xfrm>
            <a:off x="4355976" y="548680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lang="es-A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s-E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522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F706AC2-35A6-4C0F-B1F3-3CB1226EB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78"/>
            <a:ext cx="9144000" cy="678099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A886A08-AC02-4EAD-89F8-2872FD8E4AC5}"/>
              </a:ext>
            </a:extLst>
          </p:cNvPr>
          <p:cNvSpPr txBox="1"/>
          <p:nvPr/>
        </p:nvSpPr>
        <p:spPr>
          <a:xfrm>
            <a:off x="3831252" y="476672"/>
            <a:ext cx="1481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lang="es-AR" sz="2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3+NDGA</a:t>
            </a:r>
            <a:endParaRPr lang="es-E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306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3B280D3-ED93-47F6-85A3-F14D91DB1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F246D07-BD81-4F65-AE94-557D19D1D580}"/>
              </a:ext>
            </a:extLst>
          </p:cNvPr>
          <p:cNvSpPr txBox="1"/>
          <p:nvPr/>
        </p:nvSpPr>
        <p:spPr>
          <a:xfrm>
            <a:off x="4139952" y="476672"/>
            <a:ext cx="1024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Wistar</a:t>
            </a:r>
            <a:endParaRPr lang="es-E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976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B660FC28-75C6-4760-9863-7E6317689C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997789"/>
              </p:ext>
            </p:extLst>
          </p:nvPr>
        </p:nvGraphicFramePr>
        <p:xfrm>
          <a:off x="289718" y="116632"/>
          <a:ext cx="8564563" cy="5818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ángulo 5">
            <a:extLst>
              <a:ext uri="{FF2B5EF4-FFF2-40B4-BE49-F238E27FC236}">
                <a16:creationId xmlns:a16="http://schemas.microsoft.com/office/drawing/2014/main" id="{93CB6CA4-E801-4199-AE12-EBD080C8609C}"/>
              </a:ext>
            </a:extLst>
          </p:cNvPr>
          <p:cNvSpPr/>
          <p:nvPr/>
        </p:nvSpPr>
        <p:spPr>
          <a:xfrm>
            <a:off x="683568" y="5967691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Densitometry of tissue homogeneity of brain rats CT images. * Indicate significant difference to Control </a:t>
            </a:r>
            <a:r>
              <a:rPr lang="en-US" dirty="0" err="1"/>
              <a:t>eSS</a:t>
            </a:r>
            <a:r>
              <a:rPr lang="en-US" dirty="0"/>
              <a:t> at 12 month, p≤0.05.  Images were analyzed with Fiji ImageJ 1.52i software.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25049061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55</Words>
  <Application>Microsoft Office PowerPoint</Application>
  <PresentationFormat>Presentación en pantalla (4:3)</PresentationFormat>
  <Paragraphs>13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0" baseType="lpstr">
      <vt:lpstr>Arial</vt:lpstr>
      <vt:lpstr>Calibri</vt:lpstr>
      <vt:lpstr>Diseño predeterminado</vt:lpstr>
      <vt:lpstr>C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Particular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Gastón Repossi</cp:lastModifiedBy>
  <cp:revision>8</cp:revision>
  <dcterms:created xsi:type="dcterms:W3CDTF">2012-10-30T20:46:18Z</dcterms:created>
  <dcterms:modified xsi:type="dcterms:W3CDTF">2019-02-04T13:30:26Z</dcterms:modified>
</cp:coreProperties>
</file>