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63" r:id="rId4"/>
    <p:sldId id="264" r:id="rId5"/>
    <p:sldId id="266" r:id="rId6"/>
    <p:sldId id="267" r:id="rId7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97" autoAdjust="0"/>
    <p:restoredTop sz="94660"/>
  </p:normalViewPr>
  <p:slideViewPr>
    <p:cSldViewPr snapToGrid="0">
      <p:cViewPr>
        <p:scale>
          <a:sx n="33" d="100"/>
          <a:sy n="33" d="100"/>
        </p:scale>
        <p:origin x="2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1443-BB31-429C-AE0A-92F5A343CD9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B9105-7E44-43E5-B8B7-7D265E3BD2E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54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1443-BB31-429C-AE0A-92F5A343CD9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B9105-7E44-43E5-B8B7-7D265E3BD2E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59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1443-BB31-429C-AE0A-92F5A343CD9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B9105-7E44-43E5-B8B7-7D265E3BD2E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14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1443-BB31-429C-AE0A-92F5A343CD9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B9105-7E44-43E5-B8B7-7D265E3BD2E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684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1443-BB31-429C-AE0A-92F5A343CD9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B9105-7E44-43E5-B8B7-7D265E3BD2E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329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1443-BB31-429C-AE0A-92F5A343CD9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B9105-7E44-43E5-B8B7-7D265E3BD2E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5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1443-BB31-429C-AE0A-92F5A343CD9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B9105-7E44-43E5-B8B7-7D265E3BD2E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648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1443-BB31-429C-AE0A-92F5A343CD9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B9105-7E44-43E5-B8B7-7D265E3BD2E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000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1443-BB31-429C-AE0A-92F5A343CD9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B9105-7E44-43E5-B8B7-7D265E3BD2E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55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1443-BB31-429C-AE0A-92F5A343CD9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B9105-7E44-43E5-B8B7-7D265E3BD2E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0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1443-BB31-429C-AE0A-92F5A343CD9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B9105-7E44-43E5-B8B7-7D265E3BD2E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27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21443-BB31-429C-AE0A-92F5A343CD9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B9105-7E44-43E5-B8B7-7D265E3BD2E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3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grafico, grafico a torta&#10;&#10;Descrizione generata automaticamente">
            <a:extLst>
              <a:ext uri="{FF2B5EF4-FFF2-40B4-BE49-F238E27FC236}">
                <a16:creationId xmlns:a16="http://schemas.microsoft.com/office/drawing/2014/main" id="{28BFEAB3-8AF3-89AB-5922-E591F979E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75" y="1364233"/>
            <a:ext cx="6076808" cy="371360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AF229AD-B732-ACCC-5BD7-06FB7F63CD09}"/>
              </a:ext>
            </a:extLst>
          </p:cNvPr>
          <p:cNvSpPr txBox="1"/>
          <p:nvPr/>
        </p:nvSpPr>
        <p:spPr>
          <a:xfrm>
            <a:off x="487075" y="5869256"/>
            <a:ext cx="5883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Figure S1. </a:t>
            </a:r>
            <a:r>
              <a:rPr lang="en-US" sz="1600" dirty="0"/>
              <a:t>Pie-chart of protein classification in GD samples. Protein classified in uncharacterized, domain-containing and characterized following </a:t>
            </a:r>
            <a:r>
              <a:rPr lang="en-US" sz="1600" dirty="0" err="1"/>
              <a:t>UniProt</a:t>
            </a:r>
            <a:r>
              <a:rPr lang="en-US" sz="1600" dirty="0"/>
              <a:t> nomenclature.</a:t>
            </a:r>
          </a:p>
        </p:txBody>
      </p:sp>
    </p:spTree>
    <p:extLst>
      <p:ext uri="{BB962C8B-B14F-4D97-AF65-F5344CB8AC3E}">
        <p14:creationId xmlns:p14="http://schemas.microsoft.com/office/powerpoint/2010/main" val="1689186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03A6AE6-BBAC-621B-A808-ED162687D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73" y="660952"/>
            <a:ext cx="6059949" cy="870584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A1378D2B-D254-C65D-6ECB-FFCEE8A62FCA}"/>
              </a:ext>
            </a:extLst>
          </p:cNvPr>
          <p:cNvSpPr txBox="1"/>
          <p:nvPr/>
        </p:nvSpPr>
        <p:spPr>
          <a:xfrm>
            <a:off x="355923" y="9559300"/>
            <a:ext cx="61461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/>
              <a:t>Figure S2.</a:t>
            </a:r>
            <a:r>
              <a:rPr lang="en-US" sz="1600" dirty="0"/>
              <a:t> </a:t>
            </a:r>
            <a:r>
              <a:rPr lang="en-US" sz="1600" b="1" dirty="0"/>
              <a:t>A</a:t>
            </a:r>
            <a:r>
              <a:rPr lang="en-US" sz="1600" dirty="0"/>
              <a:t>) miRNA Fold Change (FC) expression of </a:t>
            </a:r>
            <a:r>
              <a:rPr lang="en-US" sz="1600" dirty="0" err="1"/>
              <a:t>GDBio</a:t>
            </a:r>
            <a:r>
              <a:rPr lang="en-US" sz="1600" dirty="0"/>
              <a:t> compared to GD samples. The orange plot represents FC related –log</a:t>
            </a:r>
            <a:r>
              <a:rPr lang="en-US" sz="1600" baseline="-25000" dirty="0"/>
              <a:t>10</a:t>
            </a:r>
            <a:r>
              <a:rPr lang="en-US" sz="1600" dirty="0"/>
              <a:t> (p-value), while beans represents the expression ratio of </a:t>
            </a:r>
            <a:r>
              <a:rPr lang="en-US" sz="1600" dirty="0" err="1"/>
              <a:t>GDBio</a:t>
            </a:r>
            <a:r>
              <a:rPr lang="en-US" sz="1600" dirty="0"/>
              <a:t> READs over GD READs. </a:t>
            </a:r>
            <a:r>
              <a:rPr lang="en-US" sz="1600" b="1" dirty="0"/>
              <a:t>B</a:t>
            </a:r>
            <a:r>
              <a:rPr lang="en-US" sz="1600" dirty="0"/>
              <a:t>) Volcano Plot miRNA’s FC (</a:t>
            </a:r>
            <a:r>
              <a:rPr lang="en-US" sz="1600" dirty="0" err="1"/>
              <a:t>GDBio</a:t>
            </a:r>
            <a:r>
              <a:rPr lang="en-US" sz="1600" dirty="0"/>
              <a:t> vs GD).</a:t>
            </a:r>
          </a:p>
        </p:txBody>
      </p:sp>
    </p:spTree>
    <p:extLst>
      <p:ext uri="{BB962C8B-B14F-4D97-AF65-F5344CB8AC3E}">
        <p14:creationId xmlns:p14="http://schemas.microsoft.com/office/powerpoint/2010/main" val="3656490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3300F9E-5D7C-110E-68D3-51BE7785BEB1}"/>
              </a:ext>
            </a:extLst>
          </p:cNvPr>
          <p:cNvSpPr txBox="1"/>
          <p:nvPr/>
        </p:nvSpPr>
        <p:spPr>
          <a:xfrm>
            <a:off x="486002" y="5880804"/>
            <a:ext cx="5885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/>
              <a:t>Figure S3.</a:t>
            </a:r>
            <a:r>
              <a:rPr lang="en-US" sz="1600" dirty="0"/>
              <a:t> Heatmap of lipids found significantly in different proportions in GD and </a:t>
            </a:r>
            <a:r>
              <a:rPr lang="en-US" sz="1600" dirty="0" err="1"/>
              <a:t>GDBio</a:t>
            </a:r>
            <a:r>
              <a:rPr lang="en-US" sz="1600" dirty="0"/>
              <a:t>, clustered by class.</a:t>
            </a:r>
          </a:p>
        </p:txBody>
      </p: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13D16719-82F3-F2E2-E8E9-FED392FF1E48}"/>
              </a:ext>
            </a:extLst>
          </p:cNvPr>
          <p:cNvGrpSpPr/>
          <p:nvPr/>
        </p:nvGrpSpPr>
        <p:grpSpPr>
          <a:xfrm>
            <a:off x="529388" y="649350"/>
            <a:ext cx="5579581" cy="5109423"/>
            <a:chOff x="529389" y="649351"/>
            <a:chExt cx="3935651" cy="3408529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B5440112-C5BE-F014-FC09-C6714C6C97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436" t="43469"/>
            <a:stretch/>
          </p:blipFill>
          <p:spPr>
            <a:xfrm>
              <a:off x="625642" y="649351"/>
              <a:ext cx="3839398" cy="3408529"/>
            </a:xfrm>
            <a:prstGeom prst="rect">
              <a:avLst/>
            </a:prstGeom>
          </p:spPr>
        </p:pic>
        <p:sp>
          <p:nvSpPr>
            <p:cNvPr id="28" name="Rettangolo 27">
              <a:extLst>
                <a:ext uri="{FF2B5EF4-FFF2-40B4-BE49-F238E27FC236}">
                  <a16:creationId xmlns:a16="http://schemas.microsoft.com/office/drawing/2014/main" id="{5106E281-A6B7-F804-9965-40FE44FC9575}"/>
                </a:ext>
              </a:extLst>
            </p:cNvPr>
            <p:cNvSpPr/>
            <p:nvPr/>
          </p:nvSpPr>
          <p:spPr>
            <a:xfrm>
              <a:off x="529389" y="952901"/>
              <a:ext cx="346510" cy="4042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72062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5BD0094-7966-7132-9FD5-A1002E375C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993" b="55056"/>
          <a:stretch/>
        </p:blipFill>
        <p:spPr>
          <a:xfrm>
            <a:off x="459990" y="621114"/>
            <a:ext cx="5675497" cy="447618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8FB097F-BFAB-A74C-4CD4-A9D3B86897CA}"/>
              </a:ext>
            </a:extLst>
          </p:cNvPr>
          <p:cNvSpPr txBox="1"/>
          <p:nvPr/>
        </p:nvSpPr>
        <p:spPr>
          <a:xfrm>
            <a:off x="348122" y="5680501"/>
            <a:ext cx="5422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/>
              <a:t>Figure S4.</a:t>
            </a:r>
            <a:r>
              <a:rPr lang="en-US" sz="1600" dirty="0"/>
              <a:t> Principal Component Analysis (PCA) of GD (purple) and GDBio (red) samples pertaining the lipidic characterization of samples;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F98F741-41C0-4632-E11C-D971DF152BE7}"/>
              </a:ext>
            </a:extLst>
          </p:cNvPr>
          <p:cNvSpPr/>
          <p:nvPr/>
        </p:nvSpPr>
        <p:spPr>
          <a:xfrm>
            <a:off x="348122" y="330740"/>
            <a:ext cx="702465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30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grafico&#10;&#10;Descrizione generata automaticamente">
            <a:extLst>
              <a:ext uri="{FF2B5EF4-FFF2-40B4-BE49-F238E27FC236}">
                <a16:creationId xmlns:a16="http://schemas.microsoft.com/office/drawing/2014/main" id="{0B8A9F96-9483-FDF6-7C2D-C881FF0B7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37803" y="2233349"/>
            <a:ext cx="9617806" cy="577068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B16AE45-FE97-6F56-B0F8-40DEDE46049D}"/>
              </a:ext>
            </a:extLst>
          </p:cNvPr>
          <p:cNvSpPr txBox="1"/>
          <p:nvPr/>
        </p:nvSpPr>
        <p:spPr>
          <a:xfrm>
            <a:off x="785757" y="10448554"/>
            <a:ext cx="542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/>
              <a:t>Figure S5.</a:t>
            </a:r>
            <a:r>
              <a:rPr lang="en-US" sz="1600" dirty="0"/>
              <a:t> </a:t>
            </a:r>
            <a:r>
              <a:rPr lang="en-AU" sz="1600" dirty="0"/>
              <a:t>Significant lipids distribution in GDBio compared to GD samples, cut-off: -log10(p-value) &gt; 2; 2 &gt; log2(FC) &lt; -2.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89639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A1C3BCE-E2D7-055E-2A79-22C67FDC216D}"/>
              </a:ext>
            </a:extLst>
          </p:cNvPr>
          <p:cNvSpPr txBox="1"/>
          <p:nvPr/>
        </p:nvSpPr>
        <p:spPr>
          <a:xfrm>
            <a:off x="272375" y="6808435"/>
            <a:ext cx="641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S6</a:t>
            </a:r>
            <a:r>
              <a:rPr lang="en-US" dirty="0"/>
              <a:t>. Enrichment Ratio for each lipidic group of GD samples proteomic analysis. The enrichment ratio pertains the weight of each category in the pathway analysis over the totality of identified lipids. P-values are represented by color.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0D0D19C-CA93-1D9F-8370-42447440A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5489" y="443271"/>
            <a:ext cx="6210448" cy="621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928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163</TotalTime>
  <Words>198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Martina Trentini</dc:creator>
  <cp:lastModifiedBy>Martina Trentini</cp:lastModifiedBy>
  <cp:revision>6</cp:revision>
  <dcterms:created xsi:type="dcterms:W3CDTF">2023-04-28T12:56:03Z</dcterms:created>
  <dcterms:modified xsi:type="dcterms:W3CDTF">2023-05-16T09:26:21Z</dcterms:modified>
</cp:coreProperties>
</file>