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Beckett" initials="KB" lastIdx="9" clrIdx="0">
    <p:extLst>
      <p:ext uri="{19B8F6BF-5375-455C-9EA6-DF929625EA0E}">
        <p15:presenceInfo xmlns:p15="http://schemas.microsoft.com/office/powerpoint/2012/main" userId="Kate Becket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CCCC"/>
    <a:srgbClr val="33CC33"/>
    <a:srgbClr val="00CC99"/>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30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2C09D2-6126-475A-96A9-1AE332C0748F}" type="doc">
      <dgm:prSet loTypeId="urn:microsoft.com/office/officeart/2005/8/layout/process1" loCatId="process" qsTypeId="urn:microsoft.com/office/officeart/2005/8/quickstyle/simple1" qsCatId="simple" csTypeId="urn:microsoft.com/office/officeart/2005/8/colors/accent1_2" csCatId="accent1" phldr="1"/>
      <dgm:spPr/>
    </dgm:pt>
    <dgm:pt modelId="{BD376EB2-3302-48DF-99D5-8FDE8E343D58}">
      <dgm:prSet phldrT="[Text]" custT="1">
        <dgm:style>
          <a:lnRef idx="2">
            <a:schemeClr val="accent1"/>
          </a:lnRef>
          <a:fillRef idx="1">
            <a:schemeClr val="lt1"/>
          </a:fillRef>
          <a:effectRef idx="0">
            <a:schemeClr val="accent1"/>
          </a:effectRef>
          <a:fontRef idx="minor">
            <a:schemeClr val="dk1"/>
          </a:fontRef>
        </dgm:style>
      </dgm:prSet>
      <dgm:spPr>
        <a:ln>
          <a:solidFill>
            <a:schemeClr val="accent5">
              <a:lumMod val="75000"/>
            </a:schemeClr>
          </a:solidFill>
        </a:ln>
      </dgm:spPr>
      <dgm:t>
        <a:bodyPr/>
        <a:lstStyle/>
        <a:p>
          <a:r>
            <a:rPr lang="en-GB" sz="1100" dirty="0"/>
            <a:t>Q1: People involved, why and how</a:t>
          </a:r>
        </a:p>
      </dgm:t>
    </dgm:pt>
    <dgm:pt modelId="{4FDB6668-B79A-4057-939F-62EB393E7E6E}" type="parTrans" cxnId="{B4623CA5-0973-4EAC-8FC3-48EEC799C6AE}">
      <dgm:prSet/>
      <dgm:spPr/>
      <dgm:t>
        <a:bodyPr/>
        <a:lstStyle/>
        <a:p>
          <a:endParaRPr lang="en-GB"/>
        </a:p>
      </dgm:t>
    </dgm:pt>
    <dgm:pt modelId="{ED865B56-86AE-41D8-8156-38DE4570F485}" type="sibTrans" cxnId="{B4623CA5-0973-4EAC-8FC3-48EEC799C6AE}">
      <dgm:prSet/>
      <dgm:spPr>
        <a:solidFill>
          <a:schemeClr val="accent5">
            <a:lumMod val="75000"/>
          </a:schemeClr>
        </a:solidFill>
        <a:ln>
          <a:solidFill>
            <a:schemeClr val="accent5">
              <a:lumMod val="75000"/>
            </a:schemeClr>
          </a:solidFill>
        </a:ln>
      </dgm:spPr>
      <dgm:t>
        <a:bodyPr/>
        <a:lstStyle/>
        <a:p>
          <a:endParaRPr lang="en-GB"/>
        </a:p>
      </dgm:t>
    </dgm:pt>
    <dgm:pt modelId="{7B15C16B-8C4E-4F5A-BDC2-C4BB2C120176}">
      <dgm:prSet phldrT="[Text]" custT="1">
        <dgm:style>
          <a:lnRef idx="2">
            <a:schemeClr val="accent1"/>
          </a:lnRef>
          <a:fillRef idx="1">
            <a:schemeClr val="lt1"/>
          </a:fillRef>
          <a:effectRef idx="0">
            <a:schemeClr val="accent1"/>
          </a:effectRef>
          <a:fontRef idx="minor">
            <a:schemeClr val="dk1"/>
          </a:fontRef>
        </dgm:style>
      </dgm:prSet>
      <dgm:spPr>
        <a:ln>
          <a:solidFill>
            <a:schemeClr val="accent5">
              <a:lumMod val="75000"/>
            </a:schemeClr>
          </a:solidFill>
        </a:ln>
      </dgm:spPr>
      <dgm:t>
        <a:bodyPr/>
        <a:lstStyle/>
        <a:p>
          <a:r>
            <a:rPr lang="en-GB" sz="1100" dirty="0"/>
            <a:t>Q2: People impacted and how</a:t>
          </a:r>
        </a:p>
      </dgm:t>
    </dgm:pt>
    <dgm:pt modelId="{314357E2-3259-43F7-BF4F-2A7411D6ED70}" type="parTrans" cxnId="{8366FA2E-23FE-4699-B53D-DF66EA1DE52F}">
      <dgm:prSet/>
      <dgm:spPr/>
      <dgm:t>
        <a:bodyPr/>
        <a:lstStyle/>
        <a:p>
          <a:endParaRPr lang="en-GB"/>
        </a:p>
      </dgm:t>
    </dgm:pt>
    <dgm:pt modelId="{C3C5F72D-7A0E-4C7F-9C51-DB4B17022480}" type="sibTrans" cxnId="{8366FA2E-23FE-4699-B53D-DF66EA1DE52F}">
      <dgm:prSet/>
      <dgm:spPr>
        <a:solidFill>
          <a:schemeClr val="accent5">
            <a:lumMod val="75000"/>
          </a:schemeClr>
        </a:solidFill>
        <a:ln>
          <a:solidFill>
            <a:schemeClr val="accent5">
              <a:lumMod val="75000"/>
            </a:schemeClr>
          </a:solidFill>
        </a:ln>
      </dgm:spPr>
      <dgm:t>
        <a:bodyPr/>
        <a:lstStyle/>
        <a:p>
          <a:endParaRPr lang="en-GB"/>
        </a:p>
      </dgm:t>
    </dgm:pt>
    <dgm:pt modelId="{8A63BA49-88E3-489D-B410-8B0F7607DC45}">
      <dgm:prSet phldrT="[Text]" custT="1">
        <dgm:style>
          <a:lnRef idx="2">
            <a:schemeClr val="accent1"/>
          </a:lnRef>
          <a:fillRef idx="1">
            <a:schemeClr val="lt1"/>
          </a:fillRef>
          <a:effectRef idx="0">
            <a:schemeClr val="accent1"/>
          </a:effectRef>
          <a:fontRef idx="minor">
            <a:schemeClr val="dk1"/>
          </a:fontRef>
        </dgm:style>
      </dgm:prSet>
      <dgm:spPr>
        <a:ln>
          <a:solidFill>
            <a:schemeClr val="accent5">
              <a:lumMod val="75000"/>
            </a:schemeClr>
          </a:solidFill>
        </a:ln>
      </dgm:spPr>
      <dgm:t>
        <a:bodyPr/>
        <a:lstStyle/>
        <a:p>
          <a:r>
            <a:rPr lang="en-GB" sz="1100" kern="1200" dirty="0"/>
            <a:t>Q3 What factors </a:t>
          </a:r>
          <a:r>
            <a:rPr lang="en-GB" sz="1100" kern="1200" dirty="0">
              <a:solidFill>
                <a:prstClr val="black"/>
              </a:solidFill>
              <a:latin typeface="Calibri" panose="020F0502020204030204"/>
              <a:ea typeface="+mn-ea"/>
              <a:cs typeface="+mn-cs"/>
            </a:rPr>
            <a:t>assisted research processes to occur and create impact at this level, and why?</a:t>
          </a:r>
        </a:p>
      </dgm:t>
    </dgm:pt>
    <dgm:pt modelId="{23D87A14-14F6-4E66-A759-7BACC6125D8C}" type="parTrans" cxnId="{14259D5B-BFE3-478A-8C93-886041DFEF01}">
      <dgm:prSet/>
      <dgm:spPr/>
      <dgm:t>
        <a:bodyPr/>
        <a:lstStyle/>
        <a:p>
          <a:endParaRPr lang="en-GB"/>
        </a:p>
      </dgm:t>
    </dgm:pt>
    <dgm:pt modelId="{88C8F2E1-FDB1-4363-A880-68554A9EA15B}" type="sibTrans" cxnId="{14259D5B-BFE3-478A-8C93-886041DFEF01}">
      <dgm:prSet/>
      <dgm:spPr/>
      <dgm:t>
        <a:bodyPr/>
        <a:lstStyle/>
        <a:p>
          <a:endParaRPr lang="en-GB"/>
        </a:p>
      </dgm:t>
    </dgm:pt>
    <dgm:pt modelId="{82D3CE77-BB5B-4DA6-BD59-1EA941078A75}" type="pres">
      <dgm:prSet presAssocID="{342C09D2-6126-475A-96A9-1AE332C0748F}" presName="Name0" presStyleCnt="0">
        <dgm:presLayoutVars>
          <dgm:dir/>
          <dgm:resizeHandles val="exact"/>
        </dgm:presLayoutVars>
      </dgm:prSet>
      <dgm:spPr/>
    </dgm:pt>
    <dgm:pt modelId="{44B2823C-8584-413F-AA1F-FB76E99B3A59}" type="pres">
      <dgm:prSet presAssocID="{BD376EB2-3302-48DF-99D5-8FDE8E343D58}" presName="node" presStyleLbl="node1" presStyleIdx="0" presStyleCnt="3">
        <dgm:presLayoutVars>
          <dgm:bulletEnabled val="1"/>
        </dgm:presLayoutVars>
      </dgm:prSet>
      <dgm:spPr/>
      <dgm:t>
        <a:bodyPr/>
        <a:lstStyle/>
        <a:p>
          <a:endParaRPr lang="en-GB"/>
        </a:p>
      </dgm:t>
    </dgm:pt>
    <dgm:pt modelId="{46838940-0538-49A3-83D9-692BC54FFBB4}" type="pres">
      <dgm:prSet presAssocID="{ED865B56-86AE-41D8-8156-38DE4570F485}" presName="sibTrans" presStyleLbl="sibTrans2D1" presStyleIdx="0" presStyleCnt="2"/>
      <dgm:spPr/>
      <dgm:t>
        <a:bodyPr/>
        <a:lstStyle/>
        <a:p>
          <a:endParaRPr lang="en-GB"/>
        </a:p>
      </dgm:t>
    </dgm:pt>
    <dgm:pt modelId="{BE1F2058-6B6F-47B8-81FB-20E8F152BA01}" type="pres">
      <dgm:prSet presAssocID="{ED865B56-86AE-41D8-8156-38DE4570F485}" presName="connectorText" presStyleLbl="sibTrans2D1" presStyleIdx="0" presStyleCnt="2"/>
      <dgm:spPr/>
      <dgm:t>
        <a:bodyPr/>
        <a:lstStyle/>
        <a:p>
          <a:endParaRPr lang="en-GB"/>
        </a:p>
      </dgm:t>
    </dgm:pt>
    <dgm:pt modelId="{0CA02A20-D0FE-4803-8F84-4FD8E019C0D9}" type="pres">
      <dgm:prSet presAssocID="{7B15C16B-8C4E-4F5A-BDC2-C4BB2C120176}" presName="node" presStyleLbl="node1" presStyleIdx="1" presStyleCnt="3">
        <dgm:presLayoutVars>
          <dgm:bulletEnabled val="1"/>
        </dgm:presLayoutVars>
      </dgm:prSet>
      <dgm:spPr/>
      <dgm:t>
        <a:bodyPr/>
        <a:lstStyle/>
        <a:p>
          <a:endParaRPr lang="en-GB"/>
        </a:p>
      </dgm:t>
    </dgm:pt>
    <dgm:pt modelId="{9ECE65F3-9016-47CD-BFAB-D71F3DF06923}" type="pres">
      <dgm:prSet presAssocID="{C3C5F72D-7A0E-4C7F-9C51-DB4B17022480}" presName="sibTrans" presStyleLbl="sibTrans2D1" presStyleIdx="1" presStyleCnt="2"/>
      <dgm:spPr/>
      <dgm:t>
        <a:bodyPr/>
        <a:lstStyle/>
        <a:p>
          <a:endParaRPr lang="en-GB"/>
        </a:p>
      </dgm:t>
    </dgm:pt>
    <dgm:pt modelId="{5E3735C6-4DF8-4D4C-8279-1589283CF1BD}" type="pres">
      <dgm:prSet presAssocID="{C3C5F72D-7A0E-4C7F-9C51-DB4B17022480}" presName="connectorText" presStyleLbl="sibTrans2D1" presStyleIdx="1" presStyleCnt="2"/>
      <dgm:spPr/>
      <dgm:t>
        <a:bodyPr/>
        <a:lstStyle/>
        <a:p>
          <a:endParaRPr lang="en-GB"/>
        </a:p>
      </dgm:t>
    </dgm:pt>
    <dgm:pt modelId="{8880A644-85A4-4BAF-AFC8-3ADA888DE6DF}" type="pres">
      <dgm:prSet presAssocID="{8A63BA49-88E3-489D-B410-8B0F7607DC45}" presName="node" presStyleLbl="node1" presStyleIdx="2" presStyleCnt="3">
        <dgm:presLayoutVars>
          <dgm:bulletEnabled val="1"/>
        </dgm:presLayoutVars>
      </dgm:prSet>
      <dgm:spPr/>
      <dgm:t>
        <a:bodyPr/>
        <a:lstStyle/>
        <a:p>
          <a:endParaRPr lang="en-GB"/>
        </a:p>
      </dgm:t>
    </dgm:pt>
  </dgm:ptLst>
  <dgm:cxnLst>
    <dgm:cxn modelId="{6D18CB9F-A9E3-467B-A24C-D1B95AF8A818}" type="presOf" srcId="{BD376EB2-3302-48DF-99D5-8FDE8E343D58}" destId="{44B2823C-8584-413F-AA1F-FB76E99B3A59}" srcOrd="0" destOrd="0" presId="urn:microsoft.com/office/officeart/2005/8/layout/process1"/>
    <dgm:cxn modelId="{767AC3D7-8A0B-4759-A66A-D20E5A0A8208}" type="presOf" srcId="{342C09D2-6126-475A-96A9-1AE332C0748F}" destId="{82D3CE77-BB5B-4DA6-BD59-1EA941078A75}" srcOrd="0" destOrd="0" presId="urn:microsoft.com/office/officeart/2005/8/layout/process1"/>
    <dgm:cxn modelId="{14259D5B-BFE3-478A-8C93-886041DFEF01}" srcId="{342C09D2-6126-475A-96A9-1AE332C0748F}" destId="{8A63BA49-88E3-489D-B410-8B0F7607DC45}" srcOrd="2" destOrd="0" parTransId="{23D87A14-14F6-4E66-A759-7BACC6125D8C}" sibTransId="{88C8F2E1-FDB1-4363-A880-68554A9EA15B}"/>
    <dgm:cxn modelId="{8366FA2E-23FE-4699-B53D-DF66EA1DE52F}" srcId="{342C09D2-6126-475A-96A9-1AE332C0748F}" destId="{7B15C16B-8C4E-4F5A-BDC2-C4BB2C120176}" srcOrd="1" destOrd="0" parTransId="{314357E2-3259-43F7-BF4F-2A7411D6ED70}" sibTransId="{C3C5F72D-7A0E-4C7F-9C51-DB4B17022480}"/>
    <dgm:cxn modelId="{68034905-0C33-43D4-9B97-B73F34F15925}" type="presOf" srcId="{C3C5F72D-7A0E-4C7F-9C51-DB4B17022480}" destId="{9ECE65F3-9016-47CD-BFAB-D71F3DF06923}" srcOrd="0" destOrd="0" presId="urn:microsoft.com/office/officeart/2005/8/layout/process1"/>
    <dgm:cxn modelId="{B4623CA5-0973-4EAC-8FC3-48EEC799C6AE}" srcId="{342C09D2-6126-475A-96A9-1AE332C0748F}" destId="{BD376EB2-3302-48DF-99D5-8FDE8E343D58}" srcOrd="0" destOrd="0" parTransId="{4FDB6668-B79A-4057-939F-62EB393E7E6E}" sibTransId="{ED865B56-86AE-41D8-8156-38DE4570F485}"/>
    <dgm:cxn modelId="{ACE64FAB-2FC0-4D01-9CB0-AF0F35DF626D}" type="presOf" srcId="{8A63BA49-88E3-489D-B410-8B0F7607DC45}" destId="{8880A644-85A4-4BAF-AFC8-3ADA888DE6DF}" srcOrd="0" destOrd="0" presId="urn:microsoft.com/office/officeart/2005/8/layout/process1"/>
    <dgm:cxn modelId="{9ABEB88C-6FC3-4F13-A7FE-39B1878E0112}" type="presOf" srcId="{7B15C16B-8C4E-4F5A-BDC2-C4BB2C120176}" destId="{0CA02A20-D0FE-4803-8F84-4FD8E019C0D9}" srcOrd="0" destOrd="0" presId="urn:microsoft.com/office/officeart/2005/8/layout/process1"/>
    <dgm:cxn modelId="{3CF34A4C-D7DB-4A6E-A2C0-919B602AC3DD}" type="presOf" srcId="{ED865B56-86AE-41D8-8156-38DE4570F485}" destId="{BE1F2058-6B6F-47B8-81FB-20E8F152BA01}" srcOrd="1" destOrd="0" presId="urn:microsoft.com/office/officeart/2005/8/layout/process1"/>
    <dgm:cxn modelId="{F2540C43-7D1B-4EB3-8957-8F172DCD8062}" type="presOf" srcId="{ED865B56-86AE-41D8-8156-38DE4570F485}" destId="{46838940-0538-49A3-83D9-692BC54FFBB4}" srcOrd="0" destOrd="0" presId="urn:microsoft.com/office/officeart/2005/8/layout/process1"/>
    <dgm:cxn modelId="{059C84EC-66D3-4359-9B85-E3359F26E4E7}" type="presOf" srcId="{C3C5F72D-7A0E-4C7F-9C51-DB4B17022480}" destId="{5E3735C6-4DF8-4D4C-8279-1589283CF1BD}" srcOrd="1" destOrd="0" presId="urn:microsoft.com/office/officeart/2005/8/layout/process1"/>
    <dgm:cxn modelId="{D9D44A5C-9744-4285-A4B7-1F07B637FD35}" type="presParOf" srcId="{82D3CE77-BB5B-4DA6-BD59-1EA941078A75}" destId="{44B2823C-8584-413F-AA1F-FB76E99B3A59}" srcOrd="0" destOrd="0" presId="urn:microsoft.com/office/officeart/2005/8/layout/process1"/>
    <dgm:cxn modelId="{F83DD1D5-8D56-44FB-8C52-663C933EEE13}" type="presParOf" srcId="{82D3CE77-BB5B-4DA6-BD59-1EA941078A75}" destId="{46838940-0538-49A3-83D9-692BC54FFBB4}" srcOrd="1" destOrd="0" presId="urn:microsoft.com/office/officeart/2005/8/layout/process1"/>
    <dgm:cxn modelId="{E302517D-980B-4307-B986-98A7962049C6}" type="presParOf" srcId="{46838940-0538-49A3-83D9-692BC54FFBB4}" destId="{BE1F2058-6B6F-47B8-81FB-20E8F152BA01}" srcOrd="0" destOrd="0" presId="urn:microsoft.com/office/officeart/2005/8/layout/process1"/>
    <dgm:cxn modelId="{908E8FF9-1EAE-44ED-BE4B-94AE264D9B33}" type="presParOf" srcId="{82D3CE77-BB5B-4DA6-BD59-1EA941078A75}" destId="{0CA02A20-D0FE-4803-8F84-4FD8E019C0D9}" srcOrd="2" destOrd="0" presId="urn:microsoft.com/office/officeart/2005/8/layout/process1"/>
    <dgm:cxn modelId="{A0F962D1-2F2A-4E72-A8FA-7C84844D6495}" type="presParOf" srcId="{82D3CE77-BB5B-4DA6-BD59-1EA941078A75}" destId="{9ECE65F3-9016-47CD-BFAB-D71F3DF06923}" srcOrd="3" destOrd="0" presId="urn:microsoft.com/office/officeart/2005/8/layout/process1"/>
    <dgm:cxn modelId="{93C64B88-6CE6-4B9B-8BD3-37F63E318982}" type="presParOf" srcId="{9ECE65F3-9016-47CD-BFAB-D71F3DF06923}" destId="{5E3735C6-4DF8-4D4C-8279-1589283CF1BD}" srcOrd="0" destOrd="0" presId="urn:microsoft.com/office/officeart/2005/8/layout/process1"/>
    <dgm:cxn modelId="{893E40C7-66CA-424F-A1BF-3A07E7334BE4}" type="presParOf" srcId="{82D3CE77-BB5B-4DA6-BD59-1EA941078A75}" destId="{8880A644-85A4-4BAF-AFC8-3ADA888DE6D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C236CE-FFFD-48CD-ABE9-8F14ADA43BFF}" type="doc">
      <dgm:prSet loTypeId="urn:microsoft.com/office/officeart/2005/8/layout/process2" loCatId="process" qsTypeId="urn:microsoft.com/office/officeart/2005/8/quickstyle/simple1" qsCatId="simple" csTypeId="urn:microsoft.com/office/officeart/2005/8/colors/colorful5" csCatId="colorful" phldr="1"/>
      <dgm:spPr/>
    </dgm:pt>
    <dgm:pt modelId="{D6CF07AB-3836-4D44-BA0F-AA54756FCD75}">
      <dgm:prSet phldrT="[Text]" custT="1"/>
      <dgm:spPr/>
      <dgm:t>
        <a:bodyPr/>
        <a:lstStyle/>
        <a:p>
          <a:r>
            <a:rPr lang="en-GB" sz="2000" dirty="0"/>
            <a:t>Individual</a:t>
          </a:r>
        </a:p>
        <a:p>
          <a:r>
            <a:rPr lang="en-GB" sz="2000" dirty="0"/>
            <a:t> </a:t>
          </a:r>
          <a:r>
            <a:rPr lang="en-GB" sz="1400" dirty="0"/>
            <a:t>(Micro)</a:t>
          </a:r>
          <a:endParaRPr lang="en-GB" sz="2000" dirty="0"/>
        </a:p>
      </dgm:t>
    </dgm:pt>
    <dgm:pt modelId="{2C73228D-1C3A-48BA-9143-99224194D4DA}" type="parTrans" cxnId="{7590924E-C423-4367-BAA9-920B08093042}">
      <dgm:prSet/>
      <dgm:spPr/>
      <dgm:t>
        <a:bodyPr/>
        <a:lstStyle/>
        <a:p>
          <a:endParaRPr lang="en-GB"/>
        </a:p>
      </dgm:t>
    </dgm:pt>
    <dgm:pt modelId="{9D4B0927-4C9B-4D32-A73D-CD4AE11E653C}" type="sibTrans" cxnId="{7590924E-C423-4367-BAA9-920B08093042}">
      <dgm:prSet custT="1"/>
      <dgm:spPr>
        <a:solidFill>
          <a:srgbClr val="5B9BD5">
            <a:hueOff val="0"/>
            <a:satOff val="0"/>
            <a:lumOff val="0"/>
            <a:alphaOff val="0"/>
          </a:srgbClr>
        </a:solidFill>
        <a:ln>
          <a:noFill/>
        </a:ln>
        <a:effectLst/>
      </dgm:spPr>
      <dgm:t>
        <a:bodyPr spcFirstLastPara="0" vert="horz" wrap="square" lIns="0" tIns="0" rIns="0" bIns="0" numCol="1" spcCol="1270" anchor="ctr" anchorCtr="0"/>
        <a:lstStyle/>
        <a:p>
          <a:pPr marL="0" lvl="0" indent="0" algn="ctr" defTabSz="311150">
            <a:lnSpc>
              <a:spcPct val="90000"/>
            </a:lnSpc>
            <a:spcBef>
              <a:spcPct val="0"/>
            </a:spcBef>
            <a:spcAft>
              <a:spcPct val="35000"/>
            </a:spcAft>
            <a:buNone/>
          </a:pPr>
          <a:endParaRPr lang="en-GB" sz="700" kern="1200" dirty="0">
            <a:solidFill>
              <a:prstClr val="white"/>
            </a:solidFill>
            <a:latin typeface="Calibri" panose="020F0502020204030204"/>
            <a:ea typeface="+mn-ea"/>
            <a:cs typeface="+mn-cs"/>
          </a:endParaRPr>
        </a:p>
      </dgm:t>
    </dgm:pt>
    <dgm:pt modelId="{E6FFA3C3-0497-43E7-8054-3C06FBFB428E}">
      <dgm:prSet phldrT="[Text]" custT="1"/>
      <dgm:spPr/>
      <dgm:t>
        <a:bodyPr/>
        <a:lstStyle/>
        <a:p>
          <a:r>
            <a:rPr lang="en-GB" sz="2000" dirty="0"/>
            <a:t>Group </a:t>
          </a:r>
        </a:p>
        <a:p>
          <a:r>
            <a:rPr lang="en-GB" sz="1400" dirty="0"/>
            <a:t>(Micro)</a:t>
          </a:r>
        </a:p>
      </dgm:t>
    </dgm:pt>
    <dgm:pt modelId="{8731B724-72CB-4A58-9232-A72A72AD0F00}" type="parTrans" cxnId="{15661F6F-BECD-4182-8305-2F3649E91C6D}">
      <dgm:prSet/>
      <dgm:spPr/>
      <dgm:t>
        <a:bodyPr/>
        <a:lstStyle/>
        <a:p>
          <a:endParaRPr lang="en-GB"/>
        </a:p>
      </dgm:t>
    </dgm:pt>
    <dgm:pt modelId="{95B7941B-E240-4D85-9F4A-75705270F8AC}" type="sibTrans" cxnId="{15661F6F-BECD-4182-8305-2F3649E91C6D}">
      <dgm:prSet custT="1"/>
      <dgm:spPr>
        <a:solidFill>
          <a:srgbClr val="5B9BD5">
            <a:hueOff val="-2252848"/>
            <a:satOff val="-5806"/>
            <a:lumOff val="-3922"/>
            <a:alphaOff val="0"/>
          </a:srgbClr>
        </a:solidFill>
        <a:ln>
          <a:noFill/>
        </a:ln>
        <a:effectLst/>
      </dgm:spPr>
      <dgm:t>
        <a:bodyPr spcFirstLastPara="0" vert="horz" wrap="square" lIns="0" tIns="0" rIns="0" bIns="0" numCol="1" spcCol="1270" anchor="ctr" anchorCtr="0"/>
        <a:lstStyle/>
        <a:p>
          <a:pPr marL="0" lvl="0" indent="0" algn="ctr" defTabSz="311150">
            <a:lnSpc>
              <a:spcPct val="90000"/>
            </a:lnSpc>
            <a:spcBef>
              <a:spcPct val="0"/>
            </a:spcBef>
            <a:spcAft>
              <a:spcPct val="35000"/>
            </a:spcAft>
            <a:buNone/>
          </a:pPr>
          <a:endParaRPr lang="en-GB" sz="700" kern="1200">
            <a:solidFill>
              <a:prstClr val="white"/>
            </a:solidFill>
            <a:latin typeface="Calibri" panose="020F0502020204030204"/>
            <a:ea typeface="+mn-ea"/>
            <a:cs typeface="+mn-cs"/>
          </a:endParaRPr>
        </a:p>
      </dgm:t>
    </dgm:pt>
    <dgm:pt modelId="{402DF05E-F37B-4899-A12D-4F31DDCD235A}">
      <dgm:prSet phldrT="[Text]" custT="1"/>
      <dgm:spPr/>
      <dgm:t>
        <a:bodyPr/>
        <a:lstStyle/>
        <a:p>
          <a:r>
            <a:rPr lang="en-GB" sz="2000" dirty="0"/>
            <a:t>Organisation</a:t>
          </a:r>
        </a:p>
        <a:p>
          <a:r>
            <a:rPr lang="en-GB" sz="1400" dirty="0"/>
            <a:t>(Meso)</a:t>
          </a:r>
        </a:p>
      </dgm:t>
    </dgm:pt>
    <dgm:pt modelId="{EF937B15-4722-47D3-B7F6-93551FC9D0F3}" type="parTrans" cxnId="{CFB31ECC-B309-496A-9D40-061814789307}">
      <dgm:prSet/>
      <dgm:spPr/>
      <dgm:t>
        <a:bodyPr/>
        <a:lstStyle/>
        <a:p>
          <a:endParaRPr lang="en-GB"/>
        </a:p>
      </dgm:t>
    </dgm:pt>
    <dgm:pt modelId="{EBB1C9B2-B103-49E1-AD28-535E7DE49CD7}" type="sibTrans" cxnId="{CFB31ECC-B309-496A-9D40-061814789307}">
      <dgm:prSet custT="1"/>
      <dgm:spPr/>
      <dgm:t>
        <a:bodyPr spcFirstLastPara="0" vert="horz" wrap="square" lIns="0" tIns="0" rIns="0" bIns="0" numCol="1" spcCol="1270" anchor="ctr" anchorCtr="0"/>
        <a:lstStyle/>
        <a:p>
          <a:pPr marL="0" lvl="0" indent="0" algn="ctr" defTabSz="311150">
            <a:lnSpc>
              <a:spcPct val="90000"/>
            </a:lnSpc>
            <a:spcBef>
              <a:spcPct val="0"/>
            </a:spcBef>
            <a:spcAft>
              <a:spcPct val="35000"/>
            </a:spcAft>
            <a:buNone/>
          </a:pPr>
          <a:endParaRPr lang="en-GB" sz="700" kern="1200">
            <a:solidFill>
              <a:prstClr val="white"/>
            </a:solidFill>
            <a:latin typeface="Calibri" panose="020F0502020204030204"/>
            <a:ea typeface="+mn-ea"/>
            <a:cs typeface="+mn-cs"/>
          </a:endParaRPr>
        </a:p>
      </dgm:t>
    </dgm:pt>
    <dgm:pt modelId="{F0DCD8AE-8971-41BB-8097-A2D477373F42}">
      <dgm:prSet custT="1"/>
      <dgm:spPr/>
      <dgm:t>
        <a:bodyPr/>
        <a:lstStyle/>
        <a:p>
          <a:r>
            <a:rPr lang="en-GB" sz="2000" dirty="0"/>
            <a:t>Society</a:t>
          </a:r>
        </a:p>
        <a:p>
          <a:r>
            <a:rPr lang="en-GB" sz="1400" dirty="0"/>
            <a:t>(Macro)</a:t>
          </a:r>
        </a:p>
      </dgm:t>
    </dgm:pt>
    <dgm:pt modelId="{0F1E752F-9A4A-49C0-8129-ABFCD7FE6F66}" type="parTrans" cxnId="{69F875AD-56B9-459C-94B3-DAE7CA3B8D22}">
      <dgm:prSet/>
      <dgm:spPr/>
      <dgm:t>
        <a:bodyPr/>
        <a:lstStyle/>
        <a:p>
          <a:endParaRPr lang="en-GB"/>
        </a:p>
      </dgm:t>
    </dgm:pt>
    <dgm:pt modelId="{5B78B795-00A4-4988-9B1E-8A6C5B47A115}" type="sibTrans" cxnId="{69F875AD-56B9-459C-94B3-DAE7CA3B8D22}">
      <dgm:prSet/>
      <dgm:spPr/>
      <dgm:t>
        <a:bodyPr/>
        <a:lstStyle/>
        <a:p>
          <a:endParaRPr lang="en-GB"/>
        </a:p>
      </dgm:t>
    </dgm:pt>
    <dgm:pt modelId="{4A2A8391-82B1-4268-8CF6-B644254F7CF4}">
      <dgm:prSet custT="1"/>
      <dgm:spPr/>
      <dgm:t>
        <a:bodyPr/>
        <a:lstStyle/>
        <a:p>
          <a:r>
            <a:rPr lang="en-GB" sz="2000" dirty="0"/>
            <a:t>Paradigmatic</a:t>
          </a:r>
        </a:p>
        <a:p>
          <a:r>
            <a:rPr lang="en-GB" sz="2100" dirty="0"/>
            <a:t> </a:t>
          </a:r>
          <a:r>
            <a:rPr lang="en-GB" sz="1600" dirty="0"/>
            <a:t>(Macro)</a:t>
          </a:r>
          <a:endParaRPr lang="en-GB" sz="2100" dirty="0"/>
        </a:p>
      </dgm:t>
    </dgm:pt>
    <dgm:pt modelId="{8400A913-A541-4122-BE28-B592B94DD61F}" type="parTrans" cxnId="{FC3316C8-D7CD-4D83-B776-0558AD6D86E4}">
      <dgm:prSet/>
      <dgm:spPr/>
      <dgm:t>
        <a:bodyPr/>
        <a:lstStyle/>
        <a:p>
          <a:endParaRPr lang="en-GB"/>
        </a:p>
      </dgm:t>
    </dgm:pt>
    <dgm:pt modelId="{2253A052-6220-48B9-9713-60FB17416B69}" type="sibTrans" cxnId="{FC3316C8-D7CD-4D83-B776-0558AD6D86E4}">
      <dgm:prSet/>
      <dgm:spPr/>
      <dgm:t>
        <a:bodyPr/>
        <a:lstStyle/>
        <a:p>
          <a:endParaRPr lang="en-GB"/>
        </a:p>
      </dgm:t>
    </dgm:pt>
    <dgm:pt modelId="{8A61AEE3-2914-4379-9DCE-1234DA415953}" type="pres">
      <dgm:prSet presAssocID="{AEC236CE-FFFD-48CD-ABE9-8F14ADA43BFF}" presName="linearFlow" presStyleCnt="0">
        <dgm:presLayoutVars>
          <dgm:resizeHandles val="exact"/>
        </dgm:presLayoutVars>
      </dgm:prSet>
      <dgm:spPr/>
    </dgm:pt>
    <dgm:pt modelId="{C225A9F5-B50F-435E-9070-F409B186B0FF}" type="pres">
      <dgm:prSet presAssocID="{D6CF07AB-3836-4D44-BA0F-AA54756FCD75}" presName="node" presStyleLbl="node1" presStyleIdx="0" presStyleCnt="5">
        <dgm:presLayoutVars>
          <dgm:bulletEnabled val="1"/>
        </dgm:presLayoutVars>
      </dgm:prSet>
      <dgm:spPr/>
      <dgm:t>
        <a:bodyPr/>
        <a:lstStyle/>
        <a:p>
          <a:endParaRPr lang="en-GB"/>
        </a:p>
      </dgm:t>
    </dgm:pt>
    <dgm:pt modelId="{DAA6CFCF-48EE-49D0-82AC-682519DE888F}" type="pres">
      <dgm:prSet presAssocID="{9D4B0927-4C9B-4D32-A73D-CD4AE11E653C}" presName="sibTrans" presStyleLbl="sibTrans2D1" presStyleIdx="0" presStyleCnt="4" custScaleX="70088" custScaleY="52534"/>
      <dgm:spPr>
        <a:xfrm rot="5482346">
          <a:off x="2073371" y="941954"/>
          <a:ext cx="142867" cy="215899"/>
        </a:xfrm>
        <a:prstGeom prst="rightArrow">
          <a:avLst>
            <a:gd name="adj1" fmla="val 60000"/>
            <a:gd name="adj2" fmla="val 50000"/>
          </a:avLst>
        </a:prstGeom>
      </dgm:spPr>
      <dgm:t>
        <a:bodyPr/>
        <a:lstStyle/>
        <a:p>
          <a:endParaRPr lang="en-GB"/>
        </a:p>
      </dgm:t>
    </dgm:pt>
    <dgm:pt modelId="{0036B27A-C201-44FC-9A07-3932533BD413}" type="pres">
      <dgm:prSet presAssocID="{9D4B0927-4C9B-4D32-A73D-CD4AE11E653C}" presName="connectorText" presStyleLbl="sibTrans2D1" presStyleIdx="0" presStyleCnt="4"/>
      <dgm:spPr/>
      <dgm:t>
        <a:bodyPr/>
        <a:lstStyle/>
        <a:p>
          <a:endParaRPr lang="en-GB"/>
        </a:p>
      </dgm:t>
    </dgm:pt>
    <dgm:pt modelId="{E2A0A6C0-1646-4C4F-923D-51ED090946A9}" type="pres">
      <dgm:prSet presAssocID="{E6FFA3C3-0497-43E7-8054-3C06FBFB428E}" presName="node" presStyleLbl="node1" presStyleIdx="1" presStyleCnt="5" custLinFactNeighborX="-1727" custLinFactNeighborY="-21275">
        <dgm:presLayoutVars>
          <dgm:bulletEnabled val="1"/>
        </dgm:presLayoutVars>
      </dgm:prSet>
      <dgm:spPr/>
      <dgm:t>
        <a:bodyPr/>
        <a:lstStyle/>
        <a:p>
          <a:endParaRPr lang="en-GB"/>
        </a:p>
      </dgm:t>
    </dgm:pt>
    <dgm:pt modelId="{34845E87-7CCF-4730-998C-24B0382AD43C}" type="pres">
      <dgm:prSet presAssocID="{95B7941B-E240-4D85-9F4A-75705270F8AC}" presName="sibTrans" presStyleLbl="sibTrans2D1" presStyleIdx="1" presStyleCnt="4" custScaleX="70088" custScaleY="52534"/>
      <dgm:spPr>
        <a:xfrm rot="5400000">
          <a:off x="2053727" y="2137338"/>
          <a:ext cx="153764" cy="215899"/>
        </a:xfrm>
        <a:prstGeom prst="rightArrow">
          <a:avLst>
            <a:gd name="adj1" fmla="val 60000"/>
            <a:gd name="adj2" fmla="val 50000"/>
          </a:avLst>
        </a:prstGeom>
      </dgm:spPr>
      <dgm:t>
        <a:bodyPr/>
        <a:lstStyle/>
        <a:p>
          <a:endParaRPr lang="en-GB"/>
        </a:p>
      </dgm:t>
    </dgm:pt>
    <dgm:pt modelId="{C02835C5-A9B9-4A5C-BF77-3785FF6A70E6}" type="pres">
      <dgm:prSet presAssocID="{95B7941B-E240-4D85-9F4A-75705270F8AC}" presName="connectorText" presStyleLbl="sibTrans2D1" presStyleIdx="1" presStyleCnt="4"/>
      <dgm:spPr/>
      <dgm:t>
        <a:bodyPr/>
        <a:lstStyle/>
        <a:p>
          <a:endParaRPr lang="en-GB"/>
        </a:p>
      </dgm:t>
    </dgm:pt>
    <dgm:pt modelId="{3FC1F024-087A-4F39-A938-60C7AF469A18}" type="pres">
      <dgm:prSet presAssocID="{402DF05E-F37B-4899-A12D-4F31DDCD235A}" presName="node" presStyleLbl="node1" presStyleIdx="2" presStyleCnt="5" custLinFactNeighborX="-1727" custLinFactNeighborY="-40156">
        <dgm:presLayoutVars>
          <dgm:bulletEnabled val="1"/>
        </dgm:presLayoutVars>
      </dgm:prSet>
      <dgm:spPr/>
      <dgm:t>
        <a:bodyPr/>
        <a:lstStyle/>
        <a:p>
          <a:endParaRPr lang="en-GB"/>
        </a:p>
      </dgm:t>
    </dgm:pt>
    <dgm:pt modelId="{769A422B-6B41-4596-8B48-7781532DAFAD}" type="pres">
      <dgm:prSet presAssocID="{EBB1C9B2-B103-49E1-AD28-535E7DE49CD7}" presName="sibTrans" presStyleLbl="sibTrans2D1" presStyleIdx="2" presStyleCnt="4" custScaleX="70088" custScaleY="52534"/>
      <dgm:spPr/>
      <dgm:t>
        <a:bodyPr/>
        <a:lstStyle/>
        <a:p>
          <a:endParaRPr lang="en-GB"/>
        </a:p>
      </dgm:t>
    </dgm:pt>
    <dgm:pt modelId="{141F3B5E-E26F-43D5-A5AE-C6DCCD4CB242}" type="pres">
      <dgm:prSet presAssocID="{EBB1C9B2-B103-49E1-AD28-535E7DE49CD7}" presName="connectorText" presStyleLbl="sibTrans2D1" presStyleIdx="2" presStyleCnt="4"/>
      <dgm:spPr/>
      <dgm:t>
        <a:bodyPr/>
        <a:lstStyle/>
        <a:p>
          <a:endParaRPr lang="en-GB"/>
        </a:p>
      </dgm:t>
    </dgm:pt>
    <dgm:pt modelId="{281824D0-1149-4ADC-8D38-F5B59F706A04}" type="pres">
      <dgm:prSet presAssocID="{F0DCD8AE-8971-41BB-8097-A2D477373F42}" presName="node" presStyleLbl="node1" presStyleIdx="3" presStyleCnt="5" custLinFactNeighborX="-4817" custLinFactNeighborY="-55442">
        <dgm:presLayoutVars>
          <dgm:bulletEnabled val="1"/>
        </dgm:presLayoutVars>
      </dgm:prSet>
      <dgm:spPr/>
      <dgm:t>
        <a:bodyPr/>
        <a:lstStyle/>
        <a:p>
          <a:endParaRPr lang="en-GB"/>
        </a:p>
      </dgm:t>
    </dgm:pt>
    <dgm:pt modelId="{C896A296-1C89-4594-9F04-E259B9F0B9B3}" type="pres">
      <dgm:prSet presAssocID="{5B78B795-00A4-4988-9B1E-8A6C5B47A115}" presName="sibTrans" presStyleLbl="sibTrans2D1" presStyleIdx="3" presStyleCnt="4" custScaleX="70088" custScaleY="52534"/>
      <dgm:spPr/>
      <dgm:t>
        <a:bodyPr/>
        <a:lstStyle/>
        <a:p>
          <a:endParaRPr lang="en-GB"/>
        </a:p>
      </dgm:t>
    </dgm:pt>
    <dgm:pt modelId="{868A2BBC-16BE-4E3F-99E5-2E80EB817C72}" type="pres">
      <dgm:prSet presAssocID="{5B78B795-00A4-4988-9B1E-8A6C5B47A115}" presName="connectorText" presStyleLbl="sibTrans2D1" presStyleIdx="3" presStyleCnt="4"/>
      <dgm:spPr/>
      <dgm:t>
        <a:bodyPr/>
        <a:lstStyle/>
        <a:p>
          <a:endParaRPr lang="en-GB"/>
        </a:p>
      </dgm:t>
    </dgm:pt>
    <dgm:pt modelId="{E6EDDCDB-D037-4104-B73C-3A17CDA86D7A}" type="pres">
      <dgm:prSet presAssocID="{4A2A8391-82B1-4268-8CF6-B644254F7CF4}" presName="node" presStyleLbl="node1" presStyleIdx="4" presStyleCnt="5" custLinFactNeighborX="-3728" custLinFactNeighborY="-73944">
        <dgm:presLayoutVars>
          <dgm:bulletEnabled val="1"/>
        </dgm:presLayoutVars>
      </dgm:prSet>
      <dgm:spPr/>
      <dgm:t>
        <a:bodyPr/>
        <a:lstStyle/>
        <a:p>
          <a:endParaRPr lang="en-GB"/>
        </a:p>
      </dgm:t>
    </dgm:pt>
  </dgm:ptLst>
  <dgm:cxnLst>
    <dgm:cxn modelId="{11DF96EE-7E85-470E-B335-5FB602A74FBE}" type="presOf" srcId="{9D4B0927-4C9B-4D32-A73D-CD4AE11E653C}" destId="{DAA6CFCF-48EE-49D0-82AC-682519DE888F}" srcOrd="0" destOrd="0" presId="urn:microsoft.com/office/officeart/2005/8/layout/process2"/>
    <dgm:cxn modelId="{E1FEABC2-6ADC-4E3E-926E-E026AB145F73}" type="presOf" srcId="{9D4B0927-4C9B-4D32-A73D-CD4AE11E653C}" destId="{0036B27A-C201-44FC-9A07-3932533BD413}" srcOrd="1" destOrd="0" presId="urn:microsoft.com/office/officeart/2005/8/layout/process2"/>
    <dgm:cxn modelId="{CFB31ECC-B309-496A-9D40-061814789307}" srcId="{AEC236CE-FFFD-48CD-ABE9-8F14ADA43BFF}" destId="{402DF05E-F37B-4899-A12D-4F31DDCD235A}" srcOrd="2" destOrd="0" parTransId="{EF937B15-4722-47D3-B7F6-93551FC9D0F3}" sibTransId="{EBB1C9B2-B103-49E1-AD28-535E7DE49CD7}"/>
    <dgm:cxn modelId="{69F875AD-56B9-459C-94B3-DAE7CA3B8D22}" srcId="{AEC236CE-FFFD-48CD-ABE9-8F14ADA43BFF}" destId="{F0DCD8AE-8971-41BB-8097-A2D477373F42}" srcOrd="3" destOrd="0" parTransId="{0F1E752F-9A4A-49C0-8129-ABFCD7FE6F66}" sibTransId="{5B78B795-00A4-4988-9B1E-8A6C5B47A115}"/>
    <dgm:cxn modelId="{7A84F14D-1602-46FC-946C-5E2C84476877}" type="presOf" srcId="{95B7941B-E240-4D85-9F4A-75705270F8AC}" destId="{34845E87-7CCF-4730-998C-24B0382AD43C}" srcOrd="0" destOrd="0" presId="urn:microsoft.com/office/officeart/2005/8/layout/process2"/>
    <dgm:cxn modelId="{1CFB779C-D1C2-4137-AC17-D24ED4DD8C24}" type="presOf" srcId="{F0DCD8AE-8971-41BB-8097-A2D477373F42}" destId="{281824D0-1149-4ADC-8D38-F5B59F706A04}" srcOrd="0" destOrd="0" presId="urn:microsoft.com/office/officeart/2005/8/layout/process2"/>
    <dgm:cxn modelId="{C83D4D6D-3901-408C-857B-7AC5D59C23D6}" type="presOf" srcId="{402DF05E-F37B-4899-A12D-4F31DDCD235A}" destId="{3FC1F024-087A-4F39-A938-60C7AF469A18}" srcOrd="0" destOrd="0" presId="urn:microsoft.com/office/officeart/2005/8/layout/process2"/>
    <dgm:cxn modelId="{888B0907-E727-4E88-A07A-28E9011B9A3D}" type="presOf" srcId="{E6FFA3C3-0497-43E7-8054-3C06FBFB428E}" destId="{E2A0A6C0-1646-4C4F-923D-51ED090946A9}" srcOrd="0" destOrd="0" presId="urn:microsoft.com/office/officeart/2005/8/layout/process2"/>
    <dgm:cxn modelId="{7590924E-C423-4367-BAA9-920B08093042}" srcId="{AEC236CE-FFFD-48CD-ABE9-8F14ADA43BFF}" destId="{D6CF07AB-3836-4D44-BA0F-AA54756FCD75}" srcOrd="0" destOrd="0" parTransId="{2C73228D-1C3A-48BA-9143-99224194D4DA}" sibTransId="{9D4B0927-4C9B-4D32-A73D-CD4AE11E653C}"/>
    <dgm:cxn modelId="{9035E77F-06AF-4705-82C3-6C5B81A21ED4}" type="presOf" srcId="{D6CF07AB-3836-4D44-BA0F-AA54756FCD75}" destId="{C225A9F5-B50F-435E-9070-F409B186B0FF}" srcOrd="0" destOrd="0" presId="urn:microsoft.com/office/officeart/2005/8/layout/process2"/>
    <dgm:cxn modelId="{DA0EE9E1-E852-4B1F-8A10-3E0A39E11744}" type="presOf" srcId="{95B7941B-E240-4D85-9F4A-75705270F8AC}" destId="{C02835C5-A9B9-4A5C-BF77-3785FF6A70E6}" srcOrd="1" destOrd="0" presId="urn:microsoft.com/office/officeart/2005/8/layout/process2"/>
    <dgm:cxn modelId="{EAD9FA75-09CF-434C-97E0-165D93473F80}" type="presOf" srcId="{5B78B795-00A4-4988-9B1E-8A6C5B47A115}" destId="{C896A296-1C89-4594-9F04-E259B9F0B9B3}" srcOrd="0" destOrd="0" presId="urn:microsoft.com/office/officeart/2005/8/layout/process2"/>
    <dgm:cxn modelId="{FC3316C8-D7CD-4D83-B776-0558AD6D86E4}" srcId="{AEC236CE-FFFD-48CD-ABE9-8F14ADA43BFF}" destId="{4A2A8391-82B1-4268-8CF6-B644254F7CF4}" srcOrd="4" destOrd="0" parTransId="{8400A913-A541-4122-BE28-B592B94DD61F}" sibTransId="{2253A052-6220-48B9-9713-60FB17416B69}"/>
    <dgm:cxn modelId="{9D7931F8-CFCB-4E37-AEA9-7E2281CF2C32}" type="presOf" srcId="{AEC236CE-FFFD-48CD-ABE9-8F14ADA43BFF}" destId="{8A61AEE3-2914-4379-9DCE-1234DA415953}" srcOrd="0" destOrd="0" presId="urn:microsoft.com/office/officeart/2005/8/layout/process2"/>
    <dgm:cxn modelId="{F6FD2504-CF71-486C-8730-27A5EECB54A9}" type="presOf" srcId="{EBB1C9B2-B103-49E1-AD28-535E7DE49CD7}" destId="{769A422B-6B41-4596-8B48-7781532DAFAD}" srcOrd="0" destOrd="0" presId="urn:microsoft.com/office/officeart/2005/8/layout/process2"/>
    <dgm:cxn modelId="{19836B8B-168E-4E29-AC96-E0CDDE4A46E1}" type="presOf" srcId="{EBB1C9B2-B103-49E1-AD28-535E7DE49CD7}" destId="{141F3B5E-E26F-43D5-A5AE-C6DCCD4CB242}" srcOrd="1" destOrd="0" presId="urn:microsoft.com/office/officeart/2005/8/layout/process2"/>
    <dgm:cxn modelId="{A4B87AA5-1156-49DC-9253-1473A15DBD26}" type="presOf" srcId="{5B78B795-00A4-4988-9B1E-8A6C5B47A115}" destId="{868A2BBC-16BE-4E3F-99E5-2E80EB817C72}" srcOrd="1" destOrd="0" presId="urn:microsoft.com/office/officeart/2005/8/layout/process2"/>
    <dgm:cxn modelId="{4EEF1DE7-E8EC-4B36-BD35-FA9DD92D1196}" type="presOf" srcId="{4A2A8391-82B1-4268-8CF6-B644254F7CF4}" destId="{E6EDDCDB-D037-4104-B73C-3A17CDA86D7A}" srcOrd="0" destOrd="0" presId="urn:microsoft.com/office/officeart/2005/8/layout/process2"/>
    <dgm:cxn modelId="{15661F6F-BECD-4182-8305-2F3649E91C6D}" srcId="{AEC236CE-FFFD-48CD-ABE9-8F14ADA43BFF}" destId="{E6FFA3C3-0497-43E7-8054-3C06FBFB428E}" srcOrd="1" destOrd="0" parTransId="{8731B724-72CB-4A58-9232-A72A72AD0F00}" sibTransId="{95B7941B-E240-4D85-9F4A-75705270F8AC}"/>
    <dgm:cxn modelId="{FF1F3501-44B0-4ED5-840E-B7099D93281E}" type="presParOf" srcId="{8A61AEE3-2914-4379-9DCE-1234DA415953}" destId="{C225A9F5-B50F-435E-9070-F409B186B0FF}" srcOrd="0" destOrd="0" presId="urn:microsoft.com/office/officeart/2005/8/layout/process2"/>
    <dgm:cxn modelId="{6D26D720-E132-4518-AA88-4B26A9CB73D5}" type="presParOf" srcId="{8A61AEE3-2914-4379-9DCE-1234DA415953}" destId="{DAA6CFCF-48EE-49D0-82AC-682519DE888F}" srcOrd="1" destOrd="0" presId="urn:microsoft.com/office/officeart/2005/8/layout/process2"/>
    <dgm:cxn modelId="{DF4863EC-4BB7-4CA6-A99F-18D1EA013B64}" type="presParOf" srcId="{DAA6CFCF-48EE-49D0-82AC-682519DE888F}" destId="{0036B27A-C201-44FC-9A07-3932533BD413}" srcOrd="0" destOrd="0" presId="urn:microsoft.com/office/officeart/2005/8/layout/process2"/>
    <dgm:cxn modelId="{D2FDBD54-94CB-465D-9820-9E6923CFEBFF}" type="presParOf" srcId="{8A61AEE3-2914-4379-9DCE-1234DA415953}" destId="{E2A0A6C0-1646-4C4F-923D-51ED090946A9}" srcOrd="2" destOrd="0" presId="urn:microsoft.com/office/officeart/2005/8/layout/process2"/>
    <dgm:cxn modelId="{E18CC41C-862C-4DF0-A8EF-47996C519C99}" type="presParOf" srcId="{8A61AEE3-2914-4379-9DCE-1234DA415953}" destId="{34845E87-7CCF-4730-998C-24B0382AD43C}" srcOrd="3" destOrd="0" presId="urn:microsoft.com/office/officeart/2005/8/layout/process2"/>
    <dgm:cxn modelId="{D61F8967-8538-48E7-A160-7978D34D0FE0}" type="presParOf" srcId="{34845E87-7CCF-4730-998C-24B0382AD43C}" destId="{C02835C5-A9B9-4A5C-BF77-3785FF6A70E6}" srcOrd="0" destOrd="0" presId="urn:microsoft.com/office/officeart/2005/8/layout/process2"/>
    <dgm:cxn modelId="{BEC3EA10-68C5-45C1-A5B2-A6F805F920FF}" type="presParOf" srcId="{8A61AEE3-2914-4379-9DCE-1234DA415953}" destId="{3FC1F024-087A-4F39-A938-60C7AF469A18}" srcOrd="4" destOrd="0" presId="urn:microsoft.com/office/officeart/2005/8/layout/process2"/>
    <dgm:cxn modelId="{3098D964-E85A-4469-B27F-FAE8BE2DD7AB}" type="presParOf" srcId="{8A61AEE3-2914-4379-9DCE-1234DA415953}" destId="{769A422B-6B41-4596-8B48-7781532DAFAD}" srcOrd="5" destOrd="0" presId="urn:microsoft.com/office/officeart/2005/8/layout/process2"/>
    <dgm:cxn modelId="{46AE425F-48D9-43A0-A9F9-07C0F32EECD7}" type="presParOf" srcId="{769A422B-6B41-4596-8B48-7781532DAFAD}" destId="{141F3B5E-E26F-43D5-A5AE-C6DCCD4CB242}" srcOrd="0" destOrd="0" presId="urn:microsoft.com/office/officeart/2005/8/layout/process2"/>
    <dgm:cxn modelId="{3281E8D1-4BED-4975-87B6-1985013255CF}" type="presParOf" srcId="{8A61AEE3-2914-4379-9DCE-1234DA415953}" destId="{281824D0-1149-4ADC-8D38-F5B59F706A04}" srcOrd="6" destOrd="0" presId="urn:microsoft.com/office/officeart/2005/8/layout/process2"/>
    <dgm:cxn modelId="{D2B2C930-DD11-4EC1-845B-6BFBABD7E425}" type="presParOf" srcId="{8A61AEE3-2914-4379-9DCE-1234DA415953}" destId="{C896A296-1C89-4594-9F04-E259B9F0B9B3}" srcOrd="7" destOrd="0" presId="urn:microsoft.com/office/officeart/2005/8/layout/process2"/>
    <dgm:cxn modelId="{503C235D-F303-46F5-9FF4-262DAC8021D2}" type="presParOf" srcId="{C896A296-1C89-4594-9F04-E259B9F0B9B3}" destId="{868A2BBC-16BE-4E3F-99E5-2E80EB817C72}" srcOrd="0" destOrd="0" presId="urn:microsoft.com/office/officeart/2005/8/layout/process2"/>
    <dgm:cxn modelId="{F35634A1-7F63-4B7B-846E-5A755F4D9705}" type="presParOf" srcId="{8A61AEE3-2914-4379-9DCE-1234DA415953}" destId="{E6EDDCDB-D037-4104-B73C-3A17CDA86D7A}" srcOrd="8"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2C09D2-6126-475A-96A9-1AE332C0748F}" type="doc">
      <dgm:prSet loTypeId="urn:microsoft.com/office/officeart/2005/8/layout/process1" loCatId="process" qsTypeId="urn:microsoft.com/office/officeart/2005/8/quickstyle/simple1" qsCatId="simple" csTypeId="urn:microsoft.com/office/officeart/2005/8/colors/accent1_2" csCatId="accent1" phldr="1"/>
      <dgm:spPr/>
    </dgm:pt>
    <dgm:pt modelId="{BD376EB2-3302-48DF-99D5-8FDE8E343D58}">
      <dgm:prSet phldrT="[Text]" custT="1">
        <dgm:style>
          <a:lnRef idx="2">
            <a:schemeClr val="accent1"/>
          </a:lnRef>
          <a:fillRef idx="1">
            <a:schemeClr val="lt1"/>
          </a:fillRef>
          <a:effectRef idx="0">
            <a:schemeClr val="accent1"/>
          </a:effectRef>
          <a:fontRef idx="minor">
            <a:schemeClr val="dk1"/>
          </a:fontRef>
        </dgm:style>
      </dgm:prSet>
      <dgm:spPr>
        <a:ln>
          <a:solidFill>
            <a:srgbClr val="33CCCC"/>
          </a:solidFill>
        </a:ln>
      </dgm:spPr>
      <dgm:t>
        <a:bodyPr/>
        <a:lstStyle/>
        <a:p>
          <a:r>
            <a:rPr lang="en-GB" sz="1100" dirty="0"/>
            <a:t>Q4: Interpersonal relationships involved, why and how</a:t>
          </a:r>
        </a:p>
      </dgm:t>
    </dgm:pt>
    <dgm:pt modelId="{4FDB6668-B79A-4057-939F-62EB393E7E6E}" type="parTrans" cxnId="{B4623CA5-0973-4EAC-8FC3-48EEC799C6AE}">
      <dgm:prSet/>
      <dgm:spPr/>
      <dgm:t>
        <a:bodyPr/>
        <a:lstStyle/>
        <a:p>
          <a:endParaRPr lang="en-GB"/>
        </a:p>
      </dgm:t>
    </dgm:pt>
    <dgm:pt modelId="{ED865B56-86AE-41D8-8156-38DE4570F485}" type="sibTrans" cxnId="{B4623CA5-0973-4EAC-8FC3-48EEC799C6AE}">
      <dgm:prSet/>
      <dgm:spPr>
        <a:solidFill>
          <a:srgbClr val="33CCCC"/>
        </a:solidFill>
        <a:ln>
          <a:solidFill>
            <a:srgbClr val="33CCCC"/>
          </a:solidFill>
        </a:ln>
      </dgm:spPr>
      <dgm:t>
        <a:bodyPr/>
        <a:lstStyle/>
        <a:p>
          <a:endParaRPr lang="en-GB"/>
        </a:p>
      </dgm:t>
    </dgm:pt>
    <dgm:pt modelId="{7B15C16B-8C4E-4F5A-BDC2-C4BB2C120176}">
      <dgm:prSet phldrT="[Text]" custT="1">
        <dgm:style>
          <a:lnRef idx="2">
            <a:schemeClr val="accent1"/>
          </a:lnRef>
          <a:fillRef idx="1">
            <a:schemeClr val="lt1"/>
          </a:fillRef>
          <a:effectRef idx="0">
            <a:schemeClr val="accent1"/>
          </a:effectRef>
          <a:fontRef idx="minor">
            <a:schemeClr val="dk1"/>
          </a:fontRef>
        </dgm:style>
      </dgm:prSet>
      <dgm:spPr>
        <a:ln>
          <a:solidFill>
            <a:srgbClr val="33CCCC"/>
          </a:solidFill>
        </a:ln>
      </dgm:spPr>
      <dgm:t>
        <a:bodyPr/>
        <a:lstStyle/>
        <a:p>
          <a:r>
            <a:rPr lang="en-GB" sz="1100" dirty="0"/>
            <a:t>Q5: Impact of/on interpersonal relationships </a:t>
          </a:r>
          <a:r>
            <a:rPr lang="en-GB" sz="900" i="1" dirty="0"/>
            <a:t>e.g. practice change within teams and/or partnerships</a:t>
          </a:r>
        </a:p>
      </dgm:t>
    </dgm:pt>
    <dgm:pt modelId="{314357E2-3259-43F7-BF4F-2A7411D6ED70}" type="parTrans" cxnId="{8366FA2E-23FE-4699-B53D-DF66EA1DE52F}">
      <dgm:prSet/>
      <dgm:spPr/>
      <dgm:t>
        <a:bodyPr/>
        <a:lstStyle/>
        <a:p>
          <a:endParaRPr lang="en-GB"/>
        </a:p>
      </dgm:t>
    </dgm:pt>
    <dgm:pt modelId="{C3C5F72D-7A0E-4C7F-9C51-DB4B17022480}" type="sibTrans" cxnId="{8366FA2E-23FE-4699-B53D-DF66EA1DE52F}">
      <dgm:prSet/>
      <dgm:spPr>
        <a:solidFill>
          <a:srgbClr val="33CCCC"/>
        </a:solidFill>
        <a:ln>
          <a:solidFill>
            <a:srgbClr val="33CCCC"/>
          </a:solidFill>
        </a:ln>
      </dgm:spPr>
      <dgm:t>
        <a:bodyPr/>
        <a:lstStyle/>
        <a:p>
          <a:endParaRPr lang="en-GB"/>
        </a:p>
      </dgm:t>
    </dgm:pt>
    <dgm:pt modelId="{8A63BA49-88E3-489D-B410-8B0F7607DC45}">
      <dgm:prSet phldrT="[Text]" custT="1">
        <dgm:style>
          <a:lnRef idx="2">
            <a:schemeClr val="accent1"/>
          </a:lnRef>
          <a:fillRef idx="1">
            <a:schemeClr val="lt1"/>
          </a:fillRef>
          <a:effectRef idx="0">
            <a:schemeClr val="accent1"/>
          </a:effectRef>
          <a:fontRef idx="minor">
            <a:schemeClr val="dk1"/>
          </a:fontRef>
        </dgm:style>
      </dgm:prSet>
      <dgm:spPr>
        <a:ln>
          <a:solidFill>
            <a:srgbClr val="33CCCC"/>
          </a:solidFill>
        </a:ln>
      </dgm:spPr>
      <dgm:t>
        <a:bodyPr/>
        <a:lstStyle/>
        <a:p>
          <a:r>
            <a:rPr lang="en-GB" sz="1100" dirty="0"/>
            <a:t>Q6: What factors </a:t>
          </a:r>
          <a:r>
            <a:rPr lang="en-GB" sz="1100" dirty="0">
              <a:solidFill>
                <a:prstClr val="black"/>
              </a:solidFill>
              <a:latin typeface="Calibri" panose="020F0502020204030204"/>
              <a:ea typeface="+mn-ea"/>
              <a:cs typeface="+mn-cs"/>
            </a:rPr>
            <a:t>assisted research processes to occur and create impact at this level, and why?</a:t>
          </a:r>
          <a:endParaRPr lang="en-GB" sz="1100" dirty="0"/>
        </a:p>
      </dgm:t>
    </dgm:pt>
    <dgm:pt modelId="{23D87A14-14F6-4E66-A759-7BACC6125D8C}" type="parTrans" cxnId="{14259D5B-BFE3-478A-8C93-886041DFEF01}">
      <dgm:prSet/>
      <dgm:spPr/>
      <dgm:t>
        <a:bodyPr/>
        <a:lstStyle/>
        <a:p>
          <a:endParaRPr lang="en-GB"/>
        </a:p>
      </dgm:t>
    </dgm:pt>
    <dgm:pt modelId="{88C8F2E1-FDB1-4363-A880-68554A9EA15B}" type="sibTrans" cxnId="{14259D5B-BFE3-478A-8C93-886041DFEF01}">
      <dgm:prSet/>
      <dgm:spPr/>
      <dgm:t>
        <a:bodyPr/>
        <a:lstStyle/>
        <a:p>
          <a:endParaRPr lang="en-GB"/>
        </a:p>
      </dgm:t>
    </dgm:pt>
    <dgm:pt modelId="{82D3CE77-BB5B-4DA6-BD59-1EA941078A75}" type="pres">
      <dgm:prSet presAssocID="{342C09D2-6126-475A-96A9-1AE332C0748F}" presName="Name0" presStyleCnt="0">
        <dgm:presLayoutVars>
          <dgm:dir/>
          <dgm:resizeHandles val="exact"/>
        </dgm:presLayoutVars>
      </dgm:prSet>
      <dgm:spPr/>
    </dgm:pt>
    <dgm:pt modelId="{44B2823C-8584-413F-AA1F-FB76E99B3A59}" type="pres">
      <dgm:prSet presAssocID="{BD376EB2-3302-48DF-99D5-8FDE8E343D58}" presName="node" presStyleLbl="node1" presStyleIdx="0" presStyleCnt="3">
        <dgm:presLayoutVars>
          <dgm:bulletEnabled val="1"/>
        </dgm:presLayoutVars>
      </dgm:prSet>
      <dgm:spPr/>
      <dgm:t>
        <a:bodyPr/>
        <a:lstStyle/>
        <a:p>
          <a:endParaRPr lang="en-GB"/>
        </a:p>
      </dgm:t>
    </dgm:pt>
    <dgm:pt modelId="{46838940-0538-49A3-83D9-692BC54FFBB4}" type="pres">
      <dgm:prSet presAssocID="{ED865B56-86AE-41D8-8156-38DE4570F485}" presName="sibTrans" presStyleLbl="sibTrans2D1" presStyleIdx="0" presStyleCnt="2"/>
      <dgm:spPr/>
      <dgm:t>
        <a:bodyPr/>
        <a:lstStyle/>
        <a:p>
          <a:endParaRPr lang="en-GB"/>
        </a:p>
      </dgm:t>
    </dgm:pt>
    <dgm:pt modelId="{BE1F2058-6B6F-47B8-81FB-20E8F152BA01}" type="pres">
      <dgm:prSet presAssocID="{ED865B56-86AE-41D8-8156-38DE4570F485}" presName="connectorText" presStyleLbl="sibTrans2D1" presStyleIdx="0" presStyleCnt="2"/>
      <dgm:spPr/>
      <dgm:t>
        <a:bodyPr/>
        <a:lstStyle/>
        <a:p>
          <a:endParaRPr lang="en-GB"/>
        </a:p>
      </dgm:t>
    </dgm:pt>
    <dgm:pt modelId="{0CA02A20-D0FE-4803-8F84-4FD8E019C0D9}" type="pres">
      <dgm:prSet presAssocID="{7B15C16B-8C4E-4F5A-BDC2-C4BB2C120176}" presName="node" presStyleLbl="node1" presStyleIdx="1" presStyleCnt="3">
        <dgm:presLayoutVars>
          <dgm:bulletEnabled val="1"/>
        </dgm:presLayoutVars>
      </dgm:prSet>
      <dgm:spPr/>
      <dgm:t>
        <a:bodyPr/>
        <a:lstStyle/>
        <a:p>
          <a:endParaRPr lang="en-GB"/>
        </a:p>
      </dgm:t>
    </dgm:pt>
    <dgm:pt modelId="{9ECE65F3-9016-47CD-BFAB-D71F3DF06923}" type="pres">
      <dgm:prSet presAssocID="{C3C5F72D-7A0E-4C7F-9C51-DB4B17022480}" presName="sibTrans" presStyleLbl="sibTrans2D1" presStyleIdx="1" presStyleCnt="2"/>
      <dgm:spPr/>
      <dgm:t>
        <a:bodyPr/>
        <a:lstStyle/>
        <a:p>
          <a:endParaRPr lang="en-GB"/>
        </a:p>
      </dgm:t>
    </dgm:pt>
    <dgm:pt modelId="{5E3735C6-4DF8-4D4C-8279-1589283CF1BD}" type="pres">
      <dgm:prSet presAssocID="{C3C5F72D-7A0E-4C7F-9C51-DB4B17022480}" presName="connectorText" presStyleLbl="sibTrans2D1" presStyleIdx="1" presStyleCnt="2"/>
      <dgm:spPr/>
      <dgm:t>
        <a:bodyPr/>
        <a:lstStyle/>
        <a:p>
          <a:endParaRPr lang="en-GB"/>
        </a:p>
      </dgm:t>
    </dgm:pt>
    <dgm:pt modelId="{8880A644-85A4-4BAF-AFC8-3ADA888DE6DF}" type="pres">
      <dgm:prSet presAssocID="{8A63BA49-88E3-489D-B410-8B0F7607DC45}" presName="node" presStyleLbl="node1" presStyleIdx="2" presStyleCnt="3">
        <dgm:presLayoutVars>
          <dgm:bulletEnabled val="1"/>
        </dgm:presLayoutVars>
      </dgm:prSet>
      <dgm:spPr/>
      <dgm:t>
        <a:bodyPr/>
        <a:lstStyle/>
        <a:p>
          <a:endParaRPr lang="en-GB"/>
        </a:p>
      </dgm:t>
    </dgm:pt>
  </dgm:ptLst>
  <dgm:cxnLst>
    <dgm:cxn modelId="{6D18CB9F-A9E3-467B-A24C-D1B95AF8A818}" type="presOf" srcId="{BD376EB2-3302-48DF-99D5-8FDE8E343D58}" destId="{44B2823C-8584-413F-AA1F-FB76E99B3A59}" srcOrd="0" destOrd="0" presId="urn:microsoft.com/office/officeart/2005/8/layout/process1"/>
    <dgm:cxn modelId="{767AC3D7-8A0B-4759-A66A-D20E5A0A8208}" type="presOf" srcId="{342C09D2-6126-475A-96A9-1AE332C0748F}" destId="{82D3CE77-BB5B-4DA6-BD59-1EA941078A75}" srcOrd="0" destOrd="0" presId="urn:microsoft.com/office/officeart/2005/8/layout/process1"/>
    <dgm:cxn modelId="{14259D5B-BFE3-478A-8C93-886041DFEF01}" srcId="{342C09D2-6126-475A-96A9-1AE332C0748F}" destId="{8A63BA49-88E3-489D-B410-8B0F7607DC45}" srcOrd="2" destOrd="0" parTransId="{23D87A14-14F6-4E66-A759-7BACC6125D8C}" sibTransId="{88C8F2E1-FDB1-4363-A880-68554A9EA15B}"/>
    <dgm:cxn modelId="{8366FA2E-23FE-4699-B53D-DF66EA1DE52F}" srcId="{342C09D2-6126-475A-96A9-1AE332C0748F}" destId="{7B15C16B-8C4E-4F5A-BDC2-C4BB2C120176}" srcOrd="1" destOrd="0" parTransId="{314357E2-3259-43F7-BF4F-2A7411D6ED70}" sibTransId="{C3C5F72D-7A0E-4C7F-9C51-DB4B17022480}"/>
    <dgm:cxn modelId="{68034905-0C33-43D4-9B97-B73F34F15925}" type="presOf" srcId="{C3C5F72D-7A0E-4C7F-9C51-DB4B17022480}" destId="{9ECE65F3-9016-47CD-BFAB-D71F3DF06923}" srcOrd="0" destOrd="0" presId="urn:microsoft.com/office/officeart/2005/8/layout/process1"/>
    <dgm:cxn modelId="{B4623CA5-0973-4EAC-8FC3-48EEC799C6AE}" srcId="{342C09D2-6126-475A-96A9-1AE332C0748F}" destId="{BD376EB2-3302-48DF-99D5-8FDE8E343D58}" srcOrd="0" destOrd="0" parTransId="{4FDB6668-B79A-4057-939F-62EB393E7E6E}" sibTransId="{ED865B56-86AE-41D8-8156-38DE4570F485}"/>
    <dgm:cxn modelId="{ACE64FAB-2FC0-4D01-9CB0-AF0F35DF626D}" type="presOf" srcId="{8A63BA49-88E3-489D-B410-8B0F7607DC45}" destId="{8880A644-85A4-4BAF-AFC8-3ADA888DE6DF}" srcOrd="0" destOrd="0" presId="urn:microsoft.com/office/officeart/2005/8/layout/process1"/>
    <dgm:cxn modelId="{9ABEB88C-6FC3-4F13-A7FE-39B1878E0112}" type="presOf" srcId="{7B15C16B-8C4E-4F5A-BDC2-C4BB2C120176}" destId="{0CA02A20-D0FE-4803-8F84-4FD8E019C0D9}" srcOrd="0" destOrd="0" presId="urn:microsoft.com/office/officeart/2005/8/layout/process1"/>
    <dgm:cxn modelId="{3CF34A4C-D7DB-4A6E-A2C0-919B602AC3DD}" type="presOf" srcId="{ED865B56-86AE-41D8-8156-38DE4570F485}" destId="{BE1F2058-6B6F-47B8-81FB-20E8F152BA01}" srcOrd="1" destOrd="0" presId="urn:microsoft.com/office/officeart/2005/8/layout/process1"/>
    <dgm:cxn modelId="{F2540C43-7D1B-4EB3-8957-8F172DCD8062}" type="presOf" srcId="{ED865B56-86AE-41D8-8156-38DE4570F485}" destId="{46838940-0538-49A3-83D9-692BC54FFBB4}" srcOrd="0" destOrd="0" presId="urn:microsoft.com/office/officeart/2005/8/layout/process1"/>
    <dgm:cxn modelId="{059C84EC-66D3-4359-9B85-E3359F26E4E7}" type="presOf" srcId="{C3C5F72D-7A0E-4C7F-9C51-DB4B17022480}" destId="{5E3735C6-4DF8-4D4C-8279-1589283CF1BD}" srcOrd="1" destOrd="0" presId="urn:microsoft.com/office/officeart/2005/8/layout/process1"/>
    <dgm:cxn modelId="{D9D44A5C-9744-4285-A4B7-1F07B637FD35}" type="presParOf" srcId="{82D3CE77-BB5B-4DA6-BD59-1EA941078A75}" destId="{44B2823C-8584-413F-AA1F-FB76E99B3A59}" srcOrd="0" destOrd="0" presId="urn:microsoft.com/office/officeart/2005/8/layout/process1"/>
    <dgm:cxn modelId="{F83DD1D5-8D56-44FB-8C52-663C933EEE13}" type="presParOf" srcId="{82D3CE77-BB5B-4DA6-BD59-1EA941078A75}" destId="{46838940-0538-49A3-83D9-692BC54FFBB4}" srcOrd="1" destOrd="0" presId="urn:microsoft.com/office/officeart/2005/8/layout/process1"/>
    <dgm:cxn modelId="{E302517D-980B-4307-B986-98A7962049C6}" type="presParOf" srcId="{46838940-0538-49A3-83D9-692BC54FFBB4}" destId="{BE1F2058-6B6F-47B8-81FB-20E8F152BA01}" srcOrd="0" destOrd="0" presId="urn:microsoft.com/office/officeart/2005/8/layout/process1"/>
    <dgm:cxn modelId="{908E8FF9-1EAE-44ED-BE4B-94AE264D9B33}" type="presParOf" srcId="{82D3CE77-BB5B-4DA6-BD59-1EA941078A75}" destId="{0CA02A20-D0FE-4803-8F84-4FD8E019C0D9}" srcOrd="2" destOrd="0" presId="urn:microsoft.com/office/officeart/2005/8/layout/process1"/>
    <dgm:cxn modelId="{A0F962D1-2F2A-4E72-A8FA-7C84844D6495}" type="presParOf" srcId="{82D3CE77-BB5B-4DA6-BD59-1EA941078A75}" destId="{9ECE65F3-9016-47CD-BFAB-D71F3DF06923}" srcOrd="3" destOrd="0" presId="urn:microsoft.com/office/officeart/2005/8/layout/process1"/>
    <dgm:cxn modelId="{93C64B88-6CE6-4B9B-8BD3-37F63E318982}" type="presParOf" srcId="{9ECE65F3-9016-47CD-BFAB-D71F3DF06923}" destId="{5E3735C6-4DF8-4D4C-8279-1589283CF1BD}" srcOrd="0" destOrd="0" presId="urn:microsoft.com/office/officeart/2005/8/layout/process1"/>
    <dgm:cxn modelId="{893E40C7-66CA-424F-A1BF-3A07E7334BE4}" type="presParOf" srcId="{82D3CE77-BB5B-4DA6-BD59-1EA941078A75}" destId="{8880A644-85A4-4BAF-AFC8-3ADA888DE6DF}" srcOrd="4"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2C09D2-6126-475A-96A9-1AE332C0748F}" type="doc">
      <dgm:prSet loTypeId="urn:microsoft.com/office/officeart/2005/8/layout/process1" loCatId="process" qsTypeId="urn:microsoft.com/office/officeart/2005/8/quickstyle/simple1" qsCatId="simple" csTypeId="urn:microsoft.com/office/officeart/2005/8/colors/accent1_2" csCatId="accent1" phldr="1"/>
      <dgm:spPr/>
    </dgm:pt>
    <dgm:pt modelId="{BD376EB2-3302-48DF-99D5-8FDE8E343D58}">
      <dgm:prSet phldrT="[Text]" custT="1">
        <dgm:style>
          <a:lnRef idx="2">
            <a:schemeClr val="accent1"/>
          </a:lnRef>
          <a:fillRef idx="1">
            <a:schemeClr val="lt1"/>
          </a:fillRef>
          <a:effectRef idx="0">
            <a:schemeClr val="accent1"/>
          </a:effectRef>
          <a:fontRef idx="minor">
            <a:schemeClr val="dk1"/>
          </a:fontRef>
        </dgm:style>
      </dgm:prSet>
      <dgm:spPr>
        <a:ln>
          <a:solidFill>
            <a:srgbClr val="00CC99"/>
          </a:solidFill>
        </a:ln>
      </dgm:spPr>
      <dgm:t>
        <a:bodyPr/>
        <a:lstStyle/>
        <a:p>
          <a:r>
            <a:rPr lang="en-GB" sz="1100" dirty="0"/>
            <a:t>Q7. Institutions &amp; organisations involved, why and how</a:t>
          </a:r>
        </a:p>
      </dgm:t>
    </dgm:pt>
    <dgm:pt modelId="{4FDB6668-B79A-4057-939F-62EB393E7E6E}" type="parTrans" cxnId="{B4623CA5-0973-4EAC-8FC3-48EEC799C6AE}">
      <dgm:prSet/>
      <dgm:spPr/>
      <dgm:t>
        <a:bodyPr/>
        <a:lstStyle/>
        <a:p>
          <a:endParaRPr lang="en-GB"/>
        </a:p>
      </dgm:t>
    </dgm:pt>
    <dgm:pt modelId="{ED865B56-86AE-41D8-8156-38DE4570F485}" type="sibTrans" cxnId="{B4623CA5-0973-4EAC-8FC3-48EEC799C6AE}">
      <dgm:prSet/>
      <dgm:spPr>
        <a:solidFill>
          <a:srgbClr val="00CC99"/>
        </a:solidFill>
        <a:ln>
          <a:solidFill>
            <a:srgbClr val="00CC99"/>
          </a:solidFill>
        </a:ln>
      </dgm:spPr>
      <dgm:t>
        <a:bodyPr/>
        <a:lstStyle/>
        <a:p>
          <a:endParaRPr lang="en-GB"/>
        </a:p>
      </dgm:t>
    </dgm:pt>
    <dgm:pt modelId="{7B15C16B-8C4E-4F5A-BDC2-C4BB2C120176}">
      <dgm:prSet phldrT="[Text]" custT="1">
        <dgm:style>
          <a:lnRef idx="2">
            <a:schemeClr val="accent1"/>
          </a:lnRef>
          <a:fillRef idx="1">
            <a:schemeClr val="lt1"/>
          </a:fillRef>
          <a:effectRef idx="0">
            <a:schemeClr val="accent1"/>
          </a:effectRef>
          <a:fontRef idx="minor">
            <a:schemeClr val="dk1"/>
          </a:fontRef>
        </dgm:style>
      </dgm:prSet>
      <dgm:spPr>
        <a:ln>
          <a:solidFill>
            <a:srgbClr val="00CC99"/>
          </a:solidFill>
        </a:ln>
      </dgm:spPr>
      <dgm:t>
        <a:bodyPr/>
        <a:lstStyle/>
        <a:p>
          <a:r>
            <a:rPr lang="en-GB" sz="1100" dirty="0"/>
            <a:t>Q8: Impacts on institutions and organisations </a:t>
          </a:r>
          <a:r>
            <a:rPr lang="en-GB" sz="900" i="1" dirty="0"/>
            <a:t>e.g. structures, rules, norms, changes in practice across organisations</a:t>
          </a:r>
          <a:endParaRPr lang="en-GB" sz="1100" i="1" dirty="0"/>
        </a:p>
      </dgm:t>
    </dgm:pt>
    <dgm:pt modelId="{314357E2-3259-43F7-BF4F-2A7411D6ED70}" type="parTrans" cxnId="{8366FA2E-23FE-4699-B53D-DF66EA1DE52F}">
      <dgm:prSet/>
      <dgm:spPr/>
      <dgm:t>
        <a:bodyPr/>
        <a:lstStyle/>
        <a:p>
          <a:endParaRPr lang="en-GB"/>
        </a:p>
      </dgm:t>
    </dgm:pt>
    <dgm:pt modelId="{C3C5F72D-7A0E-4C7F-9C51-DB4B17022480}" type="sibTrans" cxnId="{8366FA2E-23FE-4699-B53D-DF66EA1DE52F}">
      <dgm:prSet/>
      <dgm:spPr>
        <a:solidFill>
          <a:srgbClr val="00CC99"/>
        </a:solidFill>
        <a:ln>
          <a:solidFill>
            <a:srgbClr val="00CC99"/>
          </a:solidFill>
        </a:ln>
      </dgm:spPr>
      <dgm:t>
        <a:bodyPr/>
        <a:lstStyle/>
        <a:p>
          <a:endParaRPr lang="en-GB"/>
        </a:p>
      </dgm:t>
    </dgm:pt>
    <dgm:pt modelId="{8A63BA49-88E3-489D-B410-8B0F7607DC45}">
      <dgm:prSet phldrT="[Text]" custT="1">
        <dgm:style>
          <a:lnRef idx="2">
            <a:schemeClr val="accent1"/>
          </a:lnRef>
          <a:fillRef idx="1">
            <a:schemeClr val="lt1"/>
          </a:fillRef>
          <a:effectRef idx="0">
            <a:schemeClr val="accent1"/>
          </a:effectRef>
          <a:fontRef idx="minor">
            <a:schemeClr val="dk1"/>
          </a:fontRef>
        </dgm:style>
      </dgm:prSet>
      <dgm:spPr>
        <a:ln>
          <a:solidFill>
            <a:srgbClr val="00CC99"/>
          </a:solidFill>
        </a:ln>
      </dgm:spPr>
      <dgm:t>
        <a:bodyPr/>
        <a:lstStyle/>
        <a:p>
          <a:r>
            <a:rPr lang="en-GB" sz="1100" dirty="0"/>
            <a:t>Q9: What factors </a:t>
          </a:r>
          <a:r>
            <a:rPr lang="en-GB" sz="1100" dirty="0">
              <a:solidFill>
                <a:prstClr val="black"/>
              </a:solidFill>
              <a:latin typeface="Calibri" panose="020F0502020204030204"/>
              <a:ea typeface="+mn-ea"/>
              <a:cs typeface="+mn-cs"/>
            </a:rPr>
            <a:t>assisted research processes to occur and create impact at this level, and why?</a:t>
          </a:r>
          <a:endParaRPr lang="en-GB" sz="1100" dirty="0"/>
        </a:p>
      </dgm:t>
    </dgm:pt>
    <dgm:pt modelId="{23D87A14-14F6-4E66-A759-7BACC6125D8C}" type="parTrans" cxnId="{14259D5B-BFE3-478A-8C93-886041DFEF01}">
      <dgm:prSet/>
      <dgm:spPr/>
      <dgm:t>
        <a:bodyPr/>
        <a:lstStyle/>
        <a:p>
          <a:endParaRPr lang="en-GB"/>
        </a:p>
      </dgm:t>
    </dgm:pt>
    <dgm:pt modelId="{88C8F2E1-FDB1-4363-A880-68554A9EA15B}" type="sibTrans" cxnId="{14259D5B-BFE3-478A-8C93-886041DFEF01}">
      <dgm:prSet/>
      <dgm:spPr/>
      <dgm:t>
        <a:bodyPr/>
        <a:lstStyle/>
        <a:p>
          <a:endParaRPr lang="en-GB"/>
        </a:p>
      </dgm:t>
    </dgm:pt>
    <dgm:pt modelId="{82D3CE77-BB5B-4DA6-BD59-1EA941078A75}" type="pres">
      <dgm:prSet presAssocID="{342C09D2-6126-475A-96A9-1AE332C0748F}" presName="Name0" presStyleCnt="0">
        <dgm:presLayoutVars>
          <dgm:dir/>
          <dgm:resizeHandles val="exact"/>
        </dgm:presLayoutVars>
      </dgm:prSet>
      <dgm:spPr/>
    </dgm:pt>
    <dgm:pt modelId="{44B2823C-8584-413F-AA1F-FB76E99B3A59}" type="pres">
      <dgm:prSet presAssocID="{BD376EB2-3302-48DF-99D5-8FDE8E343D58}" presName="node" presStyleLbl="node1" presStyleIdx="0" presStyleCnt="3">
        <dgm:presLayoutVars>
          <dgm:bulletEnabled val="1"/>
        </dgm:presLayoutVars>
      </dgm:prSet>
      <dgm:spPr/>
      <dgm:t>
        <a:bodyPr/>
        <a:lstStyle/>
        <a:p>
          <a:endParaRPr lang="en-GB"/>
        </a:p>
      </dgm:t>
    </dgm:pt>
    <dgm:pt modelId="{46838940-0538-49A3-83D9-692BC54FFBB4}" type="pres">
      <dgm:prSet presAssocID="{ED865B56-86AE-41D8-8156-38DE4570F485}" presName="sibTrans" presStyleLbl="sibTrans2D1" presStyleIdx="0" presStyleCnt="2"/>
      <dgm:spPr/>
      <dgm:t>
        <a:bodyPr/>
        <a:lstStyle/>
        <a:p>
          <a:endParaRPr lang="en-GB"/>
        </a:p>
      </dgm:t>
    </dgm:pt>
    <dgm:pt modelId="{BE1F2058-6B6F-47B8-81FB-20E8F152BA01}" type="pres">
      <dgm:prSet presAssocID="{ED865B56-86AE-41D8-8156-38DE4570F485}" presName="connectorText" presStyleLbl="sibTrans2D1" presStyleIdx="0" presStyleCnt="2"/>
      <dgm:spPr/>
      <dgm:t>
        <a:bodyPr/>
        <a:lstStyle/>
        <a:p>
          <a:endParaRPr lang="en-GB"/>
        </a:p>
      </dgm:t>
    </dgm:pt>
    <dgm:pt modelId="{0CA02A20-D0FE-4803-8F84-4FD8E019C0D9}" type="pres">
      <dgm:prSet presAssocID="{7B15C16B-8C4E-4F5A-BDC2-C4BB2C120176}" presName="node" presStyleLbl="node1" presStyleIdx="1" presStyleCnt="3">
        <dgm:presLayoutVars>
          <dgm:bulletEnabled val="1"/>
        </dgm:presLayoutVars>
      </dgm:prSet>
      <dgm:spPr/>
      <dgm:t>
        <a:bodyPr/>
        <a:lstStyle/>
        <a:p>
          <a:endParaRPr lang="en-GB"/>
        </a:p>
      </dgm:t>
    </dgm:pt>
    <dgm:pt modelId="{9ECE65F3-9016-47CD-BFAB-D71F3DF06923}" type="pres">
      <dgm:prSet presAssocID="{C3C5F72D-7A0E-4C7F-9C51-DB4B17022480}" presName="sibTrans" presStyleLbl="sibTrans2D1" presStyleIdx="1" presStyleCnt="2"/>
      <dgm:spPr/>
      <dgm:t>
        <a:bodyPr/>
        <a:lstStyle/>
        <a:p>
          <a:endParaRPr lang="en-GB"/>
        </a:p>
      </dgm:t>
    </dgm:pt>
    <dgm:pt modelId="{5E3735C6-4DF8-4D4C-8279-1589283CF1BD}" type="pres">
      <dgm:prSet presAssocID="{C3C5F72D-7A0E-4C7F-9C51-DB4B17022480}" presName="connectorText" presStyleLbl="sibTrans2D1" presStyleIdx="1" presStyleCnt="2"/>
      <dgm:spPr/>
      <dgm:t>
        <a:bodyPr/>
        <a:lstStyle/>
        <a:p>
          <a:endParaRPr lang="en-GB"/>
        </a:p>
      </dgm:t>
    </dgm:pt>
    <dgm:pt modelId="{8880A644-85A4-4BAF-AFC8-3ADA888DE6DF}" type="pres">
      <dgm:prSet presAssocID="{8A63BA49-88E3-489D-B410-8B0F7607DC45}" presName="node" presStyleLbl="node1" presStyleIdx="2" presStyleCnt="3">
        <dgm:presLayoutVars>
          <dgm:bulletEnabled val="1"/>
        </dgm:presLayoutVars>
      </dgm:prSet>
      <dgm:spPr/>
      <dgm:t>
        <a:bodyPr/>
        <a:lstStyle/>
        <a:p>
          <a:endParaRPr lang="en-GB"/>
        </a:p>
      </dgm:t>
    </dgm:pt>
  </dgm:ptLst>
  <dgm:cxnLst>
    <dgm:cxn modelId="{6D18CB9F-A9E3-467B-A24C-D1B95AF8A818}" type="presOf" srcId="{BD376EB2-3302-48DF-99D5-8FDE8E343D58}" destId="{44B2823C-8584-413F-AA1F-FB76E99B3A59}" srcOrd="0" destOrd="0" presId="urn:microsoft.com/office/officeart/2005/8/layout/process1"/>
    <dgm:cxn modelId="{767AC3D7-8A0B-4759-A66A-D20E5A0A8208}" type="presOf" srcId="{342C09D2-6126-475A-96A9-1AE332C0748F}" destId="{82D3CE77-BB5B-4DA6-BD59-1EA941078A75}" srcOrd="0" destOrd="0" presId="urn:microsoft.com/office/officeart/2005/8/layout/process1"/>
    <dgm:cxn modelId="{14259D5B-BFE3-478A-8C93-886041DFEF01}" srcId="{342C09D2-6126-475A-96A9-1AE332C0748F}" destId="{8A63BA49-88E3-489D-B410-8B0F7607DC45}" srcOrd="2" destOrd="0" parTransId="{23D87A14-14F6-4E66-A759-7BACC6125D8C}" sibTransId="{88C8F2E1-FDB1-4363-A880-68554A9EA15B}"/>
    <dgm:cxn modelId="{8366FA2E-23FE-4699-B53D-DF66EA1DE52F}" srcId="{342C09D2-6126-475A-96A9-1AE332C0748F}" destId="{7B15C16B-8C4E-4F5A-BDC2-C4BB2C120176}" srcOrd="1" destOrd="0" parTransId="{314357E2-3259-43F7-BF4F-2A7411D6ED70}" sibTransId="{C3C5F72D-7A0E-4C7F-9C51-DB4B17022480}"/>
    <dgm:cxn modelId="{68034905-0C33-43D4-9B97-B73F34F15925}" type="presOf" srcId="{C3C5F72D-7A0E-4C7F-9C51-DB4B17022480}" destId="{9ECE65F3-9016-47CD-BFAB-D71F3DF06923}" srcOrd="0" destOrd="0" presId="urn:microsoft.com/office/officeart/2005/8/layout/process1"/>
    <dgm:cxn modelId="{B4623CA5-0973-4EAC-8FC3-48EEC799C6AE}" srcId="{342C09D2-6126-475A-96A9-1AE332C0748F}" destId="{BD376EB2-3302-48DF-99D5-8FDE8E343D58}" srcOrd="0" destOrd="0" parTransId="{4FDB6668-B79A-4057-939F-62EB393E7E6E}" sibTransId="{ED865B56-86AE-41D8-8156-38DE4570F485}"/>
    <dgm:cxn modelId="{ACE64FAB-2FC0-4D01-9CB0-AF0F35DF626D}" type="presOf" srcId="{8A63BA49-88E3-489D-B410-8B0F7607DC45}" destId="{8880A644-85A4-4BAF-AFC8-3ADA888DE6DF}" srcOrd="0" destOrd="0" presId="urn:microsoft.com/office/officeart/2005/8/layout/process1"/>
    <dgm:cxn modelId="{9ABEB88C-6FC3-4F13-A7FE-39B1878E0112}" type="presOf" srcId="{7B15C16B-8C4E-4F5A-BDC2-C4BB2C120176}" destId="{0CA02A20-D0FE-4803-8F84-4FD8E019C0D9}" srcOrd="0" destOrd="0" presId="urn:microsoft.com/office/officeart/2005/8/layout/process1"/>
    <dgm:cxn modelId="{3CF34A4C-D7DB-4A6E-A2C0-919B602AC3DD}" type="presOf" srcId="{ED865B56-86AE-41D8-8156-38DE4570F485}" destId="{BE1F2058-6B6F-47B8-81FB-20E8F152BA01}" srcOrd="1" destOrd="0" presId="urn:microsoft.com/office/officeart/2005/8/layout/process1"/>
    <dgm:cxn modelId="{F2540C43-7D1B-4EB3-8957-8F172DCD8062}" type="presOf" srcId="{ED865B56-86AE-41D8-8156-38DE4570F485}" destId="{46838940-0538-49A3-83D9-692BC54FFBB4}" srcOrd="0" destOrd="0" presId="urn:microsoft.com/office/officeart/2005/8/layout/process1"/>
    <dgm:cxn modelId="{059C84EC-66D3-4359-9B85-E3359F26E4E7}" type="presOf" srcId="{C3C5F72D-7A0E-4C7F-9C51-DB4B17022480}" destId="{5E3735C6-4DF8-4D4C-8279-1589283CF1BD}" srcOrd="1" destOrd="0" presId="urn:microsoft.com/office/officeart/2005/8/layout/process1"/>
    <dgm:cxn modelId="{D9D44A5C-9744-4285-A4B7-1F07B637FD35}" type="presParOf" srcId="{82D3CE77-BB5B-4DA6-BD59-1EA941078A75}" destId="{44B2823C-8584-413F-AA1F-FB76E99B3A59}" srcOrd="0" destOrd="0" presId="urn:microsoft.com/office/officeart/2005/8/layout/process1"/>
    <dgm:cxn modelId="{F83DD1D5-8D56-44FB-8C52-663C933EEE13}" type="presParOf" srcId="{82D3CE77-BB5B-4DA6-BD59-1EA941078A75}" destId="{46838940-0538-49A3-83D9-692BC54FFBB4}" srcOrd="1" destOrd="0" presId="urn:microsoft.com/office/officeart/2005/8/layout/process1"/>
    <dgm:cxn modelId="{E302517D-980B-4307-B986-98A7962049C6}" type="presParOf" srcId="{46838940-0538-49A3-83D9-692BC54FFBB4}" destId="{BE1F2058-6B6F-47B8-81FB-20E8F152BA01}" srcOrd="0" destOrd="0" presId="urn:microsoft.com/office/officeart/2005/8/layout/process1"/>
    <dgm:cxn modelId="{908E8FF9-1EAE-44ED-BE4B-94AE264D9B33}" type="presParOf" srcId="{82D3CE77-BB5B-4DA6-BD59-1EA941078A75}" destId="{0CA02A20-D0FE-4803-8F84-4FD8E019C0D9}" srcOrd="2" destOrd="0" presId="urn:microsoft.com/office/officeart/2005/8/layout/process1"/>
    <dgm:cxn modelId="{A0F962D1-2F2A-4E72-A8FA-7C84844D6495}" type="presParOf" srcId="{82D3CE77-BB5B-4DA6-BD59-1EA941078A75}" destId="{9ECE65F3-9016-47CD-BFAB-D71F3DF06923}" srcOrd="3" destOrd="0" presId="urn:microsoft.com/office/officeart/2005/8/layout/process1"/>
    <dgm:cxn modelId="{93C64B88-6CE6-4B9B-8BD3-37F63E318982}" type="presParOf" srcId="{9ECE65F3-9016-47CD-BFAB-D71F3DF06923}" destId="{5E3735C6-4DF8-4D4C-8279-1589283CF1BD}" srcOrd="0" destOrd="0" presId="urn:microsoft.com/office/officeart/2005/8/layout/process1"/>
    <dgm:cxn modelId="{893E40C7-66CA-424F-A1BF-3A07E7334BE4}" type="presParOf" srcId="{82D3CE77-BB5B-4DA6-BD59-1EA941078A75}" destId="{8880A644-85A4-4BAF-AFC8-3ADA888DE6DF}" srcOrd="4"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2C09D2-6126-475A-96A9-1AE332C0748F}" type="doc">
      <dgm:prSet loTypeId="urn:microsoft.com/office/officeart/2005/8/layout/process1" loCatId="process" qsTypeId="urn:microsoft.com/office/officeart/2005/8/quickstyle/simple1" qsCatId="simple" csTypeId="urn:microsoft.com/office/officeart/2005/8/colors/accent1_2" csCatId="accent1" phldr="1"/>
      <dgm:spPr/>
    </dgm:pt>
    <dgm:pt modelId="{BD376EB2-3302-48DF-99D5-8FDE8E343D58}">
      <dgm:prSet phldrT="[Text]" custT="1">
        <dgm:style>
          <a:lnRef idx="2">
            <a:schemeClr val="accent1"/>
          </a:lnRef>
          <a:fillRef idx="1">
            <a:schemeClr val="lt1"/>
          </a:fillRef>
          <a:effectRef idx="0">
            <a:schemeClr val="accent1"/>
          </a:effectRef>
          <a:fontRef idx="minor">
            <a:schemeClr val="dk1"/>
          </a:fontRef>
        </dgm:style>
      </dgm:prSet>
      <dgm:spPr>
        <a:ln>
          <a:solidFill>
            <a:srgbClr val="33CC33"/>
          </a:solidFill>
        </a:ln>
      </dgm:spPr>
      <dgm:t>
        <a:bodyPr/>
        <a:lstStyle/>
        <a:p>
          <a:r>
            <a:rPr lang="en-GB" sz="1100" dirty="0"/>
            <a:t>Q10: Infrastructural actors involved, why and how </a:t>
          </a:r>
          <a:r>
            <a:rPr lang="en-GB" sz="1000" i="1" dirty="0"/>
            <a:t>e.g. thinktanks and policy makers</a:t>
          </a:r>
          <a:endParaRPr lang="en-GB" sz="1100" i="1" dirty="0"/>
        </a:p>
      </dgm:t>
    </dgm:pt>
    <dgm:pt modelId="{4FDB6668-B79A-4057-939F-62EB393E7E6E}" type="parTrans" cxnId="{B4623CA5-0973-4EAC-8FC3-48EEC799C6AE}">
      <dgm:prSet/>
      <dgm:spPr/>
      <dgm:t>
        <a:bodyPr/>
        <a:lstStyle/>
        <a:p>
          <a:endParaRPr lang="en-GB"/>
        </a:p>
      </dgm:t>
    </dgm:pt>
    <dgm:pt modelId="{ED865B56-86AE-41D8-8156-38DE4570F485}" type="sibTrans" cxnId="{B4623CA5-0973-4EAC-8FC3-48EEC799C6AE}">
      <dgm:prSet/>
      <dgm:spPr>
        <a:solidFill>
          <a:srgbClr val="33CC33"/>
        </a:solidFill>
        <a:ln>
          <a:solidFill>
            <a:srgbClr val="33CC33"/>
          </a:solidFill>
        </a:ln>
      </dgm:spPr>
      <dgm:t>
        <a:bodyPr/>
        <a:lstStyle/>
        <a:p>
          <a:endParaRPr lang="en-GB"/>
        </a:p>
      </dgm:t>
    </dgm:pt>
    <dgm:pt modelId="{7B15C16B-8C4E-4F5A-BDC2-C4BB2C120176}">
      <dgm:prSet phldrT="[Text]" custT="1">
        <dgm:style>
          <a:lnRef idx="2">
            <a:schemeClr val="accent1"/>
          </a:lnRef>
          <a:fillRef idx="1">
            <a:schemeClr val="lt1"/>
          </a:fillRef>
          <a:effectRef idx="0">
            <a:schemeClr val="accent1"/>
          </a:effectRef>
          <a:fontRef idx="minor">
            <a:schemeClr val="dk1"/>
          </a:fontRef>
        </dgm:style>
      </dgm:prSet>
      <dgm:spPr>
        <a:ln>
          <a:solidFill>
            <a:srgbClr val="33CC33"/>
          </a:solidFill>
        </a:ln>
      </dgm:spPr>
      <dgm:t>
        <a:bodyPr/>
        <a:lstStyle/>
        <a:p>
          <a:r>
            <a:rPr lang="en-GB" sz="1100" dirty="0"/>
            <a:t>Q11: Infrastructure impacted: </a:t>
          </a:r>
          <a:r>
            <a:rPr lang="en-GB" sz="900" i="1" dirty="0"/>
            <a:t>e.g. impacts occurring at national or international level</a:t>
          </a:r>
          <a:endParaRPr lang="en-GB" sz="1100" i="1" dirty="0"/>
        </a:p>
      </dgm:t>
    </dgm:pt>
    <dgm:pt modelId="{314357E2-3259-43F7-BF4F-2A7411D6ED70}" type="parTrans" cxnId="{8366FA2E-23FE-4699-B53D-DF66EA1DE52F}">
      <dgm:prSet/>
      <dgm:spPr/>
      <dgm:t>
        <a:bodyPr/>
        <a:lstStyle/>
        <a:p>
          <a:endParaRPr lang="en-GB"/>
        </a:p>
      </dgm:t>
    </dgm:pt>
    <dgm:pt modelId="{C3C5F72D-7A0E-4C7F-9C51-DB4B17022480}" type="sibTrans" cxnId="{8366FA2E-23FE-4699-B53D-DF66EA1DE52F}">
      <dgm:prSet/>
      <dgm:spPr>
        <a:solidFill>
          <a:srgbClr val="33CC33"/>
        </a:solidFill>
        <a:ln>
          <a:solidFill>
            <a:srgbClr val="33CC33"/>
          </a:solidFill>
        </a:ln>
      </dgm:spPr>
      <dgm:t>
        <a:bodyPr/>
        <a:lstStyle/>
        <a:p>
          <a:endParaRPr lang="en-GB"/>
        </a:p>
      </dgm:t>
    </dgm:pt>
    <dgm:pt modelId="{8A63BA49-88E3-489D-B410-8B0F7607DC45}">
      <dgm:prSet phldrT="[Text]" custT="1">
        <dgm:style>
          <a:lnRef idx="2">
            <a:schemeClr val="accent1"/>
          </a:lnRef>
          <a:fillRef idx="1">
            <a:schemeClr val="lt1"/>
          </a:fillRef>
          <a:effectRef idx="0">
            <a:schemeClr val="accent1"/>
          </a:effectRef>
          <a:fontRef idx="minor">
            <a:schemeClr val="dk1"/>
          </a:fontRef>
        </dgm:style>
      </dgm:prSet>
      <dgm:spPr>
        <a:ln>
          <a:solidFill>
            <a:srgbClr val="33CC33"/>
          </a:solidFill>
        </a:ln>
      </dgm:spPr>
      <dgm:t>
        <a:bodyPr/>
        <a:lstStyle/>
        <a:p>
          <a:r>
            <a:rPr lang="en-GB" sz="1100" dirty="0"/>
            <a:t>Q12: What factors </a:t>
          </a:r>
          <a:r>
            <a:rPr lang="en-GB" sz="1100" dirty="0">
              <a:solidFill>
                <a:prstClr val="black"/>
              </a:solidFill>
              <a:latin typeface="Calibri" panose="020F0502020204030204"/>
              <a:ea typeface="+mn-ea"/>
              <a:cs typeface="+mn-cs"/>
            </a:rPr>
            <a:t>assisted research processes to occur and create impact at this level, and why?</a:t>
          </a:r>
          <a:endParaRPr lang="en-GB" sz="1100" dirty="0"/>
        </a:p>
      </dgm:t>
    </dgm:pt>
    <dgm:pt modelId="{23D87A14-14F6-4E66-A759-7BACC6125D8C}" type="parTrans" cxnId="{14259D5B-BFE3-478A-8C93-886041DFEF01}">
      <dgm:prSet/>
      <dgm:spPr/>
      <dgm:t>
        <a:bodyPr/>
        <a:lstStyle/>
        <a:p>
          <a:endParaRPr lang="en-GB"/>
        </a:p>
      </dgm:t>
    </dgm:pt>
    <dgm:pt modelId="{88C8F2E1-FDB1-4363-A880-68554A9EA15B}" type="sibTrans" cxnId="{14259D5B-BFE3-478A-8C93-886041DFEF01}">
      <dgm:prSet/>
      <dgm:spPr/>
      <dgm:t>
        <a:bodyPr/>
        <a:lstStyle/>
        <a:p>
          <a:endParaRPr lang="en-GB"/>
        </a:p>
      </dgm:t>
    </dgm:pt>
    <dgm:pt modelId="{82D3CE77-BB5B-4DA6-BD59-1EA941078A75}" type="pres">
      <dgm:prSet presAssocID="{342C09D2-6126-475A-96A9-1AE332C0748F}" presName="Name0" presStyleCnt="0">
        <dgm:presLayoutVars>
          <dgm:dir/>
          <dgm:resizeHandles val="exact"/>
        </dgm:presLayoutVars>
      </dgm:prSet>
      <dgm:spPr/>
    </dgm:pt>
    <dgm:pt modelId="{44B2823C-8584-413F-AA1F-FB76E99B3A59}" type="pres">
      <dgm:prSet presAssocID="{BD376EB2-3302-48DF-99D5-8FDE8E343D58}" presName="node" presStyleLbl="node1" presStyleIdx="0" presStyleCnt="3">
        <dgm:presLayoutVars>
          <dgm:bulletEnabled val="1"/>
        </dgm:presLayoutVars>
      </dgm:prSet>
      <dgm:spPr/>
      <dgm:t>
        <a:bodyPr/>
        <a:lstStyle/>
        <a:p>
          <a:endParaRPr lang="en-GB"/>
        </a:p>
      </dgm:t>
    </dgm:pt>
    <dgm:pt modelId="{46838940-0538-49A3-83D9-692BC54FFBB4}" type="pres">
      <dgm:prSet presAssocID="{ED865B56-86AE-41D8-8156-38DE4570F485}" presName="sibTrans" presStyleLbl="sibTrans2D1" presStyleIdx="0" presStyleCnt="2"/>
      <dgm:spPr/>
      <dgm:t>
        <a:bodyPr/>
        <a:lstStyle/>
        <a:p>
          <a:endParaRPr lang="en-GB"/>
        </a:p>
      </dgm:t>
    </dgm:pt>
    <dgm:pt modelId="{BE1F2058-6B6F-47B8-81FB-20E8F152BA01}" type="pres">
      <dgm:prSet presAssocID="{ED865B56-86AE-41D8-8156-38DE4570F485}" presName="connectorText" presStyleLbl="sibTrans2D1" presStyleIdx="0" presStyleCnt="2"/>
      <dgm:spPr/>
      <dgm:t>
        <a:bodyPr/>
        <a:lstStyle/>
        <a:p>
          <a:endParaRPr lang="en-GB"/>
        </a:p>
      </dgm:t>
    </dgm:pt>
    <dgm:pt modelId="{0CA02A20-D0FE-4803-8F84-4FD8E019C0D9}" type="pres">
      <dgm:prSet presAssocID="{7B15C16B-8C4E-4F5A-BDC2-C4BB2C120176}" presName="node" presStyleLbl="node1" presStyleIdx="1" presStyleCnt="3">
        <dgm:presLayoutVars>
          <dgm:bulletEnabled val="1"/>
        </dgm:presLayoutVars>
      </dgm:prSet>
      <dgm:spPr/>
      <dgm:t>
        <a:bodyPr/>
        <a:lstStyle/>
        <a:p>
          <a:endParaRPr lang="en-GB"/>
        </a:p>
      </dgm:t>
    </dgm:pt>
    <dgm:pt modelId="{9ECE65F3-9016-47CD-BFAB-D71F3DF06923}" type="pres">
      <dgm:prSet presAssocID="{C3C5F72D-7A0E-4C7F-9C51-DB4B17022480}" presName="sibTrans" presStyleLbl="sibTrans2D1" presStyleIdx="1" presStyleCnt="2"/>
      <dgm:spPr/>
      <dgm:t>
        <a:bodyPr/>
        <a:lstStyle/>
        <a:p>
          <a:endParaRPr lang="en-GB"/>
        </a:p>
      </dgm:t>
    </dgm:pt>
    <dgm:pt modelId="{5E3735C6-4DF8-4D4C-8279-1589283CF1BD}" type="pres">
      <dgm:prSet presAssocID="{C3C5F72D-7A0E-4C7F-9C51-DB4B17022480}" presName="connectorText" presStyleLbl="sibTrans2D1" presStyleIdx="1" presStyleCnt="2"/>
      <dgm:spPr/>
      <dgm:t>
        <a:bodyPr/>
        <a:lstStyle/>
        <a:p>
          <a:endParaRPr lang="en-GB"/>
        </a:p>
      </dgm:t>
    </dgm:pt>
    <dgm:pt modelId="{8880A644-85A4-4BAF-AFC8-3ADA888DE6DF}" type="pres">
      <dgm:prSet presAssocID="{8A63BA49-88E3-489D-B410-8B0F7607DC45}" presName="node" presStyleLbl="node1" presStyleIdx="2" presStyleCnt="3">
        <dgm:presLayoutVars>
          <dgm:bulletEnabled val="1"/>
        </dgm:presLayoutVars>
      </dgm:prSet>
      <dgm:spPr/>
      <dgm:t>
        <a:bodyPr/>
        <a:lstStyle/>
        <a:p>
          <a:endParaRPr lang="en-GB"/>
        </a:p>
      </dgm:t>
    </dgm:pt>
  </dgm:ptLst>
  <dgm:cxnLst>
    <dgm:cxn modelId="{6D18CB9F-A9E3-467B-A24C-D1B95AF8A818}" type="presOf" srcId="{BD376EB2-3302-48DF-99D5-8FDE8E343D58}" destId="{44B2823C-8584-413F-AA1F-FB76E99B3A59}" srcOrd="0" destOrd="0" presId="urn:microsoft.com/office/officeart/2005/8/layout/process1"/>
    <dgm:cxn modelId="{767AC3D7-8A0B-4759-A66A-D20E5A0A8208}" type="presOf" srcId="{342C09D2-6126-475A-96A9-1AE332C0748F}" destId="{82D3CE77-BB5B-4DA6-BD59-1EA941078A75}" srcOrd="0" destOrd="0" presId="urn:microsoft.com/office/officeart/2005/8/layout/process1"/>
    <dgm:cxn modelId="{14259D5B-BFE3-478A-8C93-886041DFEF01}" srcId="{342C09D2-6126-475A-96A9-1AE332C0748F}" destId="{8A63BA49-88E3-489D-B410-8B0F7607DC45}" srcOrd="2" destOrd="0" parTransId="{23D87A14-14F6-4E66-A759-7BACC6125D8C}" sibTransId="{88C8F2E1-FDB1-4363-A880-68554A9EA15B}"/>
    <dgm:cxn modelId="{8366FA2E-23FE-4699-B53D-DF66EA1DE52F}" srcId="{342C09D2-6126-475A-96A9-1AE332C0748F}" destId="{7B15C16B-8C4E-4F5A-BDC2-C4BB2C120176}" srcOrd="1" destOrd="0" parTransId="{314357E2-3259-43F7-BF4F-2A7411D6ED70}" sibTransId="{C3C5F72D-7A0E-4C7F-9C51-DB4B17022480}"/>
    <dgm:cxn modelId="{68034905-0C33-43D4-9B97-B73F34F15925}" type="presOf" srcId="{C3C5F72D-7A0E-4C7F-9C51-DB4B17022480}" destId="{9ECE65F3-9016-47CD-BFAB-D71F3DF06923}" srcOrd="0" destOrd="0" presId="urn:microsoft.com/office/officeart/2005/8/layout/process1"/>
    <dgm:cxn modelId="{B4623CA5-0973-4EAC-8FC3-48EEC799C6AE}" srcId="{342C09D2-6126-475A-96A9-1AE332C0748F}" destId="{BD376EB2-3302-48DF-99D5-8FDE8E343D58}" srcOrd="0" destOrd="0" parTransId="{4FDB6668-B79A-4057-939F-62EB393E7E6E}" sibTransId="{ED865B56-86AE-41D8-8156-38DE4570F485}"/>
    <dgm:cxn modelId="{ACE64FAB-2FC0-4D01-9CB0-AF0F35DF626D}" type="presOf" srcId="{8A63BA49-88E3-489D-B410-8B0F7607DC45}" destId="{8880A644-85A4-4BAF-AFC8-3ADA888DE6DF}" srcOrd="0" destOrd="0" presId="urn:microsoft.com/office/officeart/2005/8/layout/process1"/>
    <dgm:cxn modelId="{9ABEB88C-6FC3-4F13-A7FE-39B1878E0112}" type="presOf" srcId="{7B15C16B-8C4E-4F5A-BDC2-C4BB2C120176}" destId="{0CA02A20-D0FE-4803-8F84-4FD8E019C0D9}" srcOrd="0" destOrd="0" presId="urn:microsoft.com/office/officeart/2005/8/layout/process1"/>
    <dgm:cxn modelId="{3CF34A4C-D7DB-4A6E-A2C0-919B602AC3DD}" type="presOf" srcId="{ED865B56-86AE-41D8-8156-38DE4570F485}" destId="{BE1F2058-6B6F-47B8-81FB-20E8F152BA01}" srcOrd="1" destOrd="0" presId="urn:microsoft.com/office/officeart/2005/8/layout/process1"/>
    <dgm:cxn modelId="{F2540C43-7D1B-4EB3-8957-8F172DCD8062}" type="presOf" srcId="{ED865B56-86AE-41D8-8156-38DE4570F485}" destId="{46838940-0538-49A3-83D9-692BC54FFBB4}" srcOrd="0" destOrd="0" presId="urn:microsoft.com/office/officeart/2005/8/layout/process1"/>
    <dgm:cxn modelId="{059C84EC-66D3-4359-9B85-E3359F26E4E7}" type="presOf" srcId="{C3C5F72D-7A0E-4C7F-9C51-DB4B17022480}" destId="{5E3735C6-4DF8-4D4C-8279-1589283CF1BD}" srcOrd="1" destOrd="0" presId="urn:microsoft.com/office/officeart/2005/8/layout/process1"/>
    <dgm:cxn modelId="{D9D44A5C-9744-4285-A4B7-1F07B637FD35}" type="presParOf" srcId="{82D3CE77-BB5B-4DA6-BD59-1EA941078A75}" destId="{44B2823C-8584-413F-AA1F-FB76E99B3A59}" srcOrd="0" destOrd="0" presId="urn:microsoft.com/office/officeart/2005/8/layout/process1"/>
    <dgm:cxn modelId="{F83DD1D5-8D56-44FB-8C52-663C933EEE13}" type="presParOf" srcId="{82D3CE77-BB5B-4DA6-BD59-1EA941078A75}" destId="{46838940-0538-49A3-83D9-692BC54FFBB4}" srcOrd="1" destOrd="0" presId="urn:microsoft.com/office/officeart/2005/8/layout/process1"/>
    <dgm:cxn modelId="{E302517D-980B-4307-B986-98A7962049C6}" type="presParOf" srcId="{46838940-0538-49A3-83D9-692BC54FFBB4}" destId="{BE1F2058-6B6F-47B8-81FB-20E8F152BA01}" srcOrd="0" destOrd="0" presId="urn:microsoft.com/office/officeart/2005/8/layout/process1"/>
    <dgm:cxn modelId="{908E8FF9-1EAE-44ED-BE4B-94AE264D9B33}" type="presParOf" srcId="{82D3CE77-BB5B-4DA6-BD59-1EA941078A75}" destId="{0CA02A20-D0FE-4803-8F84-4FD8E019C0D9}" srcOrd="2" destOrd="0" presId="urn:microsoft.com/office/officeart/2005/8/layout/process1"/>
    <dgm:cxn modelId="{A0F962D1-2F2A-4E72-A8FA-7C84844D6495}" type="presParOf" srcId="{82D3CE77-BB5B-4DA6-BD59-1EA941078A75}" destId="{9ECE65F3-9016-47CD-BFAB-D71F3DF06923}" srcOrd="3" destOrd="0" presId="urn:microsoft.com/office/officeart/2005/8/layout/process1"/>
    <dgm:cxn modelId="{93C64B88-6CE6-4B9B-8BD3-37F63E318982}" type="presParOf" srcId="{9ECE65F3-9016-47CD-BFAB-D71F3DF06923}" destId="{5E3735C6-4DF8-4D4C-8279-1589283CF1BD}" srcOrd="0" destOrd="0" presId="urn:microsoft.com/office/officeart/2005/8/layout/process1"/>
    <dgm:cxn modelId="{893E40C7-66CA-424F-A1BF-3A07E7334BE4}" type="presParOf" srcId="{82D3CE77-BB5B-4DA6-BD59-1EA941078A75}" destId="{8880A644-85A4-4BAF-AFC8-3ADA888DE6DF}" srcOrd="4"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2C09D2-6126-475A-96A9-1AE332C0748F}" type="doc">
      <dgm:prSet loTypeId="urn:microsoft.com/office/officeart/2005/8/layout/process1" loCatId="process" qsTypeId="urn:microsoft.com/office/officeart/2005/8/quickstyle/simple1" qsCatId="simple" csTypeId="urn:microsoft.com/office/officeart/2005/8/colors/accent1_2" csCatId="accent1" phldr="1"/>
      <dgm:spPr/>
    </dgm:pt>
    <dgm:pt modelId="{BD376EB2-3302-48DF-99D5-8FDE8E343D58}">
      <dgm:prSet phldrT="[Text]" custT="1">
        <dgm:style>
          <a:lnRef idx="2">
            <a:schemeClr val="accent1"/>
          </a:lnRef>
          <a:fillRef idx="1">
            <a:schemeClr val="lt1"/>
          </a:fillRef>
          <a:effectRef idx="0">
            <a:schemeClr val="accent1"/>
          </a:effectRef>
          <a:fontRef idx="minor">
            <a:schemeClr val="dk1"/>
          </a:fontRef>
        </dgm:style>
      </dgm:prSet>
      <dgm:spPr>
        <a:solidFill>
          <a:schemeClr val="accent6"/>
        </a:solidFill>
        <a:ln>
          <a:solidFill>
            <a:schemeClr val="accent6"/>
          </a:solidFill>
        </a:ln>
      </dgm:spPr>
      <dgm:t>
        <a:bodyPr/>
        <a:lstStyle/>
        <a:p>
          <a:r>
            <a:rPr lang="en-GB" sz="1100" i="0" dirty="0">
              <a:solidFill>
                <a:schemeClr val="bg1"/>
              </a:solidFill>
            </a:rPr>
            <a:t>The Process here is adherence to the principles and practice of research co-production</a:t>
          </a:r>
        </a:p>
      </dgm:t>
    </dgm:pt>
    <dgm:pt modelId="{4FDB6668-B79A-4057-939F-62EB393E7E6E}" type="parTrans" cxnId="{B4623CA5-0973-4EAC-8FC3-48EEC799C6AE}">
      <dgm:prSet/>
      <dgm:spPr/>
      <dgm:t>
        <a:bodyPr/>
        <a:lstStyle/>
        <a:p>
          <a:endParaRPr lang="en-GB"/>
        </a:p>
      </dgm:t>
    </dgm:pt>
    <dgm:pt modelId="{ED865B56-86AE-41D8-8156-38DE4570F485}" type="sibTrans" cxnId="{B4623CA5-0973-4EAC-8FC3-48EEC799C6AE}">
      <dgm:prSet/>
      <dgm:spPr>
        <a:solidFill>
          <a:schemeClr val="accent6"/>
        </a:solidFill>
        <a:ln>
          <a:solidFill>
            <a:schemeClr val="accent6"/>
          </a:solidFill>
        </a:ln>
      </dgm:spPr>
      <dgm:t>
        <a:bodyPr/>
        <a:lstStyle/>
        <a:p>
          <a:endParaRPr lang="en-GB"/>
        </a:p>
      </dgm:t>
    </dgm:pt>
    <dgm:pt modelId="{7B15C16B-8C4E-4F5A-BDC2-C4BB2C120176}">
      <dgm:prSet phldrT="[Text]" custT="1">
        <dgm:style>
          <a:lnRef idx="2">
            <a:schemeClr val="accent1"/>
          </a:lnRef>
          <a:fillRef idx="1">
            <a:schemeClr val="lt1"/>
          </a:fillRef>
          <a:effectRef idx="0">
            <a:schemeClr val="accent1"/>
          </a:effectRef>
          <a:fontRef idx="minor">
            <a:schemeClr val="dk1"/>
          </a:fontRef>
        </dgm:style>
      </dgm:prSet>
      <dgm:spPr>
        <a:ln>
          <a:solidFill>
            <a:schemeClr val="accent6"/>
          </a:solidFill>
        </a:ln>
      </dgm:spPr>
      <dgm:t>
        <a:bodyPr/>
        <a:lstStyle/>
        <a:p>
          <a:r>
            <a:rPr lang="en-GB" sz="1100" i="0" dirty="0"/>
            <a:t>Q13. Impacts at a conceptual and/or theoretical </a:t>
          </a:r>
          <a:r>
            <a:rPr lang="en-GB" sz="1100" i="0" dirty="0" smtClean="0"/>
            <a:t>level resulting from multiple cyclical iterations at all other levels combining</a:t>
          </a:r>
          <a:endParaRPr lang="en-GB" sz="1100" i="0" dirty="0"/>
        </a:p>
      </dgm:t>
    </dgm:pt>
    <dgm:pt modelId="{314357E2-3259-43F7-BF4F-2A7411D6ED70}" type="parTrans" cxnId="{8366FA2E-23FE-4699-B53D-DF66EA1DE52F}">
      <dgm:prSet/>
      <dgm:spPr/>
      <dgm:t>
        <a:bodyPr/>
        <a:lstStyle/>
        <a:p>
          <a:endParaRPr lang="en-GB"/>
        </a:p>
      </dgm:t>
    </dgm:pt>
    <dgm:pt modelId="{C3C5F72D-7A0E-4C7F-9C51-DB4B17022480}" type="sibTrans" cxnId="{8366FA2E-23FE-4699-B53D-DF66EA1DE52F}">
      <dgm:prSet/>
      <dgm:spPr>
        <a:solidFill>
          <a:schemeClr val="accent6"/>
        </a:solidFill>
        <a:ln>
          <a:solidFill>
            <a:schemeClr val="accent6"/>
          </a:solidFill>
        </a:ln>
      </dgm:spPr>
      <dgm:t>
        <a:bodyPr/>
        <a:lstStyle/>
        <a:p>
          <a:endParaRPr lang="en-GB"/>
        </a:p>
      </dgm:t>
    </dgm:pt>
    <dgm:pt modelId="{8A63BA49-88E3-489D-B410-8B0F7607DC45}">
      <dgm:prSet phldrT="[Text]" custT="1">
        <dgm:style>
          <a:lnRef idx="2">
            <a:schemeClr val="accent1"/>
          </a:lnRef>
          <a:fillRef idx="1">
            <a:schemeClr val="lt1"/>
          </a:fillRef>
          <a:effectRef idx="0">
            <a:schemeClr val="accent1"/>
          </a:effectRef>
          <a:fontRef idx="minor">
            <a:schemeClr val="dk1"/>
          </a:fontRef>
        </dgm:style>
      </dgm:prSet>
      <dgm:spPr>
        <a:ln>
          <a:solidFill>
            <a:schemeClr val="accent6"/>
          </a:solidFill>
        </a:ln>
      </dgm:spPr>
      <dgm:t>
        <a:bodyPr/>
        <a:lstStyle/>
        <a:p>
          <a:r>
            <a:rPr lang="en-GB" sz="1100" dirty="0"/>
            <a:t>Q14: What factors </a:t>
          </a:r>
          <a:r>
            <a:rPr lang="en-GB" sz="1100" dirty="0">
              <a:solidFill>
                <a:prstClr val="black"/>
              </a:solidFill>
              <a:latin typeface="Calibri" panose="020F0502020204030204"/>
              <a:ea typeface="+mn-ea"/>
              <a:cs typeface="+mn-cs"/>
            </a:rPr>
            <a:t>assisted research processes to occur and create impact at this level, and why?</a:t>
          </a:r>
          <a:endParaRPr lang="en-GB" sz="1100" dirty="0"/>
        </a:p>
      </dgm:t>
    </dgm:pt>
    <dgm:pt modelId="{23D87A14-14F6-4E66-A759-7BACC6125D8C}" type="parTrans" cxnId="{14259D5B-BFE3-478A-8C93-886041DFEF01}">
      <dgm:prSet/>
      <dgm:spPr/>
      <dgm:t>
        <a:bodyPr/>
        <a:lstStyle/>
        <a:p>
          <a:endParaRPr lang="en-GB"/>
        </a:p>
      </dgm:t>
    </dgm:pt>
    <dgm:pt modelId="{88C8F2E1-FDB1-4363-A880-68554A9EA15B}" type="sibTrans" cxnId="{14259D5B-BFE3-478A-8C93-886041DFEF01}">
      <dgm:prSet/>
      <dgm:spPr/>
      <dgm:t>
        <a:bodyPr/>
        <a:lstStyle/>
        <a:p>
          <a:endParaRPr lang="en-GB"/>
        </a:p>
      </dgm:t>
    </dgm:pt>
    <dgm:pt modelId="{82D3CE77-BB5B-4DA6-BD59-1EA941078A75}" type="pres">
      <dgm:prSet presAssocID="{342C09D2-6126-475A-96A9-1AE332C0748F}" presName="Name0" presStyleCnt="0">
        <dgm:presLayoutVars>
          <dgm:dir/>
          <dgm:resizeHandles val="exact"/>
        </dgm:presLayoutVars>
      </dgm:prSet>
      <dgm:spPr/>
    </dgm:pt>
    <dgm:pt modelId="{44B2823C-8584-413F-AA1F-FB76E99B3A59}" type="pres">
      <dgm:prSet presAssocID="{BD376EB2-3302-48DF-99D5-8FDE8E343D58}" presName="node" presStyleLbl="node1" presStyleIdx="0" presStyleCnt="3">
        <dgm:presLayoutVars>
          <dgm:bulletEnabled val="1"/>
        </dgm:presLayoutVars>
      </dgm:prSet>
      <dgm:spPr/>
      <dgm:t>
        <a:bodyPr/>
        <a:lstStyle/>
        <a:p>
          <a:endParaRPr lang="en-GB"/>
        </a:p>
      </dgm:t>
    </dgm:pt>
    <dgm:pt modelId="{46838940-0538-49A3-83D9-692BC54FFBB4}" type="pres">
      <dgm:prSet presAssocID="{ED865B56-86AE-41D8-8156-38DE4570F485}" presName="sibTrans" presStyleLbl="sibTrans2D1" presStyleIdx="0" presStyleCnt="2"/>
      <dgm:spPr/>
      <dgm:t>
        <a:bodyPr/>
        <a:lstStyle/>
        <a:p>
          <a:endParaRPr lang="en-GB"/>
        </a:p>
      </dgm:t>
    </dgm:pt>
    <dgm:pt modelId="{BE1F2058-6B6F-47B8-81FB-20E8F152BA01}" type="pres">
      <dgm:prSet presAssocID="{ED865B56-86AE-41D8-8156-38DE4570F485}" presName="connectorText" presStyleLbl="sibTrans2D1" presStyleIdx="0" presStyleCnt="2"/>
      <dgm:spPr/>
      <dgm:t>
        <a:bodyPr/>
        <a:lstStyle/>
        <a:p>
          <a:endParaRPr lang="en-GB"/>
        </a:p>
      </dgm:t>
    </dgm:pt>
    <dgm:pt modelId="{0CA02A20-D0FE-4803-8F84-4FD8E019C0D9}" type="pres">
      <dgm:prSet presAssocID="{7B15C16B-8C4E-4F5A-BDC2-C4BB2C120176}" presName="node" presStyleLbl="node1" presStyleIdx="1" presStyleCnt="3" custScaleY="96464">
        <dgm:presLayoutVars>
          <dgm:bulletEnabled val="1"/>
        </dgm:presLayoutVars>
      </dgm:prSet>
      <dgm:spPr/>
      <dgm:t>
        <a:bodyPr/>
        <a:lstStyle/>
        <a:p>
          <a:endParaRPr lang="en-GB"/>
        </a:p>
      </dgm:t>
    </dgm:pt>
    <dgm:pt modelId="{9ECE65F3-9016-47CD-BFAB-D71F3DF06923}" type="pres">
      <dgm:prSet presAssocID="{C3C5F72D-7A0E-4C7F-9C51-DB4B17022480}" presName="sibTrans" presStyleLbl="sibTrans2D1" presStyleIdx="1" presStyleCnt="2"/>
      <dgm:spPr/>
      <dgm:t>
        <a:bodyPr/>
        <a:lstStyle/>
        <a:p>
          <a:endParaRPr lang="en-GB"/>
        </a:p>
      </dgm:t>
    </dgm:pt>
    <dgm:pt modelId="{5E3735C6-4DF8-4D4C-8279-1589283CF1BD}" type="pres">
      <dgm:prSet presAssocID="{C3C5F72D-7A0E-4C7F-9C51-DB4B17022480}" presName="connectorText" presStyleLbl="sibTrans2D1" presStyleIdx="1" presStyleCnt="2"/>
      <dgm:spPr/>
      <dgm:t>
        <a:bodyPr/>
        <a:lstStyle/>
        <a:p>
          <a:endParaRPr lang="en-GB"/>
        </a:p>
      </dgm:t>
    </dgm:pt>
    <dgm:pt modelId="{8880A644-85A4-4BAF-AFC8-3ADA888DE6DF}" type="pres">
      <dgm:prSet presAssocID="{8A63BA49-88E3-489D-B410-8B0F7607DC45}" presName="node" presStyleLbl="node1" presStyleIdx="2" presStyleCnt="3">
        <dgm:presLayoutVars>
          <dgm:bulletEnabled val="1"/>
        </dgm:presLayoutVars>
      </dgm:prSet>
      <dgm:spPr/>
      <dgm:t>
        <a:bodyPr/>
        <a:lstStyle/>
        <a:p>
          <a:endParaRPr lang="en-GB"/>
        </a:p>
      </dgm:t>
    </dgm:pt>
  </dgm:ptLst>
  <dgm:cxnLst>
    <dgm:cxn modelId="{6D18CB9F-A9E3-467B-A24C-D1B95AF8A818}" type="presOf" srcId="{BD376EB2-3302-48DF-99D5-8FDE8E343D58}" destId="{44B2823C-8584-413F-AA1F-FB76E99B3A59}" srcOrd="0" destOrd="0" presId="urn:microsoft.com/office/officeart/2005/8/layout/process1"/>
    <dgm:cxn modelId="{767AC3D7-8A0B-4759-A66A-D20E5A0A8208}" type="presOf" srcId="{342C09D2-6126-475A-96A9-1AE332C0748F}" destId="{82D3CE77-BB5B-4DA6-BD59-1EA941078A75}" srcOrd="0" destOrd="0" presId="urn:microsoft.com/office/officeart/2005/8/layout/process1"/>
    <dgm:cxn modelId="{14259D5B-BFE3-478A-8C93-886041DFEF01}" srcId="{342C09D2-6126-475A-96A9-1AE332C0748F}" destId="{8A63BA49-88E3-489D-B410-8B0F7607DC45}" srcOrd="2" destOrd="0" parTransId="{23D87A14-14F6-4E66-A759-7BACC6125D8C}" sibTransId="{88C8F2E1-FDB1-4363-A880-68554A9EA15B}"/>
    <dgm:cxn modelId="{8366FA2E-23FE-4699-B53D-DF66EA1DE52F}" srcId="{342C09D2-6126-475A-96A9-1AE332C0748F}" destId="{7B15C16B-8C4E-4F5A-BDC2-C4BB2C120176}" srcOrd="1" destOrd="0" parTransId="{314357E2-3259-43F7-BF4F-2A7411D6ED70}" sibTransId="{C3C5F72D-7A0E-4C7F-9C51-DB4B17022480}"/>
    <dgm:cxn modelId="{68034905-0C33-43D4-9B97-B73F34F15925}" type="presOf" srcId="{C3C5F72D-7A0E-4C7F-9C51-DB4B17022480}" destId="{9ECE65F3-9016-47CD-BFAB-D71F3DF06923}" srcOrd="0" destOrd="0" presId="urn:microsoft.com/office/officeart/2005/8/layout/process1"/>
    <dgm:cxn modelId="{B4623CA5-0973-4EAC-8FC3-48EEC799C6AE}" srcId="{342C09D2-6126-475A-96A9-1AE332C0748F}" destId="{BD376EB2-3302-48DF-99D5-8FDE8E343D58}" srcOrd="0" destOrd="0" parTransId="{4FDB6668-B79A-4057-939F-62EB393E7E6E}" sibTransId="{ED865B56-86AE-41D8-8156-38DE4570F485}"/>
    <dgm:cxn modelId="{ACE64FAB-2FC0-4D01-9CB0-AF0F35DF626D}" type="presOf" srcId="{8A63BA49-88E3-489D-B410-8B0F7607DC45}" destId="{8880A644-85A4-4BAF-AFC8-3ADA888DE6DF}" srcOrd="0" destOrd="0" presId="urn:microsoft.com/office/officeart/2005/8/layout/process1"/>
    <dgm:cxn modelId="{9ABEB88C-6FC3-4F13-A7FE-39B1878E0112}" type="presOf" srcId="{7B15C16B-8C4E-4F5A-BDC2-C4BB2C120176}" destId="{0CA02A20-D0FE-4803-8F84-4FD8E019C0D9}" srcOrd="0" destOrd="0" presId="urn:microsoft.com/office/officeart/2005/8/layout/process1"/>
    <dgm:cxn modelId="{3CF34A4C-D7DB-4A6E-A2C0-919B602AC3DD}" type="presOf" srcId="{ED865B56-86AE-41D8-8156-38DE4570F485}" destId="{BE1F2058-6B6F-47B8-81FB-20E8F152BA01}" srcOrd="1" destOrd="0" presId="urn:microsoft.com/office/officeart/2005/8/layout/process1"/>
    <dgm:cxn modelId="{F2540C43-7D1B-4EB3-8957-8F172DCD8062}" type="presOf" srcId="{ED865B56-86AE-41D8-8156-38DE4570F485}" destId="{46838940-0538-49A3-83D9-692BC54FFBB4}" srcOrd="0" destOrd="0" presId="urn:microsoft.com/office/officeart/2005/8/layout/process1"/>
    <dgm:cxn modelId="{059C84EC-66D3-4359-9B85-E3359F26E4E7}" type="presOf" srcId="{C3C5F72D-7A0E-4C7F-9C51-DB4B17022480}" destId="{5E3735C6-4DF8-4D4C-8279-1589283CF1BD}" srcOrd="1" destOrd="0" presId="urn:microsoft.com/office/officeart/2005/8/layout/process1"/>
    <dgm:cxn modelId="{D9D44A5C-9744-4285-A4B7-1F07B637FD35}" type="presParOf" srcId="{82D3CE77-BB5B-4DA6-BD59-1EA941078A75}" destId="{44B2823C-8584-413F-AA1F-FB76E99B3A59}" srcOrd="0" destOrd="0" presId="urn:microsoft.com/office/officeart/2005/8/layout/process1"/>
    <dgm:cxn modelId="{F83DD1D5-8D56-44FB-8C52-663C933EEE13}" type="presParOf" srcId="{82D3CE77-BB5B-4DA6-BD59-1EA941078A75}" destId="{46838940-0538-49A3-83D9-692BC54FFBB4}" srcOrd="1" destOrd="0" presId="urn:microsoft.com/office/officeart/2005/8/layout/process1"/>
    <dgm:cxn modelId="{E302517D-980B-4307-B986-98A7962049C6}" type="presParOf" srcId="{46838940-0538-49A3-83D9-692BC54FFBB4}" destId="{BE1F2058-6B6F-47B8-81FB-20E8F152BA01}" srcOrd="0" destOrd="0" presId="urn:microsoft.com/office/officeart/2005/8/layout/process1"/>
    <dgm:cxn modelId="{908E8FF9-1EAE-44ED-BE4B-94AE264D9B33}" type="presParOf" srcId="{82D3CE77-BB5B-4DA6-BD59-1EA941078A75}" destId="{0CA02A20-D0FE-4803-8F84-4FD8E019C0D9}" srcOrd="2" destOrd="0" presId="urn:microsoft.com/office/officeart/2005/8/layout/process1"/>
    <dgm:cxn modelId="{A0F962D1-2F2A-4E72-A8FA-7C84844D6495}" type="presParOf" srcId="{82D3CE77-BB5B-4DA6-BD59-1EA941078A75}" destId="{9ECE65F3-9016-47CD-BFAB-D71F3DF06923}" srcOrd="3" destOrd="0" presId="urn:microsoft.com/office/officeart/2005/8/layout/process1"/>
    <dgm:cxn modelId="{93C64B88-6CE6-4B9B-8BD3-37F63E318982}" type="presParOf" srcId="{9ECE65F3-9016-47CD-BFAB-D71F3DF06923}" destId="{5E3735C6-4DF8-4D4C-8279-1589283CF1BD}" srcOrd="0" destOrd="0" presId="urn:microsoft.com/office/officeart/2005/8/layout/process1"/>
    <dgm:cxn modelId="{893E40C7-66CA-424F-A1BF-3A07E7334BE4}" type="presParOf" srcId="{82D3CE77-BB5B-4DA6-BD59-1EA941078A75}" destId="{8880A644-85A4-4BAF-AFC8-3ADA888DE6DF}" srcOrd="4" destOrd="0" presId="urn:microsoft.com/office/officeart/2005/8/layout/process1"/>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2823C-8584-413F-AA1F-FB76E99B3A59}">
      <dsp:nvSpPr>
        <dsp:cNvPr id="0" name=""/>
        <dsp:cNvSpPr/>
      </dsp:nvSpPr>
      <dsp:spPr>
        <a:xfrm>
          <a:off x="4018" y="977900"/>
          <a:ext cx="1201042" cy="1092198"/>
        </a:xfrm>
        <a:prstGeom prst="roundRect">
          <a:avLst>
            <a:gd name="adj" fmla="val 10000"/>
          </a:avLst>
        </a:prstGeom>
        <a:solidFill>
          <a:schemeClr val="lt1"/>
        </a:solidFill>
        <a:ln w="12700" cap="flat" cmpd="sng" algn="ctr">
          <a:solidFill>
            <a:schemeClr val="accent5">
              <a:lumMod val="75000"/>
            </a:schemeClr>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Q1: People involved, why and how</a:t>
          </a:r>
        </a:p>
      </dsp:txBody>
      <dsp:txXfrm>
        <a:off x="36007" y="1009889"/>
        <a:ext cx="1137064" cy="1028220"/>
      </dsp:txXfrm>
    </dsp:sp>
    <dsp:sp modelId="{46838940-0538-49A3-83D9-692BC54FFBB4}">
      <dsp:nvSpPr>
        <dsp:cNvPr id="0" name=""/>
        <dsp:cNvSpPr/>
      </dsp:nvSpPr>
      <dsp:spPr>
        <a:xfrm>
          <a:off x="1325165" y="1375070"/>
          <a:ext cx="254621" cy="297858"/>
        </a:xfrm>
        <a:prstGeom prst="rightArrow">
          <a:avLst>
            <a:gd name="adj1" fmla="val 60000"/>
            <a:gd name="adj2" fmla="val 50000"/>
          </a:avLst>
        </a:prstGeom>
        <a:solidFill>
          <a:schemeClr val="accent5">
            <a:lumMod val="75000"/>
          </a:schemeClr>
        </a:solidFill>
        <a:ln>
          <a:solidFill>
            <a:schemeClr val="accent5">
              <a:lumMod val="7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1325165" y="1434642"/>
        <a:ext cx="178235" cy="178714"/>
      </dsp:txXfrm>
    </dsp:sp>
    <dsp:sp modelId="{0CA02A20-D0FE-4803-8F84-4FD8E019C0D9}">
      <dsp:nvSpPr>
        <dsp:cNvPr id="0" name=""/>
        <dsp:cNvSpPr/>
      </dsp:nvSpPr>
      <dsp:spPr>
        <a:xfrm>
          <a:off x="1685478" y="977900"/>
          <a:ext cx="1201042" cy="1092198"/>
        </a:xfrm>
        <a:prstGeom prst="roundRect">
          <a:avLst>
            <a:gd name="adj" fmla="val 10000"/>
          </a:avLst>
        </a:prstGeom>
        <a:solidFill>
          <a:schemeClr val="lt1"/>
        </a:solidFill>
        <a:ln w="12700" cap="flat" cmpd="sng" algn="ctr">
          <a:solidFill>
            <a:schemeClr val="accent5">
              <a:lumMod val="75000"/>
            </a:schemeClr>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Q2: People impacted and how</a:t>
          </a:r>
        </a:p>
      </dsp:txBody>
      <dsp:txXfrm>
        <a:off x="1717467" y="1009889"/>
        <a:ext cx="1137064" cy="1028220"/>
      </dsp:txXfrm>
    </dsp:sp>
    <dsp:sp modelId="{9ECE65F3-9016-47CD-BFAB-D71F3DF06923}">
      <dsp:nvSpPr>
        <dsp:cNvPr id="0" name=""/>
        <dsp:cNvSpPr/>
      </dsp:nvSpPr>
      <dsp:spPr>
        <a:xfrm>
          <a:off x="3006625" y="1375070"/>
          <a:ext cx="254621" cy="297858"/>
        </a:xfrm>
        <a:prstGeom prst="rightArrow">
          <a:avLst>
            <a:gd name="adj1" fmla="val 60000"/>
            <a:gd name="adj2" fmla="val 50000"/>
          </a:avLst>
        </a:prstGeom>
        <a:solidFill>
          <a:schemeClr val="accent5">
            <a:lumMod val="75000"/>
          </a:schemeClr>
        </a:solidFill>
        <a:ln>
          <a:solidFill>
            <a:schemeClr val="accent5">
              <a:lumMod val="7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006625" y="1434642"/>
        <a:ext cx="178235" cy="178714"/>
      </dsp:txXfrm>
    </dsp:sp>
    <dsp:sp modelId="{8880A644-85A4-4BAF-AFC8-3ADA888DE6DF}">
      <dsp:nvSpPr>
        <dsp:cNvPr id="0" name=""/>
        <dsp:cNvSpPr/>
      </dsp:nvSpPr>
      <dsp:spPr>
        <a:xfrm>
          <a:off x="3366938" y="977900"/>
          <a:ext cx="1201042" cy="1092198"/>
        </a:xfrm>
        <a:prstGeom prst="roundRect">
          <a:avLst>
            <a:gd name="adj" fmla="val 10000"/>
          </a:avLst>
        </a:prstGeom>
        <a:solidFill>
          <a:schemeClr val="lt1"/>
        </a:solidFill>
        <a:ln w="12700" cap="flat" cmpd="sng" algn="ctr">
          <a:solidFill>
            <a:schemeClr val="accent5">
              <a:lumMod val="75000"/>
            </a:schemeClr>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Q3 What factors </a:t>
          </a:r>
          <a:r>
            <a:rPr lang="en-GB" sz="1100" kern="1200" dirty="0">
              <a:solidFill>
                <a:prstClr val="black"/>
              </a:solidFill>
              <a:latin typeface="Calibri" panose="020F0502020204030204"/>
              <a:ea typeface="+mn-ea"/>
              <a:cs typeface="+mn-cs"/>
            </a:rPr>
            <a:t>assisted research processes to occur and create impact at this level, and why?</a:t>
          </a:r>
        </a:p>
      </dsp:txBody>
      <dsp:txXfrm>
        <a:off x="3398927" y="1009889"/>
        <a:ext cx="1137064" cy="10282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5A9F5-B50F-435E-9070-F409B186B0FF}">
      <dsp:nvSpPr>
        <dsp:cNvPr id="0" name=""/>
        <dsp:cNvSpPr/>
      </dsp:nvSpPr>
      <dsp:spPr>
        <a:xfrm>
          <a:off x="1337057" y="780"/>
          <a:ext cx="1643885" cy="9132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a:t>Individual</a:t>
          </a:r>
        </a:p>
        <a:p>
          <a:pPr lvl="0" algn="ctr" defTabSz="889000">
            <a:lnSpc>
              <a:spcPct val="90000"/>
            </a:lnSpc>
            <a:spcBef>
              <a:spcPct val="0"/>
            </a:spcBef>
            <a:spcAft>
              <a:spcPct val="35000"/>
            </a:spcAft>
          </a:pPr>
          <a:r>
            <a:rPr lang="en-GB" sz="2000" kern="1200" dirty="0"/>
            <a:t> </a:t>
          </a:r>
          <a:r>
            <a:rPr lang="en-GB" sz="1400" kern="1200" dirty="0"/>
            <a:t>(Micro)</a:t>
          </a:r>
          <a:endParaRPr lang="en-GB" sz="2000" kern="1200" dirty="0"/>
        </a:p>
      </dsp:txBody>
      <dsp:txXfrm>
        <a:off x="1363806" y="27529"/>
        <a:ext cx="1590387" cy="859771"/>
      </dsp:txXfrm>
    </dsp:sp>
    <dsp:sp modelId="{DAA6CFCF-48EE-49D0-82AC-682519DE888F}">
      <dsp:nvSpPr>
        <dsp:cNvPr id="0" name=""/>
        <dsp:cNvSpPr/>
      </dsp:nvSpPr>
      <dsp:spPr>
        <a:xfrm rot="5482346">
          <a:off x="2073371" y="941954"/>
          <a:ext cx="142867" cy="215899"/>
        </a:xfrm>
        <a:prstGeom prst="rightArrow">
          <a:avLst>
            <a:gd name="adj1" fmla="val 60000"/>
            <a:gd name="adj2" fmla="val 50000"/>
          </a:avLst>
        </a:prstGeom>
        <a:solidFill>
          <a:srgbClr val="5B9B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GB" sz="700" kern="1200" dirty="0">
            <a:solidFill>
              <a:prstClr val="white"/>
            </a:solidFill>
            <a:latin typeface="Calibri" panose="020F0502020204030204"/>
            <a:ea typeface="+mn-ea"/>
            <a:cs typeface="+mn-cs"/>
          </a:endParaRPr>
        </a:p>
      </dsp:txBody>
      <dsp:txXfrm rot="-5400000">
        <a:off x="2080548" y="978476"/>
        <a:ext cx="129539" cy="100007"/>
      </dsp:txXfrm>
    </dsp:sp>
    <dsp:sp modelId="{E2A0A6C0-1646-4C4F-923D-51ED090946A9}">
      <dsp:nvSpPr>
        <dsp:cNvPr id="0" name=""/>
        <dsp:cNvSpPr/>
      </dsp:nvSpPr>
      <dsp:spPr>
        <a:xfrm>
          <a:off x="1308667" y="1185759"/>
          <a:ext cx="1643885" cy="913269"/>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a:t>Group </a:t>
          </a:r>
        </a:p>
        <a:p>
          <a:pPr lvl="0" algn="ctr" defTabSz="889000">
            <a:lnSpc>
              <a:spcPct val="90000"/>
            </a:lnSpc>
            <a:spcBef>
              <a:spcPct val="0"/>
            </a:spcBef>
            <a:spcAft>
              <a:spcPct val="35000"/>
            </a:spcAft>
          </a:pPr>
          <a:r>
            <a:rPr lang="en-GB" sz="1400" kern="1200" dirty="0"/>
            <a:t>(Micro)</a:t>
          </a:r>
        </a:p>
      </dsp:txBody>
      <dsp:txXfrm>
        <a:off x="1335416" y="1212508"/>
        <a:ext cx="1590387" cy="859771"/>
      </dsp:txXfrm>
    </dsp:sp>
    <dsp:sp modelId="{34845E87-7CCF-4730-998C-24B0382AD43C}">
      <dsp:nvSpPr>
        <dsp:cNvPr id="0" name=""/>
        <dsp:cNvSpPr/>
      </dsp:nvSpPr>
      <dsp:spPr>
        <a:xfrm rot="5400000">
          <a:off x="2053727" y="2137338"/>
          <a:ext cx="153764" cy="215899"/>
        </a:xfrm>
        <a:prstGeom prst="rightArrow">
          <a:avLst>
            <a:gd name="adj1" fmla="val 60000"/>
            <a:gd name="adj2" fmla="val 50000"/>
          </a:avLst>
        </a:prstGeom>
        <a:solidFill>
          <a:srgbClr val="5B9BD5">
            <a:hueOff val="-2252848"/>
            <a:satOff val="-5806"/>
            <a:lumOff val="-3922"/>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GB" sz="700" kern="1200">
            <a:solidFill>
              <a:prstClr val="white"/>
            </a:solidFill>
            <a:latin typeface="Calibri" panose="020F0502020204030204"/>
            <a:ea typeface="+mn-ea"/>
            <a:cs typeface="+mn-cs"/>
          </a:endParaRPr>
        </a:p>
      </dsp:txBody>
      <dsp:txXfrm rot="-5400000">
        <a:off x="2065840" y="2168406"/>
        <a:ext cx="129539" cy="107635"/>
      </dsp:txXfrm>
    </dsp:sp>
    <dsp:sp modelId="{3FC1F024-087A-4F39-A938-60C7AF469A18}">
      <dsp:nvSpPr>
        <dsp:cNvPr id="0" name=""/>
        <dsp:cNvSpPr/>
      </dsp:nvSpPr>
      <dsp:spPr>
        <a:xfrm>
          <a:off x="1308667" y="2391546"/>
          <a:ext cx="1643885" cy="913269"/>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a:t>Organisation</a:t>
          </a:r>
        </a:p>
        <a:p>
          <a:pPr lvl="0" algn="ctr" defTabSz="889000">
            <a:lnSpc>
              <a:spcPct val="90000"/>
            </a:lnSpc>
            <a:spcBef>
              <a:spcPct val="0"/>
            </a:spcBef>
            <a:spcAft>
              <a:spcPct val="35000"/>
            </a:spcAft>
          </a:pPr>
          <a:r>
            <a:rPr lang="en-GB" sz="1400" kern="1200" dirty="0"/>
            <a:t>(Meso)</a:t>
          </a:r>
        </a:p>
      </dsp:txBody>
      <dsp:txXfrm>
        <a:off x="1335416" y="2418295"/>
        <a:ext cx="1590387" cy="859771"/>
      </dsp:txXfrm>
    </dsp:sp>
    <dsp:sp modelId="{769A422B-6B41-4596-8B48-7781532DAFAD}">
      <dsp:nvSpPr>
        <dsp:cNvPr id="0" name=""/>
        <dsp:cNvSpPr/>
      </dsp:nvSpPr>
      <dsp:spPr>
        <a:xfrm rot="5541084">
          <a:off x="2020044" y="3358750"/>
          <a:ext cx="170334" cy="215899"/>
        </a:xfrm>
        <a:prstGeom prst="rightArrow">
          <a:avLst>
            <a:gd name="adj1" fmla="val 60000"/>
            <a:gd name="adj2" fmla="val 50000"/>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GB" sz="700" kern="1200">
            <a:solidFill>
              <a:prstClr val="white"/>
            </a:solidFill>
            <a:latin typeface="Calibri" panose="020F0502020204030204"/>
            <a:ea typeface="+mn-ea"/>
            <a:cs typeface="+mn-cs"/>
          </a:endParaRPr>
        </a:p>
      </dsp:txBody>
      <dsp:txXfrm rot="-5400000">
        <a:off x="2041490" y="3381554"/>
        <a:ext cx="129539" cy="119234"/>
      </dsp:txXfrm>
    </dsp:sp>
    <dsp:sp modelId="{281824D0-1149-4ADC-8D38-F5B59F706A04}">
      <dsp:nvSpPr>
        <dsp:cNvPr id="0" name=""/>
        <dsp:cNvSpPr/>
      </dsp:nvSpPr>
      <dsp:spPr>
        <a:xfrm>
          <a:off x="1257871" y="3628583"/>
          <a:ext cx="1643885" cy="913269"/>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a:t>Society</a:t>
          </a:r>
        </a:p>
        <a:p>
          <a:pPr lvl="0" algn="ctr" defTabSz="889000">
            <a:lnSpc>
              <a:spcPct val="90000"/>
            </a:lnSpc>
            <a:spcBef>
              <a:spcPct val="0"/>
            </a:spcBef>
            <a:spcAft>
              <a:spcPct val="35000"/>
            </a:spcAft>
          </a:pPr>
          <a:r>
            <a:rPr lang="en-GB" sz="1400" kern="1200" dirty="0"/>
            <a:t>(Macro)</a:t>
          </a:r>
        </a:p>
      </dsp:txBody>
      <dsp:txXfrm>
        <a:off x="1284620" y="3655332"/>
        <a:ext cx="1590387" cy="859771"/>
      </dsp:txXfrm>
    </dsp:sp>
    <dsp:sp modelId="{C896A296-1C89-4594-9F04-E259B9F0B9B3}">
      <dsp:nvSpPr>
        <dsp:cNvPr id="0" name=""/>
        <dsp:cNvSpPr/>
      </dsp:nvSpPr>
      <dsp:spPr>
        <a:xfrm rot="5349104">
          <a:off x="2011008" y="4581809"/>
          <a:ext cx="155513" cy="215899"/>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5400000">
        <a:off x="2023650" y="4612005"/>
        <a:ext cx="129539" cy="108859"/>
      </dsp:txXfrm>
    </dsp:sp>
    <dsp:sp modelId="{E6EDDCDB-D037-4104-B73C-3A17CDA86D7A}">
      <dsp:nvSpPr>
        <dsp:cNvPr id="0" name=""/>
        <dsp:cNvSpPr/>
      </dsp:nvSpPr>
      <dsp:spPr>
        <a:xfrm>
          <a:off x="1275773" y="4837665"/>
          <a:ext cx="1643885" cy="913269"/>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a:t>Paradigmatic</a:t>
          </a:r>
        </a:p>
        <a:p>
          <a:pPr lvl="0" algn="ctr" defTabSz="889000">
            <a:lnSpc>
              <a:spcPct val="90000"/>
            </a:lnSpc>
            <a:spcBef>
              <a:spcPct val="0"/>
            </a:spcBef>
            <a:spcAft>
              <a:spcPct val="35000"/>
            </a:spcAft>
          </a:pPr>
          <a:r>
            <a:rPr lang="en-GB" sz="2100" kern="1200" dirty="0"/>
            <a:t> </a:t>
          </a:r>
          <a:r>
            <a:rPr lang="en-GB" sz="1600" kern="1200" dirty="0"/>
            <a:t>(Macro)</a:t>
          </a:r>
          <a:endParaRPr lang="en-GB" sz="2100" kern="1200" dirty="0"/>
        </a:p>
      </dsp:txBody>
      <dsp:txXfrm>
        <a:off x="1302522" y="4864414"/>
        <a:ext cx="1590387" cy="8597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2823C-8584-413F-AA1F-FB76E99B3A59}">
      <dsp:nvSpPr>
        <dsp:cNvPr id="0" name=""/>
        <dsp:cNvSpPr/>
      </dsp:nvSpPr>
      <dsp:spPr>
        <a:xfrm>
          <a:off x="4018" y="981133"/>
          <a:ext cx="1201042" cy="1085732"/>
        </a:xfrm>
        <a:prstGeom prst="roundRect">
          <a:avLst>
            <a:gd name="adj" fmla="val 10000"/>
          </a:avLst>
        </a:prstGeom>
        <a:solidFill>
          <a:schemeClr val="lt1"/>
        </a:solidFill>
        <a:ln w="12700" cap="flat" cmpd="sng" algn="ctr">
          <a:solidFill>
            <a:srgbClr val="33CCCC"/>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Q4: Interpersonal relationships involved, why and how</a:t>
          </a:r>
        </a:p>
      </dsp:txBody>
      <dsp:txXfrm>
        <a:off x="35818" y="1012933"/>
        <a:ext cx="1137442" cy="1022132"/>
      </dsp:txXfrm>
    </dsp:sp>
    <dsp:sp modelId="{46838940-0538-49A3-83D9-692BC54FFBB4}">
      <dsp:nvSpPr>
        <dsp:cNvPr id="0" name=""/>
        <dsp:cNvSpPr/>
      </dsp:nvSpPr>
      <dsp:spPr>
        <a:xfrm>
          <a:off x="1325165" y="1375070"/>
          <a:ext cx="254621" cy="297858"/>
        </a:xfrm>
        <a:prstGeom prst="rightArrow">
          <a:avLst>
            <a:gd name="adj1" fmla="val 60000"/>
            <a:gd name="adj2" fmla="val 50000"/>
          </a:avLst>
        </a:prstGeom>
        <a:solidFill>
          <a:srgbClr val="33CCCC"/>
        </a:solidFill>
        <a:ln>
          <a:solidFill>
            <a:srgbClr val="33CCCC"/>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1325165" y="1434642"/>
        <a:ext cx="178235" cy="178714"/>
      </dsp:txXfrm>
    </dsp:sp>
    <dsp:sp modelId="{0CA02A20-D0FE-4803-8F84-4FD8E019C0D9}">
      <dsp:nvSpPr>
        <dsp:cNvPr id="0" name=""/>
        <dsp:cNvSpPr/>
      </dsp:nvSpPr>
      <dsp:spPr>
        <a:xfrm>
          <a:off x="1685478" y="981133"/>
          <a:ext cx="1201042" cy="1085732"/>
        </a:xfrm>
        <a:prstGeom prst="roundRect">
          <a:avLst>
            <a:gd name="adj" fmla="val 10000"/>
          </a:avLst>
        </a:prstGeom>
        <a:solidFill>
          <a:schemeClr val="lt1"/>
        </a:solidFill>
        <a:ln w="12700" cap="flat" cmpd="sng" algn="ctr">
          <a:solidFill>
            <a:srgbClr val="33CCCC"/>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Q5: Impact of/on interpersonal relationships </a:t>
          </a:r>
          <a:r>
            <a:rPr lang="en-GB" sz="900" i="1" kern="1200" dirty="0"/>
            <a:t>e.g. practice change within teams and/or partnerships</a:t>
          </a:r>
        </a:p>
      </dsp:txBody>
      <dsp:txXfrm>
        <a:off x="1717278" y="1012933"/>
        <a:ext cx="1137442" cy="1022132"/>
      </dsp:txXfrm>
    </dsp:sp>
    <dsp:sp modelId="{9ECE65F3-9016-47CD-BFAB-D71F3DF06923}">
      <dsp:nvSpPr>
        <dsp:cNvPr id="0" name=""/>
        <dsp:cNvSpPr/>
      </dsp:nvSpPr>
      <dsp:spPr>
        <a:xfrm>
          <a:off x="3006625" y="1375070"/>
          <a:ext cx="254621" cy="297858"/>
        </a:xfrm>
        <a:prstGeom prst="rightArrow">
          <a:avLst>
            <a:gd name="adj1" fmla="val 60000"/>
            <a:gd name="adj2" fmla="val 50000"/>
          </a:avLst>
        </a:prstGeom>
        <a:solidFill>
          <a:srgbClr val="33CCCC"/>
        </a:solidFill>
        <a:ln>
          <a:solidFill>
            <a:srgbClr val="33CCCC"/>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006625" y="1434642"/>
        <a:ext cx="178235" cy="178714"/>
      </dsp:txXfrm>
    </dsp:sp>
    <dsp:sp modelId="{8880A644-85A4-4BAF-AFC8-3ADA888DE6DF}">
      <dsp:nvSpPr>
        <dsp:cNvPr id="0" name=""/>
        <dsp:cNvSpPr/>
      </dsp:nvSpPr>
      <dsp:spPr>
        <a:xfrm>
          <a:off x="3366938" y="981133"/>
          <a:ext cx="1201042" cy="1085732"/>
        </a:xfrm>
        <a:prstGeom prst="roundRect">
          <a:avLst>
            <a:gd name="adj" fmla="val 10000"/>
          </a:avLst>
        </a:prstGeom>
        <a:solidFill>
          <a:schemeClr val="lt1"/>
        </a:solidFill>
        <a:ln w="12700" cap="flat" cmpd="sng" algn="ctr">
          <a:solidFill>
            <a:srgbClr val="33CCCC"/>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Q6: What factors </a:t>
          </a:r>
          <a:r>
            <a:rPr lang="en-GB" sz="1100" kern="1200" dirty="0">
              <a:solidFill>
                <a:prstClr val="black"/>
              </a:solidFill>
              <a:latin typeface="Calibri" panose="020F0502020204030204"/>
              <a:ea typeface="+mn-ea"/>
              <a:cs typeface="+mn-cs"/>
            </a:rPr>
            <a:t>assisted research processes to occur and create impact at this level, and why?</a:t>
          </a:r>
          <a:endParaRPr lang="en-GB" sz="1100" kern="1200" dirty="0"/>
        </a:p>
      </dsp:txBody>
      <dsp:txXfrm>
        <a:off x="3398738" y="1012933"/>
        <a:ext cx="1137442" cy="1022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2823C-8584-413F-AA1F-FB76E99B3A59}">
      <dsp:nvSpPr>
        <dsp:cNvPr id="0" name=""/>
        <dsp:cNvSpPr/>
      </dsp:nvSpPr>
      <dsp:spPr>
        <a:xfrm>
          <a:off x="4018" y="966816"/>
          <a:ext cx="1201042" cy="1114366"/>
        </a:xfrm>
        <a:prstGeom prst="roundRect">
          <a:avLst>
            <a:gd name="adj" fmla="val 10000"/>
          </a:avLst>
        </a:prstGeom>
        <a:solidFill>
          <a:schemeClr val="lt1"/>
        </a:solidFill>
        <a:ln w="12700" cap="flat" cmpd="sng" algn="ctr">
          <a:solidFill>
            <a:srgbClr val="00CC99"/>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Q7. Institutions &amp; organisations involved, why and how</a:t>
          </a:r>
        </a:p>
      </dsp:txBody>
      <dsp:txXfrm>
        <a:off x="36657" y="999455"/>
        <a:ext cx="1135764" cy="1049088"/>
      </dsp:txXfrm>
    </dsp:sp>
    <dsp:sp modelId="{46838940-0538-49A3-83D9-692BC54FFBB4}">
      <dsp:nvSpPr>
        <dsp:cNvPr id="0" name=""/>
        <dsp:cNvSpPr/>
      </dsp:nvSpPr>
      <dsp:spPr>
        <a:xfrm>
          <a:off x="1325165" y="1375070"/>
          <a:ext cx="254621" cy="297858"/>
        </a:xfrm>
        <a:prstGeom prst="rightArrow">
          <a:avLst>
            <a:gd name="adj1" fmla="val 60000"/>
            <a:gd name="adj2" fmla="val 50000"/>
          </a:avLst>
        </a:prstGeom>
        <a:solidFill>
          <a:srgbClr val="00CC99"/>
        </a:solidFill>
        <a:ln>
          <a:solidFill>
            <a:srgbClr val="00CC99"/>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1325165" y="1434642"/>
        <a:ext cx="178235" cy="178714"/>
      </dsp:txXfrm>
    </dsp:sp>
    <dsp:sp modelId="{0CA02A20-D0FE-4803-8F84-4FD8E019C0D9}">
      <dsp:nvSpPr>
        <dsp:cNvPr id="0" name=""/>
        <dsp:cNvSpPr/>
      </dsp:nvSpPr>
      <dsp:spPr>
        <a:xfrm>
          <a:off x="1685478" y="966816"/>
          <a:ext cx="1201042" cy="1114366"/>
        </a:xfrm>
        <a:prstGeom prst="roundRect">
          <a:avLst>
            <a:gd name="adj" fmla="val 10000"/>
          </a:avLst>
        </a:prstGeom>
        <a:solidFill>
          <a:schemeClr val="lt1"/>
        </a:solidFill>
        <a:ln w="12700" cap="flat" cmpd="sng" algn="ctr">
          <a:solidFill>
            <a:srgbClr val="00CC99"/>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Q8: Impacts on institutions and organisations </a:t>
          </a:r>
          <a:r>
            <a:rPr lang="en-GB" sz="900" i="1" kern="1200" dirty="0"/>
            <a:t>e.g. structures, rules, norms, changes in practice across organisations</a:t>
          </a:r>
          <a:endParaRPr lang="en-GB" sz="1100" i="1" kern="1200" dirty="0"/>
        </a:p>
      </dsp:txBody>
      <dsp:txXfrm>
        <a:off x="1718117" y="999455"/>
        <a:ext cx="1135764" cy="1049088"/>
      </dsp:txXfrm>
    </dsp:sp>
    <dsp:sp modelId="{9ECE65F3-9016-47CD-BFAB-D71F3DF06923}">
      <dsp:nvSpPr>
        <dsp:cNvPr id="0" name=""/>
        <dsp:cNvSpPr/>
      </dsp:nvSpPr>
      <dsp:spPr>
        <a:xfrm>
          <a:off x="3006625" y="1375070"/>
          <a:ext cx="254621" cy="297858"/>
        </a:xfrm>
        <a:prstGeom prst="rightArrow">
          <a:avLst>
            <a:gd name="adj1" fmla="val 60000"/>
            <a:gd name="adj2" fmla="val 50000"/>
          </a:avLst>
        </a:prstGeom>
        <a:solidFill>
          <a:srgbClr val="00CC99"/>
        </a:solidFill>
        <a:ln>
          <a:solidFill>
            <a:srgbClr val="00CC99"/>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006625" y="1434642"/>
        <a:ext cx="178235" cy="178714"/>
      </dsp:txXfrm>
    </dsp:sp>
    <dsp:sp modelId="{8880A644-85A4-4BAF-AFC8-3ADA888DE6DF}">
      <dsp:nvSpPr>
        <dsp:cNvPr id="0" name=""/>
        <dsp:cNvSpPr/>
      </dsp:nvSpPr>
      <dsp:spPr>
        <a:xfrm>
          <a:off x="3366938" y="966816"/>
          <a:ext cx="1201042" cy="1114366"/>
        </a:xfrm>
        <a:prstGeom prst="roundRect">
          <a:avLst>
            <a:gd name="adj" fmla="val 10000"/>
          </a:avLst>
        </a:prstGeom>
        <a:solidFill>
          <a:schemeClr val="lt1"/>
        </a:solidFill>
        <a:ln w="12700" cap="flat" cmpd="sng" algn="ctr">
          <a:solidFill>
            <a:srgbClr val="00CC99"/>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Q9: What factors </a:t>
          </a:r>
          <a:r>
            <a:rPr lang="en-GB" sz="1100" kern="1200" dirty="0">
              <a:solidFill>
                <a:prstClr val="black"/>
              </a:solidFill>
              <a:latin typeface="Calibri" panose="020F0502020204030204"/>
              <a:ea typeface="+mn-ea"/>
              <a:cs typeface="+mn-cs"/>
            </a:rPr>
            <a:t>assisted research processes to occur and create impact at this level, and why?</a:t>
          </a:r>
          <a:endParaRPr lang="en-GB" sz="1100" kern="1200" dirty="0"/>
        </a:p>
      </dsp:txBody>
      <dsp:txXfrm>
        <a:off x="3399577" y="999455"/>
        <a:ext cx="1135764" cy="1049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2823C-8584-413F-AA1F-FB76E99B3A59}">
      <dsp:nvSpPr>
        <dsp:cNvPr id="0" name=""/>
        <dsp:cNvSpPr/>
      </dsp:nvSpPr>
      <dsp:spPr>
        <a:xfrm>
          <a:off x="4018" y="983178"/>
          <a:ext cx="1201042" cy="1081642"/>
        </a:xfrm>
        <a:prstGeom prst="roundRect">
          <a:avLst>
            <a:gd name="adj" fmla="val 10000"/>
          </a:avLst>
        </a:prstGeom>
        <a:solidFill>
          <a:schemeClr val="lt1"/>
        </a:solidFill>
        <a:ln w="12700" cap="flat" cmpd="sng" algn="ctr">
          <a:solidFill>
            <a:srgbClr val="33CC3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Q10: Infrastructural actors involved, why and how </a:t>
          </a:r>
          <a:r>
            <a:rPr lang="en-GB" sz="1000" i="1" kern="1200" dirty="0"/>
            <a:t>e.g. thinktanks and policy makers</a:t>
          </a:r>
          <a:endParaRPr lang="en-GB" sz="1100" i="1" kern="1200" dirty="0"/>
        </a:p>
      </dsp:txBody>
      <dsp:txXfrm>
        <a:off x="35698" y="1014858"/>
        <a:ext cx="1137682" cy="1018282"/>
      </dsp:txXfrm>
    </dsp:sp>
    <dsp:sp modelId="{46838940-0538-49A3-83D9-692BC54FFBB4}">
      <dsp:nvSpPr>
        <dsp:cNvPr id="0" name=""/>
        <dsp:cNvSpPr/>
      </dsp:nvSpPr>
      <dsp:spPr>
        <a:xfrm>
          <a:off x="1325165" y="1375070"/>
          <a:ext cx="254621" cy="297858"/>
        </a:xfrm>
        <a:prstGeom prst="rightArrow">
          <a:avLst>
            <a:gd name="adj1" fmla="val 60000"/>
            <a:gd name="adj2" fmla="val 50000"/>
          </a:avLst>
        </a:prstGeom>
        <a:solidFill>
          <a:srgbClr val="33CC33"/>
        </a:solidFill>
        <a:ln>
          <a:solidFill>
            <a:srgbClr val="33CC33"/>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1325165" y="1434642"/>
        <a:ext cx="178235" cy="178714"/>
      </dsp:txXfrm>
    </dsp:sp>
    <dsp:sp modelId="{0CA02A20-D0FE-4803-8F84-4FD8E019C0D9}">
      <dsp:nvSpPr>
        <dsp:cNvPr id="0" name=""/>
        <dsp:cNvSpPr/>
      </dsp:nvSpPr>
      <dsp:spPr>
        <a:xfrm>
          <a:off x="1685478" y="983178"/>
          <a:ext cx="1201042" cy="1081642"/>
        </a:xfrm>
        <a:prstGeom prst="roundRect">
          <a:avLst>
            <a:gd name="adj" fmla="val 10000"/>
          </a:avLst>
        </a:prstGeom>
        <a:solidFill>
          <a:schemeClr val="lt1"/>
        </a:solidFill>
        <a:ln w="12700" cap="flat" cmpd="sng" algn="ctr">
          <a:solidFill>
            <a:srgbClr val="33CC3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Q11: Infrastructure impacted: </a:t>
          </a:r>
          <a:r>
            <a:rPr lang="en-GB" sz="900" i="1" kern="1200" dirty="0"/>
            <a:t>e.g. impacts occurring at national or international level</a:t>
          </a:r>
          <a:endParaRPr lang="en-GB" sz="1100" i="1" kern="1200" dirty="0"/>
        </a:p>
      </dsp:txBody>
      <dsp:txXfrm>
        <a:off x="1717158" y="1014858"/>
        <a:ext cx="1137682" cy="1018282"/>
      </dsp:txXfrm>
    </dsp:sp>
    <dsp:sp modelId="{9ECE65F3-9016-47CD-BFAB-D71F3DF06923}">
      <dsp:nvSpPr>
        <dsp:cNvPr id="0" name=""/>
        <dsp:cNvSpPr/>
      </dsp:nvSpPr>
      <dsp:spPr>
        <a:xfrm>
          <a:off x="3006625" y="1375070"/>
          <a:ext cx="254621" cy="297858"/>
        </a:xfrm>
        <a:prstGeom prst="rightArrow">
          <a:avLst>
            <a:gd name="adj1" fmla="val 60000"/>
            <a:gd name="adj2" fmla="val 50000"/>
          </a:avLst>
        </a:prstGeom>
        <a:solidFill>
          <a:srgbClr val="33CC33"/>
        </a:solidFill>
        <a:ln>
          <a:solidFill>
            <a:srgbClr val="33CC33"/>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006625" y="1434642"/>
        <a:ext cx="178235" cy="178714"/>
      </dsp:txXfrm>
    </dsp:sp>
    <dsp:sp modelId="{8880A644-85A4-4BAF-AFC8-3ADA888DE6DF}">
      <dsp:nvSpPr>
        <dsp:cNvPr id="0" name=""/>
        <dsp:cNvSpPr/>
      </dsp:nvSpPr>
      <dsp:spPr>
        <a:xfrm>
          <a:off x="3366938" y="983178"/>
          <a:ext cx="1201042" cy="1081642"/>
        </a:xfrm>
        <a:prstGeom prst="roundRect">
          <a:avLst>
            <a:gd name="adj" fmla="val 10000"/>
          </a:avLst>
        </a:prstGeom>
        <a:solidFill>
          <a:schemeClr val="lt1"/>
        </a:solidFill>
        <a:ln w="12700" cap="flat" cmpd="sng" algn="ctr">
          <a:solidFill>
            <a:srgbClr val="33CC3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Q12: What factors </a:t>
          </a:r>
          <a:r>
            <a:rPr lang="en-GB" sz="1100" kern="1200" dirty="0">
              <a:solidFill>
                <a:prstClr val="black"/>
              </a:solidFill>
              <a:latin typeface="Calibri" panose="020F0502020204030204"/>
              <a:ea typeface="+mn-ea"/>
              <a:cs typeface="+mn-cs"/>
            </a:rPr>
            <a:t>assisted research processes to occur and create impact at this level, and why?</a:t>
          </a:r>
          <a:endParaRPr lang="en-GB" sz="1100" kern="1200" dirty="0"/>
        </a:p>
      </dsp:txBody>
      <dsp:txXfrm>
        <a:off x="3398618" y="1014858"/>
        <a:ext cx="1137682" cy="10182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2823C-8584-413F-AA1F-FB76E99B3A59}">
      <dsp:nvSpPr>
        <dsp:cNvPr id="0" name=""/>
        <dsp:cNvSpPr/>
      </dsp:nvSpPr>
      <dsp:spPr>
        <a:xfrm>
          <a:off x="6246" y="822722"/>
          <a:ext cx="1199870" cy="1402554"/>
        </a:xfrm>
        <a:prstGeom prst="roundRect">
          <a:avLst>
            <a:gd name="adj" fmla="val 10000"/>
          </a:avLst>
        </a:prstGeom>
        <a:solidFill>
          <a:schemeClr val="accent6"/>
        </a:solidFill>
        <a:ln w="12700"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i="0" kern="1200" dirty="0">
              <a:solidFill>
                <a:schemeClr val="bg1"/>
              </a:solidFill>
            </a:rPr>
            <a:t>The Process here is adherence to the principles and practice of research co-production</a:t>
          </a:r>
        </a:p>
      </dsp:txBody>
      <dsp:txXfrm>
        <a:off x="41389" y="857865"/>
        <a:ext cx="1129584" cy="1332268"/>
      </dsp:txXfrm>
    </dsp:sp>
    <dsp:sp modelId="{46838940-0538-49A3-83D9-692BC54FFBB4}">
      <dsp:nvSpPr>
        <dsp:cNvPr id="0" name=""/>
        <dsp:cNvSpPr/>
      </dsp:nvSpPr>
      <dsp:spPr>
        <a:xfrm>
          <a:off x="1326103" y="1375216"/>
          <a:ext cx="254372" cy="297567"/>
        </a:xfrm>
        <a:prstGeom prst="rightArrow">
          <a:avLst>
            <a:gd name="adj1" fmla="val 60000"/>
            <a:gd name="adj2" fmla="val 50000"/>
          </a:avLst>
        </a:prstGeom>
        <a:solidFill>
          <a:schemeClr val="accent6"/>
        </a:solidFill>
        <a:ln>
          <a:solidFill>
            <a:schemeClr val="accent6"/>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1326103" y="1434729"/>
        <a:ext cx="178060" cy="178541"/>
      </dsp:txXfrm>
    </dsp:sp>
    <dsp:sp modelId="{0CA02A20-D0FE-4803-8F84-4FD8E019C0D9}">
      <dsp:nvSpPr>
        <dsp:cNvPr id="0" name=""/>
        <dsp:cNvSpPr/>
      </dsp:nvSpPr>
      <dsp:spPr>
        <a:xfrm>
          <a:off x="1686064" y="847520"/>
          <a:ext cx="1199870" cy="1352959"/>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i="0" kern="1200" dirty="0"/>
            <a:t>Q13. Impacts at a conceptual and/or theoretical </a:t>
          </a:r>
          <a:r>
            <a:rPr lang="en-GB" sz="1100" i="0" kern="1200" dirty="0" smtClean="0"/>
            <a:t>level resulting from multiple cyclical iterations at all other levels combining</a:t>
          </a:r>
          <a:endParaRPr lang="en-GB" sz="1100" i="0" kern="1200" dirty="0"/>
        </a:p>
      </dsp:txBody>
      <dsp:txXfrm>
        <a:off x="1721207" y="882663"/>
        <a:ext cx="1129584" cy="1282673"/>
      </dsp:txXfrm>
    </dsp:sp>
    <dsp:sp modelId="{9ECE65F3-9016-47CD-BFAB-D71F3DF06923}">
      <dsp:nvSpPr>
        <dsp:cNvPr id="0" name=""/>
        <dsp:cNvSpPr/>
      </dsp:nvSpPr>
      <dsp:spPr>
        <a:xfrm>
          <a:off x="3005922" y="1375216"/>
          <a:ext cx="254372" cy="297567"/>
        </a:xfrm>
        <a:prstGeom prst="rightArrow">
          <a:avLst>
            <a:gd name="adj1" fmla="val 60000"/>
            <a:gd name="adj2" fmla="val 50000"/>
          </a:avLst>
        </a:prstGeom>
        <a:solidFill>
          <a:schemeClr val="accent6"/>
        </a:solidFill>
        <a:ln>
          <a:solidFill>
            <a:schemeClr val="accent6"/>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005922" y="1434729"/>
        <a:ext cx="178060" cy="178541"/>
      </dsp:txXfrm>
    </dsp:sp>
    <dsp:sp modelId="{8880A644-85A4-4BAF-AFC8-3ADA888DE6DF}">
      <dsp:nvSpPr>
        <dsp:cNvPr id="0" name=""/>
        <dsp:cNvSpPr/>
      </dsp:nvSpPr>
      <dsp:spPr>
        <a:xfrm>
          <a:off x="3365883" y="822722"/>
          <a:ext cx="1199870" cy="1402554"/>
        </a:xfrm>
        <a:prstGeom prst="roundRect">
          <a:avLst>
            <a:gd name="adj" fmla="val 10000"/>
          </a:avLst>
        </a:prstGeom>
        <a:solidFill>
          <a:schemeClr val="lt1"/>
        </a:solidFill>
        <a:ln w="12700" cap="flat" cmpd="sng" algn="ctr">
          <a:solidFill>
            <a:schemeClr val="accent6"/>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dirty="0"/>
            <a:t>Q14: What factors </a:t>
          </a:r>
          <a:r>
            <a:rPr lang="en-GB" sz="1100" kern="1200" dirty="0">
              <a:solidFill>
                <a:prstClr val="black"/>
              </a:solidFill>
              <a:latin typeface="Calibri" panose="020F0502020204030204"/>
              <a:ea typeface="+mn-ea"/>
              <a:cs typeface="+mn-cs"/>
            </a:rPr>
            <a:t>assisted research processes to occur and create impact at this level, and why?</a:t>
          </a:r>
          <a:endParaRPr lang="en-GB" sz="1100" kern="1200" dirty="0"/>
        </a:p>
      </dsp:txBody>
      <dsp:txXfrm>
        <a:off x="3401026" y="857865"/>
        <a:ext cx="1129584" cy="133226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11ECBE-B76B-4433-8636-6C2842AEB4E2}"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137459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11ECBE-B76B-4433-8636-6C2842AEB4E2}"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93985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11ECBE-B76B-4433-8636-6C2842AEB4E2}"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1657059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11ECBE-B76B-4433-8636-6C2842AEB4E2}"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21019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611ECBE-B76B-4433-8636-6C2842AEB4E2}" type="datetimeFigureOut">
              <a:rPr lang="en-GB" smtClean="0"/>
              <a:t>05/11/2018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443560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11ECBE-B76B-4433-8636-6C2842AEB4E2}" type="datetimeFigureOut">
              <a:rPr lang="en-GB" smtClean="0"/>
              <a:t>05/11/2018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58339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11ECBE-B76B-4433-8636-6C2842AEB4E2}" type="datetimeFigureOut">
              <a:rPr lang="en-GB" smtClean="0"/>
              <a:t>05/11/2018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379322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11ECBE-B76B-4433-8636-6C2842AEB4E2}" type="datetimeFigureOut">
              <a:rPr lang="en-GB" smtClean="0"/>
              <a:t>05/11/2018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105303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11ECBE-B76B-4433-8636-6C2842AEB4E2}" type="datetimeFigureOut">
              <a:rPr lang="en-GB" smtClean="0"/>
              <a:t>05/11/2018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2028672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11ECBE-B76B-4433-8636-6C2842AEB4E2}" type="datetimeFigureOut">
              <a:rPr lang="en-GB" smtClean="0"/>
              <a:t>05/11/2018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1738382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11ECBE-B76B-4433-8636-6C2842AEB4E2}" type="datetimeFigureOut">
              <a:rPr lang="en-GB" smtClean="0"/>
              <a:t>05/11/2018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999E64-D63C-4679-95F5-053CAAAF9AF9}" type="slidenum">
              <a:rPr lang="en-GB" smtClean="0"/>
              <a:t>‹#›</a:t>
            </a:fld>
            <a:endParaRPr lang="en-GB"/>
          </a:p>
        </p:txBody>
      </p:sp>
    </p:spTree>
    <p:extLst>
      <p:ext uri="{BB962C8B-B14F-4D97-AF65-F5344CB8AC3E}">
        <p14:creationId xmlns:p14="http://schemas.microsoft.com/office/powerpoint/2010/main" val="1915972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611ECBE-B76B-4433-8636-6C2842AEB4E2}" type="datetimeFigureOut">
              <a:rPr lang="en-GB" smtClean="0"/>
              <a:t>05/11/2018</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B999E64-D63C-4679-95F5-053CAAAF9AF9}" type="slidenum">
              <a:rPr lang="en-GB" smtClean="0"/>
              <a:t>‹#›</a:t>
            </a:fld>
            <a:endParaRPr lang="en-GB"/>
          </a:p>
        </p:txBody>
      </p:sp>
    </p:spTree>
    <p:extLst>
      <p:ext uri="{BB962C8B-B14F-4D97-AF65-F5344CB8AC3E}">
        <p14:creationId xmlns:p14="http://schemas.microsoft.com/office/powerpoint/2010/main" val="22747221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29" Type="http://schemas.openxmlformats.org/officeDocument/2006/relationships/diagramQuickStyle" Target="../diagrams/quickStyle6.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28" Type="http://schemas.openxmlformats.org/officeDocument/2006/relationships/diagramLayout" Target="../diagrams/layout6.xml"/><Relationship Id="rId10" Type="http://schemas.openxmlformats.org/officeDocument/2006/relationships/diagramColors" Target="../diagrams/colors2.xml"/><Relationship Id="rId19" Type="http://schemas.openxmlformats.org/officeDocument/2006/relationships/diagramQuickStyle" Target="../diagrams/quickStyle4.xml"/><Relationship Id="rId31" Type="http://schemas.microsoft.com/office/2007/relationships/diagramDrawing" Target="../diagrams/drawing6.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 Id="rId27" Type="http://schemas.openxmlformats.org/officeDocument/2006/relationships/diagramData" Target="../diagrams/data6.xml"/><Relationship Id="rId30" Type="http://schemas.openxmlformats.org/officeDocument/2006/relationships/diagramColors" Target="../diagrams/colors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 name="Diagram 70">
            <a:extLst>
              <a:ext uri="{FF2B5EF4-FFF2-40B4-BE49-F238E27FC236}">
                <a16:creationId xmlns:a16="http://schemas.microsoft.com/office/drawing/2014/main" xmlns="" id="{D2FAC74F-DBA4-4BB8-AED5-6C80FC1A19F7}"/>
              </a:ext>
            </a:extLst>
          </p:cNvPr>
          <p:cNvGraphicFramePr/>
          <p:nvPr>
            <p:extLst>
              <p:ext uri="{D42A27DB-BD31-4B8C-83A1-F6EECF244321}">
                <p14:modId xmlns:p14="http://schemas.microsoft.com/office/powerpoint/2010/main" val="2876412491"/>
              </p:ext>
            </p:extLst>
          </p:nvPr>
        </p:nvGraphicFramePr>
        <p:xfrm>
          <a:off x="2145501" y="983966"/>
          <a:ext cx="45720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8" name="Group 87">
            <a:extLst>
              <a:ext uri="{FF2B5EF4-FFF2-40B4-BE49-F238E27FC236}">
                <a16:creationId xmlns:a16="http://schemas.microsoft.com/office/drawing/2014/main" xmlns="" id="{CE17B49A-7A33-4732-BF64-3A17775F6F53}"/>
              </a:ext>
            </a:extLst>
          </p:cNvPr>
          <p:cNvGrpSpPr/>
          <p:nvPr/>
        </p:nvGrpSpPr>
        <p:grpSpPr>
          <a:xfrm>
            <a:off x="-935154" y="2028551"/>
            <a:ext cx="7707605" cy="6818303"/>
            <a:chOff x="-902268" y="1602597"/>
            <a:chExt cx="7707605" cy="6818303"/>
          </a:xfrm>
        </p:grpSpPr>
        <p:graphicFrame>
          <p:nvGraphicFramePr>
            <p:cNvPr id="4" name="Diagram 3">
              <a:extLst>
                <a:ext uri="{FF2B5EF4-FFF2-40B4-BE49-F238E27FC236}">
                  <a16:creationId xmlns:a16="http://schemas.microsoft.com/office/drawing/2014/main" xmlns="" id="{50B2FA25-129A-4400-86C0-B201B5356306}"/>
                </a:ext>
              </a:extLst>
            </p:cNvPr>
            <p:cNvGraphicFramePr/>
            <p:nvPr>
              <p:extLst>
                <p:ext uri="{D42A27DB-BD31-4B8C-83A1-F6EECF244321}">
                  <p14:modId xmlns:p14="http://schemas.microsoft.com/office/powerpoint/2010/main" val="40758666"/>
                </p:ext>
              </p:extLst>
            </p:nvPr>
          </p:nvGraphicFramePr>
          <p:xfrm>
            <a:off x="-902268" y="1602597"/>
            <a:ext cx="4318000" cy="63944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2" name="Diagram 71">
              <a:extLst>
                <a:ext uri="{FF2B5EF4-FFF2-40B4-BE49-F238E27FC236}">
                  <a16:creationId xmlns:a16="http://schemas.microsoft.com/office/drawing/2014/main" xmlns="" id="{1C079026-F875-41CF-B6FA-2236B4F57944}"/>
                </a:ext>
              </a:extLst>
            </p:cNvPr>
            <p:cNvGraphicFramePr/>
            <p:nvPr>
              <p:extLst>
                <p:ext uri="{D42A27DB-BD31-4B8C-83A1-F6EECF244321}">
                  <p14:modId xmlns:p14="http://schemas.microsoft.com/office/powerpoint/2010/main" val="1109037842"/>
                </p:ext>
              </p:extLst>
            </p:nvPr>
          </p:nvGraphicFramePr>
          <p:xfrm>
            <a:off x="2175874" y="1721007"/>
            <a:ext cx="4572000" cy="3048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3" name="Diagram 72">
              <a:extLst>
                <a:ext uri="{FF2B5EF4-FFF2-40B4-BE49-F238E27FC236}">
                  <a16:creationId xmlns:a16="http://schemas.microsoft.com/office/drawing/2014/main" xmlns="" id="{D1F7A4DF-701F-4938-A876-94DB09ED7A72}"/>
                </a:ext>
              </a:extLst>
            </p:cNvPr>
            <p:cNvGraphicFramePr/>
            <p:nvPr>
              <p:extLst>
                <p:ext uri="{D42A27DB-BD31-4B8C-83A1-F6EECF244321}">
                  <p14:modId xmlns:p14="http://schemas.microsoft.com/office/powerpoint/2010/main" val="1147586291"/>
                </p:ext>
              </p:extLst>
            </p:nvPr>
          </p:nvGraphicFramePr>
          <p:xfrm>
            <a:off x="2218611" y="2930145"/>
            <a:ext cx="4572000" cy="30480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74" name="Diagram 73">
              <a:extLst>
                <a:ext uri="{FF2B5EF4-FFF2-40B4-BE49-F238E27FC236}">
                  <a16:creationId xmlns:a16="http://schemas.microsoft.com/office/drawing/2014/main" xmlns="" id="{39583F11-83C3-456F-A221-1AD5F17B9DD4}"/>
                </a:ext>
              </a:extLst>
            </p:cNvPr>
            <p:cNvGraphicFramePr/>
            <p:nvPr>
              <p:extLst>
                <p:ext uri="{D42A27DB-BD31-4B8C-83A1-F6EECF244321}">
                  <p14:modId xmlns:p14="http://schemas.microsoft.com/office/powerpoint/2010/main" val="1184394346"/>
                </p:ext>
              </p:extLst>
            </p:nvPr>
          </p:nvGraphicFramePr>
          <p:xfrm>
            <a:off x="2233337" y="4142956"/>
            <a:ext cx="4572000" cy="304800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75" name="Diagram 74">
              <a:extLst>
                <a:ext uri="{FF2B5EF4-FFF2-40B4-BE49-F238E27FC236}">
                  <a16:creationId xmlns:a16="http://schemas.microsoft.com/office/drawing/2014/main" xmlns="" id="{82B15D5E-2AA3-456D-9D08-5E987A502883}"/>
                </a:ext>
              </a:extLst>
            </p:cNvPr>
            <p:cNvGraphicFramePr/>
            <p:nvPr>
              <p:extLst>
                <p:ext uri="{D42A27DB-BD31-4B8C-83A1-F6EECF244321}">
                  <p14:modId xmlns:p14="http://schemas.microsoft.com/office/powerpoint/2010/main" val="26355353"/>
                </p:ext>
              </p:extLst>
            </p:nvPr>
          </p:nvGraphicFramePr>
          <p:xfrm>
            <a:off x="2223637" y="5372900"/>
            <a:ext cx="4572000" cy="3048000"/>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pSp>
      <p:sp>
        <p:nvSpPr>
          <p:cNvPr id="77" name="TextBox 76">
            <a:extLst>
              <a:ext uri="{FF2B5EF4-FFF2-40B4-BE49-F238E27FC236}">
                <a16:creationId xmlns:a16="http://schemas.microsoft.com/office/drawing/2014/main" xmlns="" id="{443234BD-6F3D-40EE-9B2B-F2829B895A1E}"/>
              </a:ext>
            </a:extLst>
          </p:cNvPr>
          <p:cNvSpPr txBox="1"/>
          <p:nvPr/>
        </p:nvSpPr>
        <p:spPr>
          <a:xfrm>
            <a:off x="406399" y="8102686"/>
            <a:ext cx="6534151" cy="646331"/>
          </a:xfrm>
          <a:prstGeom prst="rect">
            <a:avLst/>
          </a:prstGeom>
          <a:noFill/>
        </p:spPr>
        <p:txBody>
          <a:bodyPr wrap="square" rtlCol="0">
            <a:spAutoFit/>
          </a:bodyPr>
          <a:lstStyle/>
          <a:p>
            <a:endParaRPr lang="en-GB" sz="1200" dirty="0"/>
          </a:p>
          <a:p>
            <a:endParaRPr lang="en-GB" sz="1200" dirty="0"/>
          </a:p>
          <a:p>
            <a:endParaRPr lang="en-GB" sz="1200" dirty="0"/>
          </a:p>
        </p:txBody>
      </p:sp>
      <p:graphicFrame>
        <p:nvGraphicFramePr>
          <p:cNvPr id="79" name="Table 78">
            <a:extLst>
              <a:ext uri="{FF2B5EF4-FFF2-40B4-BE49-F238E27FC236}">
                <a16:creationId xmlns:a16="http://schemas.microsoft.com/office/drawing/2014/main" xmlns="" id="{9E67560E-A023-4C2A-BB33-253952F25060}"/>
              </a:ext>
            </a:extLst>
          </p:cNvPr>
          <p:cNvGraphicFramePr>
            <a:graphicFrameLocks noGrp="1"/>
          </p:cNvGraphicFramePr>
          <p:nvPr>
            <p:extLst>
              <p:ext uri="{D42A27DB-BD31-4B8C-83A1-F6EECF244321}">
                <p14:modId xmlns:p14="http://schemas.microsoft.com/office/powerpoint/2010/main" val="3702584770"/>
              </p:ext>
            </p:extLst>
          </p:nvPr>
        </p:nvGraphicFramePr>
        <p:xfrm>
          <a:off x="383213" y="7937534"/>
          <a:ext cx="6389238" cy="1818640"/>
        </p:xfrm>
        <a:graphic>
          <a:graphicData uri="http://schemas.openxmlformats.org/drawingml/2006/table">
            <a:tbl>
              <a:tblPr firstRow="1" bandRow="1">
                <a:tableStyleId>{2D5ABB26-0587-4C30-8999-92F81FD0307C}</a:tableStyleId>
              </a:tblPr>
              <a:tblGrid>
                <a:gridCol w="491567">
                  <a:extLst>
                    <a:ext uri="{9D8B030D-6E8A-4147-A177-3AD203B41FA5}">
                      <a16:colId xmlns:a16="http://schemas.microsoft.com/office/drawing/2014/main" xmlns="" val="4153451864"/>
                    </a:ext>
                  </a:extLst>
                </a:gridCol>
                <a:gridCol w="5897671">
                  <a:extLst>
                    <a:ext uri="{9D8B030D-6E8A-4147-A177-3AD203B41FA5}">
                      <a16:colId xmlns:a16="http://schemas.microsoft.com/office/drawing/2014/main" xmlns="" val="2559446645"/>
                    </a:ext>
                  </a:extLst>
                </a:gridCol>
              </a:tblGrid>
              <a:tr h="304652">
                <a:tc>
                  <a:txBody>
                    <a:bodyPr/>
                    <a:lstStyle/>
                    <a:p>
                      <a:r>
                        <a:rPr lang="en-GB" sz="1100" dirty="0"/>
                        <a:t>Q15</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u="none" strike="noStrike" kern="1200" cap="none" spc="0" normalizeH="0" baseline="0" noProof="0" dirty="0">
                          <a:ln>
                            <a:noFill/>
                          </a:ln>
                          <a:effectLst/>
                          <a:uLnTx/>
                          <a:uFillTx/>
                        </a:rPr>
                        <a:t>Are some impacts more likely to occur at specific levels only  e.g. at the individual level. If so what are they, and why</a:t>
                      </a:r>
                      <a:r>
                        <a:rPr kumimoji="0" lang="en-GB" sz="1100" u="none" strike="noStrike" kern="1200" cap="none" spc="0" normalizeH="0" baseline="0" noProof="0" dirty="0" smtClean="0">
                          <a:ln>
                            <a:noFill/>
                          </a:ln>
                          <a:effectLst/>
                          <a:uLnTx/>
                          <a:uFillTx/>
                        </a:rPr>
                        <a:t>? Do these impacts differ by collaborator type or context or are they more constant across individuals</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extLst>
                  <a:ext uri="{0D108BD9-81ED-4DB2-BD59-A6C34878D82A}">
                    <a16:rowId xmlns:a16="http://schemas.microsoft.com/office/drawing/2014/main" xmlns="" val="4104201700"/>
                  </a:ext>
                </a:extLst>
              </a:tr>
              <a:tr h="370840">
                <a:tc>
                  <a:txBody>
                    <a:bodyPr/>
                    <a:lstStyle/>
                    <a:p>
                      <a:r>
                        <a:rPr lang="en-GB" sz="1100" dirty="0"/>
                        <a:t>Q16</a:t>
                      </a: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r>
                        <a:rPr kumimoji="0" lang="en-GB" sz="1100" u="none" strike="noStrike" kern="1200" cap="none" spc="0" normalizeH="0" baseline="0" noProof="0" dirty="0">
                          <a:ln>
                            <a:noFill/>
                          </a:ln>
                          <a:effectLst/>
                          <a:uLnTx/>
                          <a:uFillTx/>
                        </a:rPr>
                        <a:t>Do some impacts recur across all levels, if so what are they, and why</a:t>
                      </a:r>
                      <a:r>
                        <a:rPr kumimoji="0" lang="en-GB" sz="1100" u="none" strike="noStrike" kern="1200" cap="none" spc="0" normalizeH="0" baseline="0" noProof="0" dirty="0" smtClean="0">
                          <a:ln>
                            <a:noFill/>
                          </a:ln>
                          <a:effectLst/>
                          <a:uLnTx/>
                          <a:uFillTx/>
                        </a:rPr>
                        <a:t>? </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extLst>
                  <a:ext uri="{0D108BD9-81ED-4DB2-BD59-A6C34878D82A}">
                    <a16:rowId xmlns:a16="http://schemas.microsoft.com/office/drawing/2014/main" xmlns="" val="387691759"/>
                  </a:ext>
                </a:extLst>
              </a:tr>
              <a:tr h="370840">
                <a:tc>
                  <a:txBody>
                    <a:bodyPr/>
                    <a:lstStyle/>
                    <a:p>
                      <a:r>
                        <a:rPr lang="en-GB" sz="1100" dirty="0"/>
                        <a:t>Q17</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u="none" strike="noStrike" kern="1200" cap="none" spc="0" normalizeH="0" baseline="0" noProof="0" dirty="0">
                          <a:ln>
                            <a:noFill/>
                          </a:ln>
                          <a:effectLst/>
                          <a:uLnTx/>
                          <a:uFillTx/>
                        </a:rPr>
                        <a:t>Which key mechanisms, elements or factors assisted research processes to occur and create more specific or broad impacts, and why?</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extLst>
                  <a:ext uri="{0D108BD9-81ED-4DB2-BD59-A6C34878D82A}">
                    <a16:rowId xmlns:a16="http://schemas.microsoft.com/office/drawing/2014/main" xmlns="" val="3708390902"/>
                  </a:ext>
                </a:extLst>
              </a:tr>
              <a:tr h="370840">
                <a:tc>
                  <a:txBody>
                    <a:bodyPr/>
                    <a:lstStyle/>
                    <a:p>
                      <a:r>
                        <a:rPr lang="en-GB" sz="1100" dirty="0"/>
                        <a:t>Q18</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u="none" strike="noStrike" kern="1200" cap="none" spc="0" normalizeH="0" baseline="0" noProof="0" dirty="0">
                          <a:ln>
                            <a:noFill/>
                          </a:ln>
                          <a:effectLst/>
                          <a:uLnTx/>
                          <a:uFillTx/>
                        </a:rPr>
                        <a:t>Do the multiple, messy, interactions, mechanisms and impacts you have identified through this process have transformative potential within/beyond this research, and why?</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extLst>
                  <a:ext uri="{0D108BD9-81ED-4DB2-BD59-A6C34878D82A}">
                    <a16:rowId xmlns:a16="http://schemas.microsoft.com/office/drawing/2014/main" xmlns="" val="1159706369"/>
                  </a:ext>
                </a:extLst>
              </a:tr>
            </a:tbl>
          </a:graphicData>
        </a:graphic>
      </p:graphicFrame>
      <p:sp>
        <p:nvSpPr>
          <p:cNvPr id="81" name="TextBox 80">
            <a:extLst>
              <a:ext uri="{FF2B5EF4-FFF2-40B4-BE49-F238E27FC236}">
                <a16:creationId xmlns:a16="http://schemas.microsoft.com/office/drawing/2014/main" xmlns="" id="{A6711A42-B162-45CF-A2DB-FDDD4EA6B096}"/>
              </a:ext>
            </a:extLst>
          </p:cNvPr>
          <p:cNvSpPr txBox="1"/>
          <p:nvPr/>
        </p:nvSpPr>
        <p:spPr>
          <a:xfrm>
            <a:off x="330199" y="42684"/>
            <a:ext cx="6197602" cy="1423467"/>
          </a:xfrm>
          <a:prstGeom prst="rect">
            <a:avLst/>
          </a:prstGeom>
          <a:noFill/>
        </p:spPr>
        <p:txBody>
          <a:bodyPr wrap="square" rtlCol="0">
            <a:spAutoFit/>
          </a:bodyPr>
          <a:lstStyle/>
          <a:p>
            <a:pPr algn="ctr"/>
            <a:r>
              <a:rPr lang="en-GB" sz="1200" b="1" dirty="0"/>
              <a:t>Preliminary operationalisation of our ‘Social Impact Framework’ - to assist others in using, and testing, it by applying it to their co-produced research .</a:t>
            </a:r>
          </a:p>
          <a:p>
            <a:pPr algn="just"/>
            <a:endParaRPr lang="en-GB" sz="1000" b="1" dirty="0"/>
          </a:p>
          <a:p>
            <a:pPr algn="just"/>
            <a:r>
              <a:rPr lang="en-GB" sz="1000" b="1" dirty="0"/>
              <a:t>How to apply this framework to your co-produced research: </a:t>
            </a:r>
            <a:r>
              <a:rPr lang="en-GB" sz="1000" dirty="0"/>
              <a:t>You should answer each of the questions in the framework. Use the sample grid  (Supplementary information File G) to record your answers. Note: this is a reflective process and your thoughts and responses are unlikely to follow a linear ordered path – the questions do not need to be answered in order although it may help to start at the micro level and work up. Additional guidance on answering these questions is supplied on the information sheet overleaf.</a:t>
            </a:r>
          </a:p>
        </p:txBody>
      </p:sp>
      <p:sp>
        <p:nvSpPr>
          <p:cNvPr id="82" name="Arrow: Down 81">
            <a:extLst>
              <a:ext uri="{FF2B5EF4-FFF2-40B4-BE49-F238E27FC236}">
                <a16:creationId xmlns:a16="http://schemas.microsoft.com/office/drawing/2014/main" xmlns="" id="{38E93D3A-3C57-4990-B902-45719640BB8C}"/>
              </a:ext>
            </a:extLst>
          </p:cNvPr>
          <p:cNvSpPr/>
          <p:nvPr/>
        </p:nvSpPr>
        <p:spPr>
          <a:xfrm>
            <a:off x="6134100" y="7917166"/>
            <a:ext cx="317501" cy="254000"/>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9" name="Group 88">
            <a:extLst>
              <a:ext uri="{FF2B5EF4-FFF2-40B4-BE49-F238E27FC236}">
                <a16:creationId xmlns:a16="http://schemas.microsoft.com/office/drawing/2014/main" xmlns="" id="{6D2F7D43-9926-49B5-A18E-B3828FCDB672}"/>
              </a:ext>
            </a:extLst>
          </p:cNvPr>
          <p:cNvGrpSpPr/>
          <p:nvPr/>
        </p:nvGrpSpPr>
        <p:grpSpPr>
          <a:xfrm>
            <a:off x="356848" y="1340141"/>
            <a:ext cx="4689304" cy="602446"/>
            <a:chOff x="364144" y="998918"/>
            <a:chExt cx="4689304" cy="647070"/>
          </a:xfrm>
        </p:grpSpPr>
        <p:sp>
          <p:nvSpPr>
            <p:cNvPr id="84" name="TextBox 83">
              <a:extLst>
                <a:ext uri="{FF2B5EF4-FFF2-40B4-BE49-F238E27FC236}">
                  <a16:creationId xmlns:a16="http://schemas.microsoft.com/office/drawing/2014/main" xmlns="" id="{83435F07-7EA3-40C1-AC2A-341C6AB1223D}"/>
                </a:ext>
              </a:extLst>
            </p:cNvPr>
            <p:cNvSpPr txBox="1"/>
            <p:nvPr/>
          </p:nvSpPr>
          <p:spPr>
            <a:xfrm>
              <a:off x="364144" y="998918"/>
              <a:ext cx="1654776" cy="619826"/>
            </a:xfrm>
            <a:prstGeom prst="rect">
              <a:avLst/>
            </a:prstGeom>
            <a:noFill/>
          </p:spPr>
          <p:txBody>
            <a:bodyPr wrap="square" rtlCol="0">
              <a:spAutoFit/>
            </a:bodyPr>
            <a:lstStyle/>
            <a:p>
              <a:pPr algn="ctr"/>
              <a:r>
                <a:rPr lang="en-GB" sz="1050" b="1" dirty="0">
                  <a:solidFill>
                    <a:schemeClr val="accent1">
                      <a:lumMod val="50000"/>
                    </a:schemeClr>
                  </a:solidFill>
                </a:rPr>
                <a:t>LEVEL</a:t>
              </a:r>
            </a:p>
            <a:p>
              <a:pPr algn="ctr"/>
              <a:r>
                <a:rPr lang="en-GB" sz="1050" dirty="0">
                  <a:solidFill>
                    <a:schemeClr val="accent1">
                      <a:lumMod val="50000"/>
                    </a:schemeClr>
                  </a:solidFill>
                </a:rPr>
                <a:t>The scale of collaborator involvement and impact</a:t>
              </a:r>
            </a:p>
          </p:txBody>
        </p:sp>
        <p:sp>
          <p:nvSpPr>
            <p:cNvPr id="85" name="TextBox 84">
              <a:extLst>
                <a:ext uri="{FF2B5EF4-FFF2-40B4-BE49-F238E27FC236}">
                  <a16:creationId xmlns:a16="http://schemas.microsoft.com/office/drawing/2014/main" xmlns="" id="{26CFDB4D-B612-47EA-AFFD-D74E35B00BAA}"/>
                </a:ext>
              </a:extLst>
            </p:cNvPr>
            <p:cNvSpPr txBox="1"/>
            <p:nvPr/>
          </p:nvSpPr>
          <p:spPr>
            <a:xfrm>
              <a:off x="2172568" y="1013411"/>
              <a:ext cx="1331345" cy="619826"/>
            </a:xfrm>
            <a:prstGeom prst="rect">
              <a:avLst/>
            </a:prstGeom>
            <a:noFill/>
          </p:spPr>
          <p:txBody>
            <a:bodyPr wrap="square" rtlCol="0">
              <a:spAutoFit/>
            </a:bodyPr>
            <a:lstStyle/>
            <a:p>
              <a:pPr algn="ctr"/>
              <a:r>
                <a:rPr lang="en-GB" sz="1050" b="1" dirty="0">
                  <a:solidFill>
                    <a:schemeClr val="accent1">
                      <a:lumMod val="50000"/>
                    </a:schemeClr>
                  </a:solidFill>
                </a:rPr>
                <a:t>RESEARCH PROCESS</a:t>
              </a:r>
            </a:p>
            <a:p>
              <a:pPr algn="ctr"/>
              <a:r>
                <a:rPr lang="en-GB" sz="1000" dirty="0">
                  <a:solidFill>
                    <a:schemeClr val="accent1">
                      <a:lumMod val="50000"/>
                    </a:schemeClr>
                  </a:solidFill>
                </a:rPr>
                <a:t>Who was involved, when, why and how</a:t>
              </a:r>
            </a:p>
          </p:txBody>
        </p:sp>
        <p:sp>
          <p:nvSpPr>
            <p:cNvPr id="86" name="TextBox 85">
              <a:extLst>
                <a:ext uri="{FF2B5EF4-FFF2-40B4-BE49-F238E27FC236}">
                  <a16:creationId xmlns:a16="http://schemas.microsoft.com/office/drawing/2014/main" xmlns="" id="{FF22CB49-FA82-4B36-859B-2B2ED46CB490}"/>
                </a:ext>
              </a:extLst>
            </p:cNvPr>
            <p:cNvSpPr txBox="1"/>
            <p:nvPr/>
          </p:nvSpPr>
          <p:spPr>
            <a:xfrm>
              <a:off x="3794261" y="1026163"/>
              <a:ext cx="1259187" cy="619825"/>
            </a:xfrm>
            <a:prstGeom prst="rect">
              <a:avLst/>
            </a:prstGeom>
            <a:noFill/>
          </p:spPr>
          <p:txBody>
            <a:bodyPr wrap="square" rtlCol="0">
              <a:spAutoFit/>
            </a:bodyPr>
            <a:lstStyle/>
            <a:p>
              <a:pPr algn="ctr"/>
              <a:r>
                <a:rPr lang="en-GB" sz="1050" b="1" dirty="0">
                  <a:solidFill>
                    <a:schemeClr val="accent1">
                      <a:lumMod val="50000"/>
                    </a:schemeClr>
                  </a:solidFill>
                </a:rPr>
                <a:t>IMPACTS</a:t>
              </a:r>
            </a:p>
            <a:p>
              <a:pPr algn="ctr"/>
              <a:r>
                <a:rPr lang="en-GB" sz="1000" dirty="0">
                  <a:solidFill>
                    <a:schemeClr val="accent1">
                      <a:lumMod val="50000"/>
                    </a:schemeClr>
                  </a:solidFill>
                </a:rPr>
                <a:t>Including: outputs, uses and outcomes</a:t>
              </a:r>
            </a:p>
          </p:txBody>
        </p:sp>
      </p:grpSp>
      <p:sp>
        <p:nvSpPr>
          <p:cNvPr id="18" name="Content Placeholder 3">
            <a:extLst>
              <a:ext uri="{FF2B5EF4-FFF2-40B4-BE49-F238E27FC236}">
                <a16:creationId xmlns:a16="http://schemas.microsoft.com/office/drawing/2014/main" xmlns="" id="{C52F1465-7086-48A9-A24F-981F0477F7A6}"/>
              </a:ext>
            </a:extLst>
          </p:cNvPr>
          <p:cNvSpPr txBox="1">
            <a:spLocks/>
          </p:cNvSpPr>
          <p:nvPr/>
        </p:nvSpPr>
        <p:spPr>
          <a:xfrm>
            <a:off x="5046152" y="1340141"/>
            <a:ext cx="1885164" cy="932819"/>
          </a:xfrm>
          <a:prstGeom prst="rect">
            <a:avLst/>
          </a:prstGeom>
          <a:noFill/>
        </p:spPr>
        <p:txBody>
          <a:bodyPr vert="horz" wrap="square" lIns="91440" tIns="45720" rIns="91440" bIns="45720" rtlCol="0">
            <a:sp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GB" sz="1000" b="1" dirty="0">
                <a:solidFill>
                  <a:schemeClr val="accent1">
                    <a:lumMod val="50000"/>
                  </a:schemeClr>
                </a:solidFill>
              </a:rPr>
              <a:t>KEY MECHANISMS or ELEMENTS</a:t>
            </a:r>
            <a:endParaRPr lang="en-GB" sz="1000" dirty="0">
              <a:solidFill>
                <a:schemeClr val="accent1">
                  <a:lumMod val="50000"/>
                </a:schemeClr>
              </a:solidFill>
            </a:endParaRPr>
          </a:p>
          <a:p>
            <a:pPr>
              <a:lnSpc>
                <a:spcPct val="100000"/>
              </a:lnSpc>
              <a:spcBef>
                <a:spcPts val="0"/>
              </a:spcBef>
            </a:pPr>
            <a:r>
              <a:rPr lang="en-GB" sz="950" dirty="0">
                <a:solidFill>
                  <a:schemeClr val="accent1">
                    <a:lumMod val="50000"/>
                  </a:schemeClr>
                </a:solidFill>
              </a:rPr>
              <a:t>What enabled research processes to happen  and create impact (or not), and why? </a:t>
            </a:r>
            <a:endParaRPr lang="en-GB" sz="950" b="1" dirty="0">
              <a:solidFill>
                <a:schemeClr val="accent1">
                  <a:lumMod val="50000"/>
                </a:schemeClr>
              </a:solidFill>
            </a:endParaRPr>
          </a:p>
          <a:p>
            <a:endParaRPr lang="en-GB" sz="1050" b="1" dirty="0">
              <a:solidFill>
                <a:schemeClr val="accent1">
                  <a:lumMod val="50000"/>
                </a:schemeClr>
              </a:solidFill>
            </a:endParaRPr>
          </a:p>
        </p:txBody>
      </p:sp>
    </p:spTree>
    <p:extLst>
      <p:ext uri="{BB962C8B-B14F-4D97-AF65-F5344CB8AC3E}">
        <p14:creationId xmlns:p14="http://schemas.microsoft.com/office/powerpoint/2010/main" val="2956403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6AC69D-1F8F-4478-9DC9-42DF28BFE099}"/>
              </a:ext>
            </a:extLst>
          </p:cNvPr>
          <p:cNvSpPr>
            <a:spLocks noGrp="1"/>
          </p:cNvSpPr>
          <p:nvPr>
            <p:ph type="title"/>
          </p:nvPr>
        </p:nvSpPr>
        <p:spPr>
          <a:xfrm>
            <a:off x="339673" y="428633"/>
            <a:ext cx="5915025" cy="687078"/>
          </a:xfrm>
        </p:spPr>
        <p:txBody>
          <a:bodyPr>
            <a:normAutofit/>
          </a:bodyPr>
          <a:lstStyle/>
          <a:p>
            <a:pPr algn="just"/>
            <a:r>
              <a:rPr lang="en-GB" sz="1800" b="1" dirty="0"/>
              <a:t>The following tentative suggestions are designed to assist your reflection, answers and framework use:</a:t>
            </a:r>
          </a:p>
        </p:txBody>
      </p:sp>
      <p:sp>
        <p:nvSpPr>
          <p:cNvPr id="5" name="TextBox 4">
            <a:extLst>
              <a:ext uri="{FF2B5EF4-FFF2-40B4-BE49-F238E27FC236}">
                <a16:creationId xmlns:a16="http://schemas.microsoft.com/office/drawing/2014/main" xmlns="" id="{EB35EAB9-F668-43DF-AF26-7B4A3CD44B46}"/>
              </a:ext>
            </a:extLst>
          </p:cNvPr>
          <p:cNvSpPr txBox="1"/>
          <p:nvPr/>
        </p:nvSpPr>
        <p:spPr>
          <a:xfrm>
            <a:off x="312716" y="4623658"/>
            <a:ext cx="6132508" cy="1492716"/>
          </a:xfrm>
          <a:prstGeom prst="rect">
            <a:avLst/>
          </a:prstGeom>
          <a:solidFill>
            <a:schemeClr val="accent5">
              <a:lumMod val="40000"/>
              <a:lumOff val="60000"/>
            </a:schemeClr>
          </a:solidFill>
        </p:spPr>
        <p:txBody>
          <a:bodyPr wrap="square" rtlCol="0">
            <a:spAutoFit/>
          </a:bodyPr>
          <a:lstStyle/>
          <a:p>
            <a:r>
              <a:rPr lang="en-GB" sz="1300" b="1" dirty="0"/>
              <a:t>Impact questions: </a:t>
            </a:r>
            <a:r>
              <a:rPr lang="en-GB" sz="1300" dirty="0"/>
              <a:t>we suggest you consider impact in its broadest sense. Box 3 which defines impact and associated terms may help, also note that impact can be: </a:t>
            </a:r>
          </a:p>
          <a:p>
            <a:pPr marL="285750" indent="-285750">
              <a:buFont typeface="Arial" panose="020B0604020202020204" pitchFamily="34" charset="0"/>
              <a:buChar char="•"/>
            </a:pPr>
            <a:r>
              <a:rPr lang="en-GB" sz="1300" dirty="0"/>
              <a:t>positive and/or negative. </a:t>
            </a:r>
          </a:p>
          <a:p>
            <a:pPr marL="285750" indent="-285750">
              <a:buFont typeface="Arial" panose="020B0604020202020204" pitchFamily="34" charset="0"/>
              <a:buChar char="•"/>
            </a:pPr>
            <a:r>
              <a:rPr lang="en-GB" sz="1300" dirty="0"/>
              <a:t>expected and/or unexpected</a:t>
            </a:r>
          </a:p>
          <a:p>
            <a:pPr marL="285750" indent="-285750">
              <a:buFont typeface="Arial" panose="020B0604020202020204" pitchFamily="34" charset="0"/>
              <a:buChar char="•"/>
            </a:pPr>
            <a:r>
              <a:rPr lang="en-GB" sz="1300" dirty="0"/>
              <a:t>discrete and/or continuous, occur within the project not just at the end</a:t>
            </a:r>
          </a:p>
          <a:p>
            <a:pPr marL="285750" indent="-285750">
              <a:buFont typeface="Arial" panose="020B0604020202020204" pitchFamily="34" charset="0"/>
              <a:buChar char="•"/>
            </a:pPr>
            <a:r>
              <a:rPr lang="en-GB" sz="1300" dirty="0"/>
              <a:t>small, large, subtle, tangible, social, economic</a:t>
            </a:r>
          </a:p>
          <a:p>
            <a:pPr marL="285750" indent="-285750">
              <a:buFont typeface="Arial" panose="020B0604020202020204" pitchFamily="34" charset="0"/>
              <a:buChar char="•"/>
            </a:pPr>
            <a:r>
              <a:rPr lang="en-GB" sz="1300" dirty="0"/>
              <a:t>chaotic and complex not linear or clear.</a:t>
            </a:r>
          </a:p>
        </p:txBody>
      </p:sp>
      <p:sp>
        <p:nvSpPr>
          <p:cNvPr id="6" name="TextBox 5">
            <a:extLst>
              <a:ext uri="{FF2B5EF4-FFF2-40B4-BE49-F238E27FC236}">
                <a16:creationId xmlns:a16="http://schemas.microsoft.com/office/drawing/2014/main" xmlns="" id="{96942E0A-C68A-4569-8DE3-B65F06AA9BDF}"/>
              </a:ext>
            </a:extLst>
          </p:cNvPr>
          <p:cNvSpPr txBox="1"/>
          <p:nvPr/>
        </p:nvSpPr>
        <p:spPr>
          <a:xfrm>
            <a:off x="339673" y="6172713"/>
            <a:ext cx="6105551" cy="1092607"/>
          </a:xfrm>
          <a:prstGeom prst="rect">
            <a:avLst/>
          </a:prstGeom>
          <a:solidFill>
            <a:schemeClr val="accent6">
              <a:lumMod val="60000"/>
              <a:lumOff val="40000"/>
            </a:schemeClr>
          </a:solidFill>
        </p:spPr>
        <p:txBody>
          <a:bodyPr wrap="square" rtlCol="0">
            <a:spAutoFit/>
          </a:bodyPr>
          <a:lstStyle/>
          <a:p>
            <a:r>
              <a:rPr lang="en-GB" sz="1300" b="1" dirty="0"/>
              <a:t>Key mechanisms or elements questions: </a:t>
            </a:r>
            <a:r>
              <a:rPr lang="en-GB" sz="1300" dirty="0"/>
              <a:t>ask you to consider what was it that enabled research processes to happen (or not) and to create impact (or not), and why?. This could include a range of personal, social, opportunistic, economic, contextual, political or other factors (individually or combined). These are the essential elements without which the processes described are unlikely to have resulted in the impacts described. </a:t>
            </a:r>
          </a:p>
        </p:txBody>
      </p:sp>
      <p:sp>
        <p:nvSpPr>
          <p:cNvPr id="7" name="TextBox 6">
            <a:extLst>
              <a:ext uri="{FF2B5EF4-FFF2-40B4-BE49-F238E27FC236}">
                <a16:creationId xmlns:a16="http://schemas.microsoft.com/office/drawing/2014/main" xmlns="" id="{953D5835-5223-4391-911C-9E758E7F92FE}"/>
              </a:ext>
            </a:extLst>
          </p:cNvPr>
          <p:cNvSpPr txBox="1"/>
          <p:nvPr/>
        </p:nvSpPr>
        <p:spPr>
          <a:xfrm>
            <a:off x="325423" y="1048493"/>
            <a:ext cx="6105554" cy="21698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1300" b="1" dirty="0"/>
              <a:t>Who should apply this framework?</a:t>
            </a:r>
            <a:r>
              <a:rPr lang="en-GB" sz="1300" dirty="0"/>
              <a:t> It’s best if you work collaboratively with your co-production partners – each could answer the questions independently and then you could pool your answers or you could do the exercise as a group from the start. If you cannot work with your partners the framework will still be useful.</a:t>
            </a:r>
          </a:p>
          <a:p>
            <a:r>
              <a:rPr lang="en-GB" sz="1300" dirty="0"/>
              <a:t> </a:t>
            </a:r>
          </a:p>
          <a:p>
            <a:r>
              <a:rPr lang="en-GB" sz="1300" b="1" dirty="0"/>
              <a:t>When should it be applied? </a:t>
            </a:r>
            <a:r>
              <a:rPr lang="en-GB" sz="1300" dirty="0"/>
              <a:t>It can be applied retrospectively to completed projects, or concurrently at a particular stage, or transition in the project or ideally as a continuous process throughout the project.  You might also find that you can use to framework to help you consider what might happen at a forthcoming stage of the project too to help plan what to do. </a:t>
            </a:r>
          </a:p>
        </p:txBody>
      </p:sp>
      <p:sp>
        <p:nvSpPr>
          <p:cNvPr id="10" name="Title 1">
            <a:extLst>
              <a:ext uri="{FF2B5EF4-FFF2-40B4-BE49-F238E27FC236}">
                <a16:creationId xmlns:a16="http://schemas.microsoft.com/office/drawing/2014/main" xmlns="" id="{2CB1CE1D-FF42-4196-AD62-492AB1CA9574}"/>
              </a:ext>
            </a:extLst>
          </p:cNvPr>
          <p:cNvSpPr txBox="1">
            <a:spLocks/>
          </p:cNvSpPr>
          <p:nvPr/>
        </p:nvSpPr>
        <p:spPr>
          <a:xfrm>
            <a:off x="339673" y="8870712"/>
            <a:ext cx="6010289" cy="922679"/>
          </a:xfrm>
          <a:prstGeom prst="rect">
            <a:avLst/>
          </a:prstGeom>
        </p:spPr>
        <p:txBody>
          <a:bodyPr vert="horz" lIns="91440" tIns="45720" rIns="91440" bIns="45720" rtlCol="0" anchor="ctr">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0"/>
              </a:spcAft>
            </a:pPr>
            <a:r>
              <a:rPr lang="en-GB" sz="1200" b="1" dirty="0">
                <a:ea typeface="Times New Roman" panose="02020603050405020304" pitchFamily="18" charset="0"/>
              </a:rPr>
              <a:t>Note: </a:t>
            </a:r>
            <a:r>
              <a:rPr lang="en-GB" sz="1200" dirty="0">
                <a:ea typeface="Times New Roman" panose="02020603050405020304" pitchFamily="18" charset="0"/>
              </a:rPr>
              <a:t>This framework is still under development and we welcome any feedback on its use. The suggestions above are informed by our own experience of developing and applying it to our own work and subsequent application to others’ research within the </a:t>
            </a:r>
            <a:r>
              <a:rPr lang="en-GB" sz="1200" dirty="0" err="1">
                <a:ea typeface="Times New Roman" panose="02020603050405020304" pitchFamily="18" charset="0"/>
              </a:rPr>
              <a:t>UKKMb</a:t>
            </a:r>
            <a:r>
              <a:rPr lang="en-GB" sz="1200" dirty="0">
                <a:ea typeface="Times New Roman" panose="02020603050405020304" pitchFamily="18" charset="0"/>
              </a:rPr>
              <a:t> (2018) forum workshops. Future work is likely to include further development of  a Social Impact Framework tool, your experience and feedback will assist us in making it workable and accessible.  Email: Kate2.Beckett@uwe.ac.uk</a:t>
            </a:r>
          </a:p>
          <a:p>
            <a:pPr algn="just"/>
            <a:r>
              <a:rPr lang="en-GB" sz="1000" dirty="0"/>
              <a:t>. </a:t>
            </a:r>
          </a:p>
        </p:txBody>
      </p:sp>
      <p:sp>
        <p:nvSpPr>
          <p:cNvPr id="11" name="TextBox 10">
            <a:extLst>
              <a:ext uri="{FF2B5EF4-FFF2-40B4-BE49-F238E27FC236}">
                <a16:creationId xmlns:a16="http://schemas.microsoft.com/office/drawing/2014/main" xmlns="" id="{59B987B4-0540-4028-A1D1-3B4E77C329CE}"/>
              </a:ext>
            </a:extLst>
          </p:cNvPr>
          <p:cNvSpPr txBox="1"/>
          <p:nvPr/>
        </p:nvSpPr>
        <p:spPr>
          <a:xfrm>
            <a:off x="312716" y="3274657"/>
            <a:ext cx="6105552" cy="1292662"/>
          </a:xfrm>
          <a:prstGeom prst="rect">
            <a:avLst/>
          </a:prstGeom>
          <a:solidFill>
            <a:schemeClr val="accent6">
              <a:lumMod val="40000"/>
              <a:lumOff val="60000"/>
            </a:schemeClr>
          </a:solidFill>
        </p:spPr>
        <p:txBody>
          <a:bodyPr wrap="square" rtlCol="0">
            <a:spAutoFit/>
          </a:bodyPr>
          <a:lstStyle/>
          <a:p>
            <a:r>
              <a:rPr lang="en-GB" sz="1300" b="1" dirty="0"/>
              <a:t>Research Process Questions: </a:t>
            </a:r>
            <a:r>
              <a:rPr lang="en-GB" sz="1300" dirty="0"/>
              <a:t>invite you to consider the individuals, groups and organisations involved and why. At each level think about who/what they were, what was their role, who were they affiliated with and/or employed by, at what level and what was their relationship to or interest in this research project/topic/each other etc. Also consider their contribution throughout the research cycle, was it just at the beginning or implementation stage or from start to end. (see Figure 1)</a:t>
            </a:r>
          </a:p>
        </p:txBody>
      </p:sp>
      <p:sp>
        <p:nvSpPr>
          <p:cNvPr id="13" name="TextBox 12">
            <a:extLst>
              <a:ext uri="{FF2B5EF4-FFF2-40B4-BE49-F238E27FC236}">
                <a16:creationId xmlns:a16="http://schemas.microsoft.com/office/drawing/2014/main" xmlns="" id="{56EAB2F1-89D4-4997-99D7-657C09635264}"/>
              </a:ext>
            </a:extLst>
          </p:cNvPr>
          <p:cNvSpPr txBox="1"/>
          <p:nvPr/>
        </p:nvSpPr>
        <p:spPr>
          <a:xfrm>
            <a:off x="355600" y="7321659"/>
            <a:ext cx="6045201" cy="1492716"/>
          </a:xfrm>
          <a:prstGeom prst="rect">
            <a:avLst/>
          </a:prstGeom>
          <a:solidFill>
            <a:schemeClr val="tx2">
              <a:lumMod val="20000"/>
              <a:lumOff val="80000"/>
            </a:schemeClr>
          </a:solidFill>
        </p:spPr>
        <p:txBody>
          <a:bodyPr wrap="square" rtlCol="0">
            <a:spAutoFit/>
          </a:bodyPr>
          <a:lstStyle/>
          <a:p>
            <a:pPr algn="just"/>
            <a:r>
              <a:rPr lang="en-GB" sz="1300" b="1" dirty="0"/>
              <a:t>Q15-Q18: </a:t>
            </a:r>
            <a:r>
              <a:rPr lang="en-GB" sz="1300" dirty="0"/>
              <a:t>invite you to think about what’s going on overall and to look for patterns in the data. What is the relationship between Research Processes, Impacts and Mechanisms? How do they  interact with/at the different levels. Can you discern paradigmatic impacts ensuing from your research co-production? Are there potential transformative qualities or  reactions which could be traced to elements of your research processes, their impact and key elements and their interactions with the wider world.</a:t>
            </a:r>
          </a:p>
        </p:txBody>
      </p:sp>
    </p:spTree>
    <p:extLst>
      <p:ext uri="{BB962C8B-B14F-4D97-AF65-F5344CB8AC3E}">
        <p14:creationId xmlns:p14="http://schemas.microsoft.com/office/powerpoint/2010/main" val="4476844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6771</TotalTime>
  <Words>1005</Words>
  <Application>Microsoft Office PowerPoint</Application>
  <PresentationFormat>A4 Paper (210x297 mm)</PresentationFormat>
  <Paragraphs>60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PowerPoint Presentation</vt:lpstr>
      <vt:lpstr>The following tentative suggestions are designed to assist your reflection, answers and framework use: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Beckett</dc:creator>
  <cp:lastModifiedBy>Anita Kothari</cp:lastModifiedBy>
  <cp:revision>49</cp:revision>
  <dcterms:created xsi:type="dcterms:W3CDTF">2018-06-11T16:28:10Z</dcterms:created>
  <dcterms:modified xsi:type="dcterms:W3CDTF">2018-11-05T22:00:32Z</dcterms:modified>
</cp:coreProperties>
</file>