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56" r:id="rId4"/>
    <p:sldId id="261" r:id="rId5"/>
    <p:sldId id="25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A5F218-8516-4CBB-8117-BBCD836038C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3799179-9EF0-421E-AA76-70586E707165}">
      <dgm:prSet phldrT="[Text]"/>
      <dgm:spPr>
        <a:solidFill>
          <a:srgbClr val="FF0000"/>
        </a:solidFill>
      </dgm:spPr>
      <dgm:t>
        <a:bodyPr/>
        <a:lstStyle/>
        <a:p>
          <a:r>
            <a:rPr lang="en-US" dirty="0"/>
            <a:t>Healthy</a:t>
          </a:r>
        </a:p>
      </dgm:t>
    </dgm:pt>
    <dgm:pt modelId="{381038EB-D77F-4616-ABA7-088ACD0DD60B}" type="parTrans" cxnId="{7747862B-4EE1-4203-98BF-74B8C76AEADB}">
      <dgm:prSet/>
      <dgm:spPr/>
      <dgm:t>
        <a:bodyPr/>
        <a:lstStyle/>
        <a:p>
          <a:endParaRPr lang="en-US"/>
        </a:p>
      </dgm:t>
    </dgm:pt>
    <dgm:pt modelId="{5D39C366-6DCD-4350-A478-A9049A85819B}" type="sibTrans" cxnId="{7747862B-4EE1-4203-98BF-74B8C76AEADB}">
      <dgm:prSet/>
      <dgm:spPr/>
      <dgm:t>
        <a:bodyPr/>
        <a:lstStyle/>
        <a:p>
          <a:endParaRPr lang="en-US"/>
        </a:p>
      </dgm:t>
    </dgm:pt>
    <dgm:pt modelId="{190C7EFB-0964-4C46-9BED-C497004DFB6D}">
      <dgm:prSet phldrT="[Text]"/>
      <dgm:spPr>
        <a:solidFill>
          <a:srgbClr val="FFC000"/>
        </a:solidFill>
      </dgm:spPr>
      <dgm:t>
        <a:bodyPr/>
        <a:lstStyle/>
        <a:p>
          <a:r>
            <a:rPr lang="en-US" dirty="0"/>
            <a:t>Maternal and infant health</a:t>
          </a:r>
        </a:p>
      </dgm:t>
    </dgm:pt>
    <dgm:pt modelId="{4F7C55EB-2F75-43FA-9D3D-48406F2EC091}" type="parTrans" cxnId="{455C881A-6B53-4118-B3E4-287ADFF48E7F}">
      <dgm:prSet/>
      <dgm:spPr/>
      <dgm:t>
        <a:bodyPr/>
        <a:lstStyle/>
        <a:p>
          <a:endParaRPr lang="en-US"/>
        </a:p>
      </dgm:t>
    </dgm:pt>
    <dgm:pt modelId="{6D6654FD-C9B3-4228-9A99-F456625A2136}" type="sibTrans" cxnId="{455C881A-6B53-4118-B3E4-287ADFF48E7F}">
      <dgm:prSet/>
      <dgm:spPr/>
      <dgm:t>
        <a:bodyPr/>
        <a:lstStyle/>
        <a:p>
          <a:endParaRPr lang="en-US"/>
        </a:p>
      </dgm:t>
    </dgm:pt>
    <dgm:pt modelId="{0AA7189C-FB53-4974-B303-AA39587C624C}">
      <dgm:prSet phldrT="[Text]"/>
      <dgm:spPr>
        <a:solidFill>
          <a:srgbClr val="92D050"/>
        </a:solidFill>
      </dgm:spPr>
      <dgm:t>
        <a:bodyPr/>
        <a:lstStyle/>
        <a:p>
          <a:r>
            <a:rPr lang="en-SG" b="0" i="0" dirty="0"/>
            <a:t>Acutely ill, with</a:t>
          </a:r>
        </a:p>
        <a:p>
          <a:r>
            <a:rPr lang="en-SG" b="0" i="0" dirty="0"/>
            <a:t>likely return to health</a:t>
          </a:r>
          <a:endParaRPr lang="en-US" dirty="0"/>
        </a:p>
      </dgm:t>
    </dgm:pt>
    <dgm:pt modelId="{9923E744-DB0A-41C0-AF08-B95149F23519}" type="parTrans" cxnId="{D82B842A-ABEE-4D9D-8F45-5CF20EA120C9}">
      <dgm:prSet/>
      <dgm:spPr/>
      <dgm:t>
        <a:bodyPr/>
        <a:lstStyle/>
        <a:p>
          <a:endParaRPr lang="en-US"/>
        </a:p>
      </dgm:t>
    </dgm:pt>
    <dgm:pt modelId="{7870B753-D6D2-4F6B-B1C1-876F17182D77}" type="sibTrans" cxnId="{D82B842A-ABEE-4D9D-8F45-5CF20EA120C9}">
      <dgm:prSet/>
      <dgm:spPr/>
      <dgm:t>
        <a:bodyPr/>
        <a:lstStyle/>
        <a:p>
          <a:endParaRPr lang="en-US"/>
        </a:p>
      </dgm:t>
    </dgm:pt>
    <dgm:pt modelId="{3A3FDCB5-CB7F-42E5-8AEB-1F07EA522F07}">
      <dgm:prSet phldrT="[Text]"/>
      <dgm:spPr>
        <a:solidFill>
          <a:srgbClr val="00B050"/>
        </a:solidFill>
      </dgm:spPr>
      <dgm:t>
        <a:bodyPr/>
        <a:lstStyle/>
        <a:p>
          <a:r>
            <a:rPr lang="en-SG" b="0" i="0" dirty="0"/>
            <a:t>Chronic conditions, with “normal” function</a:t>
          </a:r>
          <a:endParaRPr lang="en-US" dirty="0"/>
        </a:p>
      </dgm:t>
    </dgm:pt>
    <dgm:pt modelId="{99D69DA4-A9A7-4054-AE8D-21C09663595F}" type="parTrans" cxnId="{CDE2E848-D0BA-4A26-B9FF-3C4E94E309ED}">
      <dgm:prSet/>
      <dgm:spPr/>
      <dgm:t>
        <a:bodyPr/>
        <a:lstStyle/>
        <a:p>
          <a:endParaRPr lang="en-US"/>
        </a:p>
      </dgm:t>
    </dgm:pt>
    <dgm:pt modelId="{F360E7E9-7D01-48D8-BD57-C76CC93813AA}" type="sibTrans" cxnId="{CDE2E848-D0BA-4A26-B9FF-3C4E94E309ED}">
      <dgm:prSet/>
      <dgm:spPr/>
      <dgm:t>
        <a:bodyPr/>
        <a:lstStyle/>
        <a:p>
          <a:endParaRPr lang="en-US"/>
        </a:p>
      </dgm:t>
    </dgm:pt>
    <dgm:pt modelId="{D7B4F60E-299F-413E-9F26-2E4692D3B525}">
      <dgm:prSet phldrT="[Text]"/>
      <dgm:spPr>
        <a:solidFill>
          <a:srgbClr val="00B0F0"/>
        </a:solidFill>
      </dgm:spPr>
      <dgm:t>
        <a:bodyPr/>
        <a:lstStyle/>
        <a:p>
          <a:r>
            <a:rPr lang="en-SG" b="0" i="0" dirty="0"/>
            <a:t>Significant but</a:t>
          </a:r>
        </a:p>
        <a:p>
          <a:r>
            <a:rPr lang="en-SG" b="0" i="0" dirty="0"/>
            <a:t>stable disability (include mental)</a:t>
          </a:r>
          <a:endParaRPr lang="en-US" dirty="0"/>
        </a:p>
      </dgm:t>
    </dgm:pt>
    <dgm:pt modelId="{56917540-1FA2-4900-9402-A041F90EC4B0}" type="parTrans" cxnId="{D5A87B4E-2611-4BC7-9D95-A1EFF65D4A5B}">
      <dgm:prSet/>
      <dgm:spPr/>
      <dgm:t>
        <a:bodyPr/>
        <a:lstStyle/>
        <a:p>
          <a:endParaRPr lang="en-US"/>
        </a:p>
      </dgm:t>
    </dgm:pt>
    <dgm:pt modelId="{2EC81403-1540-40C5-8D38-AA1430DF50AD}" type="sibTrans" cxnId="{D5A87B4E-2611-4BC7-9D95-A1EFF65D4A5B}">
      <dgm:prSet/>
      <dgm:spPr/>
      <dgm:t>
        <a:bodyPr/>
        <a:lstStyle/>
        <a:p>
          <a:endParaRPr lang="en-US"/>
        </a:p>
      </dgm:t>
    </dgm:pt>
    <dgm:pt modelId="{AC64014D-D6EB-4AE9-A9B2-7CF4B667D18E}">
      <dgm:prSet phldrT="[Text]"/>
      <dgm:spPr>
        <a:solidFill>
          <a:srgbClr val="7030A0"/>
        </a:solidFill>
      </dgm:spPr>
      <dgm:t>
        <a:bodyPr/>
        <a:lstStyle/>
        <a:p>
          <a:r>
            <a:rPr lang="en-SG" b="0" i="0" dirty="0"/>
            <a:t>Long course of decline,</a:t>
          </a:r>
        </a:p>
        <a:p>
          <a:r>
            <a:rPr lang="en-SG" b="0" i="0" dirty="0"/>
            <a:t>from dementia and/or frailty</a:t>
          </a:r>
          <a:endParaRPr lang="en-US" dirty="0"/>
        </a:p>
      </dgm:t>
    </dgm:pt>
    <dgm:pt modelId="{7DDBA5AB-320A-44E1-8DFB-0E87D6F8817C}" type="parTrans" cxnId="{FD3825B5-0B0F-4006-8EDC-1AAA23CFEE50}">
      <dgm:prSet/>
      <dgm:spPr/>
      <dgm:t>
        <a:bodyPr/>
        <a:lstStyle/>
        <a:p>
          <a:endParaRPr lang="en-US"/>
        </a:p>
      </dgm:t>
    </dgm:pt>
    <dgm:pt modelId="{831293EB-4D91-4CCB-8CAE-328A9B3E3391}" type="sibTrans" cxnId="{FD3825B5-0B0F-4006-8EDC-1AAA23CFEE50}">
      <dgm:prSet/>
      <dgm:spPr/>
      <dgm:t>
        <a:bodyPr/>
        <a:lstStyle/>
        <a:p>
          <a:endParaRPr lang="en-US"/>
        </a:p>
      </dgm:t>
    </dgm:pt>
    <dgm:pt modelId="{6A4C444B-6722-4F89-B67C-683202B10429}">
      <dgm:prSet phldrT="[Text]"/>
      <dgm:spPr>
        <a:solidFill>
          <a:srgbClr val="0070C0"/>
        </a:solidFill>
      </dgm:spPr>
      <dgm:t>
        <a:bodyPr/>
        <a:lstStyle/>
        <a:p>
          <a:r>
            <a:rPr lang="en-SG" b="0" i="0" dirty="0"/>
            <a:t>“Dying” with short</a:t>
          </a:r>
        </a:p>
        <a:p>
          <a:r>
            <a:rPr lang="en-SG" b="0" i="0" dirty="0"/>
            <a:t>decline</a:t>
          </a:r>
          <a:endParaRPr lang="en-US" dirty="0"/>
        </a:p>
      </dgm:t>
    </dgm:pt>
    <dgm:pt modelId="{E272E669-7A59-4EC8-9177-A5751C21C1FE}" type="parTrans" cxnId="{25181B3E-63D0-45AD-A421-95B5C1DADA46}">
      <dgm:prSet/>
      <dgm:spPr/>
      <dgm:t>
        <a:bodyPr/>
        <a:lstStyle/>
        <a:p>
          <a:endParaRPr lang="en-US"/>
        </a:p>
      </dgm:t>
    </dgm:pt>
    <dgm:pt modelId="{2024A11E-653F-4FBF-AC84-E8F1AA4979C3}" type="sibTrans" cxnId="{25181B3E-63D0-45AD-A421-95B5C1DADA46}">
      <dgm:prSet/>
      <dgm:spPr/>
      <dgm:t>
        <a:bodyPr/>
        <a:lstStyle/>
        <a:p>
          <a:endParaRPr lang="en-US"/>
        </a:p>
      </dgm:t>
    </dgm:pt>
    <dgm:pt modelId="{5161F279-F149-4185-83C2-059F1377DD09}">
      <dgm:prSet phldrT="[Text]"/>
      <dgm:spPr>
        <a:solidFill>
          <a:srgbClr val="002060"/>
        </a:solidFill>
      </dgm:spPr>
      <dgm:t>
        <a:bodyPr/>
        <a:lstStyle/>
        <a:p>
          <a:r>
            <a:rPr lang="en-SG" b="0" i="0" dirty="0"/>
            <a:t>Limited reserve and</a:t>
          </a:r>
        </a:p>
        <a:p>
          <a:r>
            <a:rPr lang="en-SG" b="0" i="0" dirty="0"/>
            <a:t>serious exacerbations</a:t>
          </a:r>
          <a:endParaRPr lang="en-US" dirty="0"/>
        </a:p>
      </dgm:t>
    </dgm:pt>
    <dgm:pt modelId="{39D63D01-D991-4628-9805-9E47E1043443}" type="parTrans" cxnId="{F1F567A1-CCA1-4C2E-A8E8-687B7B53A92E}">
      <dgm:prSet/>
      <dgm:spPr/>
      <dgm:t>
        <a:bodyPr/>
        <a:lstStyle/>
        <a:p>
          <a:endParaRPr lang="en-US"/>
        </a:p>
      </dgm:t>
    </dgm:pt>
    <dgm:pt modelId="{C0FB8381-392E-4BAB-9706-F4A3BDED9E83}" type="sibTrans" cxnId="{F1F567A1-CCA1-4C2E-A8E8-687B7B53A92E}">
      <dgm:prSet/>
      <dgm:spPr/>
      <dgm:t>
        <a:bodyPr/>
        <a:lstStyle/>
        <a:p>
          <a:endParaRPr lang="en-US"/>
        </a:p>
      </dgm:t>
    </dgm:pt>
    <dgm:pt modelId="{B0BBD70E-C1A8-40F3-AFC6-E1844449CDEB}" type="pres">
      <dgm:prSet presAssocID="{0EA5F218-8516-4CBB-8117-BBCD836038CF}" presName="diagram" presStyleCnt="0">
        <dgm:presLayoutVars>
          <dgm:dir/>
          <dgm:resizeHandles val="exact"/>
        </dgm:presLayoutVars>
      </dgm:prSet>
      <dgm:spPr/>
      <dgm:t>
        <a:bodyPr/>
        <a:lstStyle/>
        <a:p>
          <a:endParaRPr lang="en-US"/>
        </a:p>
      </dgm:t>
    </dgm:pt>
    <dgm:pt modelId="{8AA79FFC-6F79-413D-B454-932F8E16B968}" type="pres">
      <dgm:prSet presAssocID="{C3799179-9EF0-421E-AA76-70586E707165}" presName="node" presStyleLbl="node1" presStyleIdx="0" presStyleCnt="8">
        <dgm:presLayoutVars>
          <dgm:bulletEnabled val="1"/>
        </dgm:presLayoutVars>
      </dgm:prSet>
      <dgm:spPr/>
      <dgm:t>
        <a:bodyPr/>
        <a:lstStyle/>
        <a:p>
          <a:endParaRPr lang="en-US"/>
        </a:p>
      </dgm:t>
    </dgm:pt>
    <dgm:pt modelId="{7958D8B4-8ABF-48FB-955F-1266BCC5C0E3}" type="pres">
      <dgm:prSet presAssocID="{5D39C366-6DCD-4350-A478-A9049A85819B}" presName="sibTrans" presStyleCnt="0"/>
      <dgm:spPr/>
    </dgm:pt>
    <dgm:pt modelId="{E3066944-8BBC-4B54-ABD5-2AB9BCBDB57E}" type="pres">
      <dgm:prSet presAssocID="{190C7EFB-0964-4C46-9BED-C497004DFB6D}" presName="node" presStyleLbl="node1" presStyleIdx="1" presStyleCnt="8">
        <dgm:presLayoutVars>
          <dgm:bulletEnabled val="1"/>
        </dgm:presLayoutVars>
      </dgm:prSet>
      <dgm:spPr/>
      <dgm:t>
        <a:bodyPr/>
        <a:lstStyle/>
        <a:p>
          <a:endParaRPr lang="en-US"/>
        </a:p>
      </dgm:t>
    </dgm:pt>
    <dgm:pt modelId="{A7CDDE05-1606-4FF8-8D61-B3EB8D1F08C2}" type="pres">
      <dgm:prSet presAssocID="{6D6654FD-C9B3-4228-9A99-F456625A2136}" presName="sibTrans" presStyleCnt="0"/>
      <dgm:spPr/>
    </dgm:pt>
    <dgm:pt modelId="{B7AB19CF-B08B-4F2A-B25C-14439DDE3D9C}" type="pres">
      <dgm:prSet presAssocID="{0AA7189C-FB53-4974-B303-AA39587C624C}" presName="node" presStyleLbl="node1" presStyleIdx="2" presStyleCnt="8">
        <dgm:presLayoutVars>
          <dgm:bulletEnabled val="1"/>
        </dgm:presLayoutVars>
      </dgm:prSet>
      <dgm:spPr/>
      <dgm:t>
        <a:bodyPr/>
        <a:lstStyle/>
        <a:p>
          <a:endParaRPr lang="en-US"/>
        </a:p>
      </dgm:t>
    </dgm:pt>
    <dgm:pt modelId="{ABFD7CCB-063E-433C-B1CA-A8E46B532D7F}" type="pres">
      <dgm:prSet presAssocID="{7870B753-D6D2-4F6B-B1C1-876F17182D77}" presName="sibTrans" presStyleCnt="0"/>
      <dgm:spPr/>
    </dgm:pt>
    <dgm:pt modelId="{29D4CC47-C4AD-4EFD-A785-2E0969C4CCD3}" type="pres">
      <dgm:prSet presAssocID="{3A3FDCB5-CB7F-42E5-8AEB-1F07EA522F07}" presName="node" presStyleLbl="node1" presStyleIdx="3" presStyleCnt="8">
        <dgm:presLayoutVars>
          <dgm:bulletEnabled val="1"/>
        </dgm:presLayoutVars>
      </dgm:prSet>
      <dgm:spPr/>
      <dgm:t>
        <a:bodyPr/>
        <a:lstStyle/>
        <a:p>
          <a:endParaRPr lang="en-US"/>
        </a:p>
      </dgm:t>
    </dgm:pt>
    <dgm:pt modelId="{34C9BA18-5117-40BA-98E5-7ED33118008C}" type="pres">
      <dgm:prSet presAssocID="{F360E7E9-7D01-48D8-BD57-C76CC93813AA}" presName="sibTrans" presStyleCnt="0"/>
      <dgm:spPr/>
    </dgm:pt>
    <dgm:pt modelId="{5B8585E6-A106-4431-A85B-711DFE9F7CDE}" type="pres">
      <dgm:prSet presAssocID="{D7B4F60E-299F-413E-9F26-2E4692D3B525}" presName="node" presStyleLbl="node1" presStyleIdx="4" presStyleCnt="8">
        <dgm:presLayoutVars>
          <dgm:bulletEnabled val="1"/>
        </dgm:presLayoutVars>
      </dgm:prSet>
      <dgm:spPr/>
      <dgm:t>
        <a:bodyPr/>
        <a:lstStyle/>
        <a:p>
          <a:endParaRPr lang="en-US"/>
        </a:p>
      </dgm:t>
    </dgm:pt>
    <dgm:pt modelId="{6698EFCF-129F-4090-92C4-82CB7DE499D3}" type="pres">
      <dgm:prSet presAssocID="{2EC81403-1540-40C5-8D38-AA1430DF50AD}" presName="sibTrans" presStyleCnt="0"/>
      <dgm:spPr/>
    </dgm:pt>
    <dgm:pt modelId="{B6A3B61A-A4E4-4410-90DF-FDADBDADE453}" type="pres">
      <dgm:prSet presAssocID="{6A4C444B-6722-4F89-B67C-683202B10429}" presName="node" presStyleLbl="node1" presStyleIdx="5" presStyleCnt="8">
        <dgm:presLayoutVars>
          <dgm:bulletEnabled val="1"/>
        </dgm:presLayoutVars>
      </dgm:prSet>
      <dgm:spPr/>
      <dgm:t>
        <a:bodyPr/>
        <a:lstStyle/>
        <a:p>
          <a:endParaRPr lang="en-US"/>
        </a:p>
      </dgm:t>
    </dgm:pt>
    <dgm:pt modelId="{C760A190-D793-4398-BA85-C6F615C036AE}" type="pres">
      <dgm:prSet presAssocID="{2024A11E-653F-4FBF-AC84-E8F1AA4979C3}" presName="sibTrans" presStyleCnt="0"/>
      <dgm:spPr/>
    </dgm:pt>
    <dgm:pt modelId="{B0CB0AC2-CDA5-43A2-B5AA-E859C9C7C166}" type="pres">
      <dgm:prSet presAssocID="{5161F279-F149-4185-83C2-059F1377DD09}" presName="node" presStyleLbl="node1" presStyleIdx="6" presStyleCnt="8">
        <dgm:presLayoutVars>
          <dgm:bulletEnabled val="1"/>
        </dgm:presLayoutVars>
      </dgm:prSet>
      <dgm:spPr/>
      <dgm:t>
        <a:bodyPr/>
        <a:lstStyle/>
        <a:p>
          <a:endParaRPr lang="en-US"/>
        </a:p>
      </dgm:t>
    </dgm:pt>
    <dgm:pt modelId="{77C21329-9B69-44FC-B7CC-B218F834E45B}" type="pres">
      <dgm:prSet presAssocID="{C0FB8381-392E-4BAB-9706-F4A3BDED9E83}" presName="sibTrans" presStyleCnt="0"/>
      <dgm:spPr/>
    </dgm:pt>
    <dgm:pt modelId="{068490BE-7E59-4C8C-A5C2-992D3C7E7477}" type="pres">
      <dgm:prSet presAssocID="{AC64014D-D6EB-4AE9-A9B2-7CF4B667D18E}" presName="node" presStyleLbl="node1" presStyleIdx="7" presStyleCnt="8">
        <dgm:presLayoutVars>
          <dgm:bulletEnabled val="1"/>
        </dgm:presLayoutVars>
      </dgm:prSet>
      <dgm:spPr/>
      <dgm:t>
        <a:bodyPr/>
        <a:lstStyle/>
        <a:p>
          <a:endParaRPr lang="en-US"/>
        </a:p>
      </dgm:t>
    </dgm:pt>
  </dgm:ptLst>
  <dgm:cxnLst>
    <dgm:cxn modelId="{455C881A-6B53-4118-B3E4-287ADFF48E7F}" srcId="{0EA5F218-8516-4CBB-8117-BBCD836038CF}" destId="{190C7EFB-0964-4C46-9BED-C497004DFB6D}" srcOrd="1" destOrd="0" parTransId="{4F7C55EB-2F75-43FA-9D3D-48406F2EC091}" sibTransId="{6D6654FD-C9B3-4228-9A99-F456625A2136}"/>
    <dgm:cxn modelId="{8CE83C8F-BC84-41A9-B229-7C39E79B5F5C}" type="presOf" srcId="{C3799179-9EF0-421E-AA76-70586E707165}" destId="{8AA79FFC-6F79-413D-B454-932F8E16B968}" srcOrd="0" destOrd="0" presId="urn:microsoft.com/office/officeart/2005/8/layout/default"/>
    <dgm:cxn modelId="{D5A87B4E-2611-4BC7-9D95-A1EFF65D4A5B}" srcId="{0EA5F218-8516-4CBB-8117-BBCD836038CF}" destId="{D7B4F60E-299F-413E-9F26-2E4692D3B525}" srcOrd="4" destOrd="0" parTransId="{56917540-1FA2-4900-9402-A041F90EC4B0}" sibTransId="{2EC81403-1540-40C5-8D38-AA1430DF50AD}"/>
    <dgm:cxn modelId="{7747862B-4EE1-4203-98BF-74B8C76AEADB}" srcId="{0EA5F218-8516-4CBB-8117-BBCD836038CF}" destId="{C3799179-9EF0-421E-AA76-70586E707165}" srcOrd="0" destOrd="0" parTransId="{381038EB-D77F-4616-ABA7-088ACD0DD60B}" sibTransId="{5D39C366-6DCD-4350-A478-A9049A85819B}"/>
    <dgm:cxn modelId="{EB681490-C568-445F-80F4-C531B784E2A5}" type="presOf" srcId="{D7B4F60E-299F-413E-9F26-2E4692D3B525}" destId="{5B8585E6-A106-4431-A85B-711DFE9F7CDE}" srcOrd="0" destOrd="0" presId="urn:microsoft.com/office/officeart/2005/8/layout/default"/>
    <dgm:cxn modelId="{E123C767-6AD2-40BB-AFEA-41051B0EECA4}" type="presOf" srcId="{AC64014D-D6EB-4AE9-A9B2-7CF4B667D18E}" destId="{068490BE-7E59-4C8C-A5C2-992D3C7E7477}" srcOrd="0" destOrd="0" presId="urn:microsoft.com/office/officeart/2005/8/layout/default"/>
    <dgm:cxn modelId="{25181B3E-63D0-45AD-A421-95B5C1DADA46}" srcId="{0EA5F218-8516-4CBB-8117-BBCD836038CF}" destId="{6A4C444B-6722-4F89-B67C-683202B10429}" srcOrd="5" destOrd="0" parTransId="{E272E669-7A59-4EC8-9177-A5751C21C1FE}" sibTransId="{2024A11E-653F-4FBF-AC84-E8F1AA4979C3}"/>
    <dgm:cxn modelId="{4ACBE1D5-A7EB-4D22-935F-8CE1E0988B69}" type="presOf" srcId="{3A3FDCB5-CB7F-42E5-8AEB-1F07EA522F07}" destId="{29D4CC47-C4AD-4EFD-A785-2E0969C4CCD3}" srcOrd="0" destOrd="0" presId="urn:microsoft.com/office/officeart/2005/8/layout/default"/>
    <dgm:cxn modelId="{2800E5A0-8DDF-4F7B-A927-0552ED722090}" type="presOf" srcId="{190C7EFB-0964-4C46-9BED-C497004DFB6D}" destId="{E3066944-8BBC-4B54-ABD5-2AB9BCBDB57E}" srcOrd="0" destOrd="0" presId="urn:microsoft.com/office/officeart/2005/8/layout/default"/>
    <dgm:cxn modelId="{FD3825B5-0B0F-4006-8EDC-1AAA23CFEE50}" srcId="{0EA5F218-8516-4CBB-8117-BBCD836038CF}" destId="{AC64014D-D6EB-4AE9-A9B2-7CF4B667D18E}" srcOrd="7" destOrd="0" parTransId="{7DDBA5AB-320A-44E1-8DFB-0E87D6F8817C}" sibTransId="{831293EB-4D91-4CCB-8CAE-328A9B3E3391}"/>
    <dgm:cxn modelId="{D82B842A-ABEE-4D9D-8F45-5CF20EA120C9}" srcId="{0EA5F218-8516-4CBB-8117-BBCD836038CF}" destId="{0AA7189C-FB53-4974-B303-AA39587C624C}" srcOrd="2" destOrd="0" parTransId="{9923E744-DB0A-41C0-AF08-B95149F23519}" sibTransId="{7870B753-D6D2-4F6B-B1C1-876F17182D77}"/>
    <dgm:cxn modelId="{110DE1B0-6D24-4CD0-81CC-38EB69B0F32A}" type="presOf" srcId="{0AA7189C-FB53-4974-B303-AA39587C624C}" destId="{B7AB19CF-B08B-4F2A-B25C-14439DDE3D9C}" srcOrd="0" destOrd="0" presId="urn:microsoft.com/office/officeart/2005/8/layout/default"/>
    <dgm:cxn modelId="{D93E27B2-7CF3-4AEC-A9B8-E2F6AEC1CD20}" type="presOf" srcId="{0EA5F218-8516-4CBB-8117-BBCD836038CF}" destId="{B0BBD70E-C1A8-40F3-AFC6-E1844449CDEB}" srcOrd="0" destOrd="0" presId="urn:microsoft.com/office/officeart/2005/8/layout/default"/>
    <dgm:cxn modelId="{BB10F513-EF01-488A-AFD6-4474C6488C58}" type="presOf" srcId="{6A4C444B-6722-4F89-B67C-683202B10429}" destId="{B6A3B61A-A4E4-4410-90DF-FDADBDADE453}" srcOrd="0" destOrd="0" presId="urn:microsoft.com/office/officeart/2005/8/layout/default"/>
    <dgm:cxn modelId="{CDE2E848-D0BA-4A26-B9FF-3C4E94E309ED}" srcId="{0EA5F218-8516-4CBB-8117-BBCD836038CF}" destId="{3A3FDCB5-CB7F-42E5-8AEB-1F07EA522F07}" srcOrd="3" destOrd="0" parTransId="{99D69DA4-A9A7-4054-AE8D-21C09663595F}" sibTransId="{F360E7E9-7D01-48D8-BD57-C76CC93813AA}"/>
    <dgm:cxn modelId="{F1F567A1-CCA1-4C2E-A8E8-687B7B53A92E}" srcId="{0EA5F218-8516-4CBB-8117-BBCD836038CF}" destId="{5161F279-F149-4185-83C2-059F1377DD09}" srcOrd="6" destOrd="0" parTransId="{39D63D01-D991-4628-9805-9E47E1043443}" sibTransId="{C0FB8381-392E-4BAB-9706-F4A3BDED9E83}"/>
    <dgm:cxn modelId="{70D45C90-508A-4C63-B722-B9EF1F9342AD}" type="presOf" srcId="{5161F279-F149-4185-83C2-059F1377DD09}" destId="{B0CB0AC2-CDA5-43A2-B5AA-E859C9C7C166}" srcOrd="0" destOrd="0" presId="urn:microsoft.com/office/officeart/2005/8/layout/default"/>
    <dgm:cxn modelId="{950E29CA-546C-4F33-A018-09D59C6C3EEC}" type="presParOf" srcId="{B0BBD70E-C1A8-40F3-AFC6-E1844449CDEB}" destId="{8AA79FFC-6F79-413D-B454-932F8E16B968}" srcOrd="0" destOrd="0" presId="urn:microsoft.com/office/officeart/2005/8/layout/default"/>
    <dgm:cxn modelId="{9A79F7A1-02BF-4547-89ED-99E688648CCC}" type="presParOf" srcId="{B0BBD70E-C1A8-40F3-AFC6-E1844449CDEB}" destId="{7958D8B4-8ABF-48FB-955F-1266BCC5C0E3}" srcOrd="1" destOrd="0" presId="urn:microsoft.com/office/officeart/2005/8/layout/default"/>
    <dgm:cxn modelId="{41E012C9-18CF-4B48-8FEE-7599FAB03C1B}" type="presParOf" srcId="{B0BBD70E-C1A8-40F3-AFC6-E1844449CDEB}" destId="{E3066944-8BBC-4B54-ABD5-2AB9BCBDB57E}" srcOrd="2" destOrd="0" presId="urn:microsoft.com/office/officeart/2005/8/layout/default"/>
    <dgm:cxn modelId="{EBFC3F21-9B10-4099-8F63-19CED73F7226}" type="presParOf" srcId="{B0BBD70E-C1A8-40F3-AFC6-E1844449CDEB}" destId="{A7CDDE05-1606-4FF8-8D61-B3EB8D1F08C2}" srcOrd="3" destOrd="0" presId="urn:microsoft.com/office/officeart/2005/8/layout/default"/>
    <dgm:cxn modelId="{BA281D5C-01C2-41F6-9126-A00C81EB77C4}" type="presParOf" srcId="{B0BBD70E-C1A8-40F3-AFC6-E1844449CDEB}" destId="{B7AB19CF-B08B-4F2A-B25C-14439DDE3D9C}" srcOrd="4" destOrd="0" presId="urn:microsoft.com/office/officeart/2005/8/layout/default"/>
    <dgm:cxn modelId="{62A11BD2-0FF2-4DD6-BD85-DE8F8B21E824}" type="presParOf" srcId="{B0BBD70E-C1A8-40F3-AFC6-E1844449CDEB}" destId="{ABFD7CCB-063E-433C-B1CA-A8E46B532D7F}" srcOrd="5" destOrd="0" presId="urn:microsoft.com/office/officeart/2005/8/layout/default"/>
    <dgm:cxn modelId="{A4D2CC20-5235-47A4-8141-F4E4E36EC9D2}" type="presParOf" srcId="{B0BBD70E-C1A8-40F3-AFC6-E1844449CDEB}" destId="{29D4CC47-C4AD-4EFD-A785-2E0969C4CCD3}" srcOrd="6" destOrd="0" presId="urn:microsoft.com/office/officeart/2005/8/layout/default"/>
    <dgm:cxn modelId="{FDBE2DAB-EC96-423D-9184-AC7B516BC809}" type="presParOf" srcId="{B0BBD70E-C1A8-40F3-AFC6-E1844449CDEB}" destId="{34C9BA18-5117-40BA-98E5-7ED33118008C}" srcOrd="7" destOrd="0" presId="urn:microsoft.com/office/officeart/2005/8/layout/default"/>
    <dgm:cxn modelId="{A7F42E42-A190-4B1A-AB24-95B914C3DA33}" type="presParOf" srcId="{B0BBD70E-C1A8-40F3-AFC6-E1844449CDEB}" destId="{5B8585E6-A106-4431-A85B-711DFE9F7CDE}" srcOrd="8" destOrd="0" presId="urn:microsoft.com/office/officeart/2005/8/layout/default"/>
    <dgm:cxn modelId="{C67A0BF1-C56D-4DB2-AA6D-5B2A4F48175A}" type="presParOf" srcId="{B0BBD70E-C1A8-40F3-AFC6-E1844449CDEB}" destId="{6698EFCF-129F-4090-92C4-82CB7DE499D3}" srcOrd="9" destOrd="0" presId="urn:microsoft.com/office/officeart/2005/8/layout/default"/>
    <dgm:cxn modelId="{4102AFFD-0494-42DB-B7F7-2C5468C1F660}" type="presParOf" srcId="{B0BBD70E-C1A8-40F3-AFC6-E1844449CDEB}" destId="{B6A3B61A-A4E4-4410-90DF-FDADBDADE453}" srcOrd="10" destOrd="0" presId="urn:microsoft.com/office/officeart/2005/8/layout/default"/>
    <dgm:cxn modelId="{10BEE115-08DE-424E-A41E-308606F0FF89}" type="presParOf" srcId="{B0BBD70E-C1A8-40F3-AFC6-E1844449CDEB}" destId="{C760A190-D793-4398-BA85-C6F615C036AE}" srcOrd="11" destOrd="0" presId="urn:microsoft.com/office/officeart/2005/8/layout/default"/>
    <dgm:cxn modelId="{8FB073D8-4A33-439C-A37F-E9B23E2D1D54}" type="presParOf" srcId="{B0BBD70E-C1A8-40F3-AFC6-E1844449CDEB}" destId="{B0CB0AC2-CDA5-43A2-B5AA-E859C9C7C166}" srcOrd="12" destOrd="0" presId="urn:microsoft.com/office/officeart/2005/8/layout/default"/>
    <dgm:cxn modelId="{2B7C9A7C-25A5-4768-B49D-18480E78C681}" type="presParOf" srcId="{B0BBD70E-C1A8-40F3-AFC6-E1844449CDEB}" destId="{77C21329-9B69-44FC-B7CC-B218F834E45B}" srcOrd="13" destOrd="0" presId="urn:microsoft.com/office/officeart/2005/8/layout/default"/>
    <dgm:cxn modelId="{E3A61EFA-9638-4D60-9FBF-9DE2F9F6A4AA}" type="presParOf" srcId="{B0BBD70E-C1A8-40F3-AFC6-E1844449CDEB}" destId="{068490BE-7E59-4C8C-A5C2-992D3C7E7477}"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E722D8-10B7-4F2F-A195-F2977D06CA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27EE442-06C1-47EF-9BD8-3F2F9A8FD5FF}">
      <dgm:prSet phldrT="[Text]"/>
      <dgm:spPr>
        <a:solidFill>
          <a:srgbClr val="FF0000"/>
        </a:solidFill>
      </dgm:spPr>
      <dgm:t>
        <a:bodyPr/>
        <a:lstStyle/>
        <a:p>
          <a:r>
            <a:rPr lang="en-US" dirty="0"/>
            <a:t>Healthy</a:t>
          </a:r>
        </a:p>
      </dgm:t>
    </dgm:pt>
    <dgm:pt modelId="{BDD6395C-9C7B-4349-A7A7-7E716817F357}" type="parTrans" cxnId="{6D9552B9-D865-467E-8FAB-08F3365EB598}">
      <dgm:prSet/>
      <dgm:spPr/>
      <dgm:t>
        <a:bodyPr/>
        <a:lstStyle/>
        <a:p>
          <a:endParaRPr lang="en-US"/>
        </a:p>
      </dgm:t>
    </dgm:pt>
    <dgm:pt modelId="{8FED18CC-D3CE-462E-A4CB-AD05EAD1EA1D}" type="sibTrans" cxnId="{6D9552B9-D865-467E-8FAB-08F3365EB598}">
      <dgm:prSet/>
      <dgm:spPr/>
      <dgm:t>
        <a:bodyPr/>
        <a:lstStyle/>
        <a:p>
          <a:endParaRPr lang="en-US"/>
        </a:p>
      </dgm:t>
    </dgm:pt>
    <dgm:pt modelId="{ABBE93BA-C060-40CA-B410-B7286B122B19}">
      <dgm:prSet phldrT="[Text]"/>
      <dgm:spPr>
        <a:solidFill>
          <a:schemeClr val="bg2"/>
        </a:solidFill>
      </dgm:spPr>
      <dgm:t>
        <a:bodyPr/>
        <a:lstStyle/>
        <a:p>
          <a:r>
            <a:rPr lang="en-US" b="0" i="0" dirty="0"/>
            <a:t>Mr. Smith usually books an</a:t>
          </a:r>
          <a:br>
            <a:rPr lang="en-US" b="0" i="0" dirty="0"/>
          </a:br>
          <a:r>
            <a:rPr lang="en-US" b="0" i="0" dirty="0"/>
            <a:t>appointment with his primary care physician each</a:t>
          </a:r>
          <a:br>
            <a:rPr lang="en-US" b="0" i="0" dirty="0"/>
          </a:br>
          <a:r>
            <a:rPr lang="en-US" b="0" i="0" dirty="0"/>
            <a:t>year for an annual checkup. He also may contact his</a:t>
          </a:r>
          <a:br>
            <a:rPr lang="en-US" b="0" i="0" dirty="0"/>
          </a:br>
          <a:r>
            <a:rPr lang="en-US" b="0" i="0" dirty="0"/>
            <a:t>physician’s office for acute, self-limiting problems</a:t>
          </a:r>
          <a:br>
            <a:rPr lang="en-US" b="0" i="0" dirty="0"/>
          </a:br>
          <a:r>
            <a:rPr lang="en-US" b="0" i="0" dirty="0"/>
            <a:t>such as a sore throat.</a:t>
          </a:r>
          <a:endParaRPr lang="en-US" dirty="0"/>
        </a:p>
      </dgm:t>
    </dgm:pt>
    <dgm:pt modelId="{6B2B0028-6F05-4E94-8927-A1382EFD9592}" type="parTrans" cxnId="{E1A1A3DE-B193-4258-AABB-17290C817546}">
      <dgm:prSet/>
      <dgm:spPr/>
      <dgm:t>
        <a:bodyPr/>
        <a:lstStyle/>
        <a:p>
          <a:endParaRPr lang="en-US"/>
        </a:p>
      </dgm:t>
    </dgm:pt>
    <dgm:pt modelId="{A6F37503-E27E-467B-A7E3-1478279030ED}" type="sibTrans" cxnId="{E1A1A3DE-B193-4258-AABB-17290C817546}">
      <dgm:prSet/>
      <dgm:spPr/>
      <dgm:t>
        <a:bodyPr/>
        <a:lstStyle/>
        <a:p>
          <a:endParaRPr lang="en-US"/>
        </a:p>
      </dgm:t>
    </dgm:pt>
    <dgm:pt modelId="{2256B407-C5CA-40D2-BBF5-414DF73A83FB}">
      <dgm:prSet phldrT="[Text]"/>
      <dgm:spPr>
        <a:solidFill>
          <a:srgbClr val="FFC000"/>
        </a:solidFill>
      </dgm:spPr>
      <dgm:t>
        <a:bodyPr/>
        <a:lstStyle/>
        <a:p>
          <a:r>
            <a:rPr lang="en-US" dirty="0"/>
            <a:t>Maternal and infant health</a:t>
          </a:r>
        </a:p>
      </dgm:t>
    </dgm:pt>
    <dgm:pt modelId="{58A5BC3A-F6AB-4217-BB80-8AD2EB34C88A}" type="parTrans" cxnId="{9A09663A-B1AF-4514-8518-4308D9A30D39}">
      <dgm:prSet/>
      <dgm:spPr/>
      <dgm:t>
        <a:bodyPr/>
        <a:lstStyle/>
        <a:p>
          <a:endParaRPr lang="en-US"/>
        </a:p>
      </dgm:t>
    </dgm:pt>
    <dgm:pt modelId="{48D1BBD5-8107-464A-B667-AD8C34E8B955}" type="sibTrans" cxnId="{9A09663A-B1AF-4514-8518-4308D9A30D39}">
      <dgm:prSet/>
      <dgm:spPr/>
      <dgm:t>
        <a:bodyPr/>
        <a:lstStyle/>
        <a:p>
          <a:endParaRPr lang="en-US"/>
        </a:p>
      </dgm:t>
    </dgm:pt>
    <dgm:pt modelId="{330F0613-EA65-4D71-8790-9284BD3B698E}">
      <dgm:prSet phldrT="[Text]"/>
      <dgm:spPr>
        <a:solidFill>
          <a:schemeClr val="bg2">
            <a:alpha val="90000"/>
          </a:schemeClr>
        </a:solidFill>
      </dgm:spPr>
      <dgm:t>
        <a:bodyPr/>
        <a:lstStyle/>
        <a:p>
          <a:r>
            <a:rPr lang="en-US" b="0" i="0" dirty="0"/>
            <a:t>Mrs. Brown had regular contact with her gynecologist for contraception and health monitoring until deciding to become pregnant. Her newborn’s checkups and immunizations</a:t>
          </a:r>
          <a:br>
            <a:rPr lang="en-US" b="0" i="0" dirty="0"/>
          </a:br>
          <a:r>
            <a:rPr lang="en-US" b="0" i="0" dirty="0"/>
            <a:t>follow national guidelines.</a:t>
          </a:r>
          <a:endParaRPr lang="en-US" dirty="0"/>
        </a:p>
      </dgm:t>
    </dgm:pt>
    <dgm:pt modelId="{F685311E-410D-486C-8741-BE09C2EBA46F}" type="parTrans" cxnId="{44754EB2-86BA-4FAB-AE6C-EBB69EFE9759}">
      <dgm:prSet/>
      <dgm:spPr/>
      <dgm:t>
        <a:bodyPr/>
        <a:lstStyle/>
        <a:p>
          <a:endParaRPr lang="en-US"/>
        </a:p>
      </dgm:t>
    </dgm:pt>
    <dgm:pt modelId="{CFF92661-17C1-45EA-AD45-79106EAD3EE7}" type="sibTrans" cxnId="{44754EB2-86BA-4FAB-AE6C-EBB69EFE9759}">
      <dgm:prSet/>
      <dgm:spPr/>
      <dgm:t>
        <a:bodyPr/>
        <a:lstStyle/>
        <a:p>
          <a:endParaRPr lang="en-US"/>
        </a:p>
      </dgm:t>
    </dgm:pt>
    <dgm:pt modelId="{7ABBD02C-6C46-417A-AB1C-92753600139F}">
      <dgm:prSet phldrT="[Text]"/>
      <dgm:spPr>
        <a:solidFill>
          <a:srgbClr val="92D050"/>
        </a:solidFill>
      </dgm:spPr>
      <dgm:t>
        <a:bodyPr/>
        <a:lstStyle/>
        <a:p>
          <a:r>
            <a:rPr lang="en-SG" b="0" i="0" dirty="0"/>
            <a:t>Acutely ill, with</a:t>
          </a:r>
        </a:p>
        <a:p>
          <a:r>
            <a:rPr lang="en-SG" b="0" i="0" dirty="0"/>
            <a:t>likely return to health</a:t>
          </a:r>
          <a:endParaRPr lang="en-US" dirty="0"/>
        </a:p>
      </dgm:t>
    </dgm:pt>
    <dgm:pt modelId="{B5B30AF3-3A58-41C3-977A-8A800AB98345}" type="parTrans" cxnId="{647A96B9-7BBB-414D-8CDD-E92208721AD9}">
      <dgm:prSet/>
      <dgm:spPr/>
      <dgm:t>
        <a:bodyPr/>
        <a:lstStyle/>
        <a:p>
          <a:endParaRPr lang="en-US"/>
        </a:p>
      </dgm:t>
    </dgm:pt>
    <dgm:pt modelId="{DF5C0F6E-49DD-4A7D-893D-A3401A3576C7}" type="sibTrans" cxnId="{647A96B9-7BBB-414D-8CDD-E92208721AD9}">
      <dgm:prSet/>
      <dgm:spPr/>
      <dgm:t>
        <a:bodyPr/>
        <a:lstStyle/>
        <a:p>
          <a:endParaRPr lang="en-US"/>
        </a:p>
      </dgm:t>
    </dgm:pt>
    <dgm:pt modelId="{1193A7E1-A0A5-410C-8A06-5F6B540C69D9}">
      <dgm:prSet phldrT="[Text]"/>
      <dgm:spPr>
        <a:solidFill>
          <a:schemeClr val="bg2">
            <a:alpha val="90000"/>
          </a:schemeClr>
        </a:solidFill>
      </dgm:spPr>
      <dgm:t>
        <a:bodyPr/>
        <a:lstStyle/>
        <a:p>
          <a:r>
            <a:rPr lang="en-US" b="0" i="0" dirty="0"/>
            <a:t>Tom broke his bone while playing football. Following an uneventful surgical procedure, Tom received physical therapy to rehabilitate his leg</a:t>
          </a:r>
          <a:br>
            <a:rPr lang="en-US" b="0" i="0" dirty="0"/>
          </a:br>
          <a:r>
            <a:rPr lang="en-US" b="0" i="0" dirty="0"/>
            <a:t>and maintain his body strength. He returned to school eight weeks later.</a:t>
          </a:r>
          <a:r>
            <a:rPr lang="en-US" dirty="0"/>
            <a:t/>
          </a:r>
          <a:br>
            <a:rPr lang="en-US" dirty="0"/>
          </a:br>
          <a:endParaRPr lang="en-US" dirty="0"/>
        </a:p>
      </dgm:t>
    </dgm:pt>
    <dgm:pt modelId="{5374F270-BF89-481B-9DBF-4F81DD635241}" type="parTrans" cxnId="{8165BAE2-52D1-4726-A340-5FFE8F8B8711}">
      <dgm:prSet/>
      <dgm:spPr/>
      <dgm:t>
        <a:bodyPr/>
        <a:lstStyle/>
        <a:p>
          <a:endParaRPr lang="en-US"/>
        </a:p>
      </dgm:t>
    </dgm:pt>
    <dgm:pt modelId="{01A0E1C9-0116-449A-9B41-6B2E18F83026}" type="sibTrans" cxnId="{8165BAE2-52D1-4726-A340-5FFE8F8B8711}">
      <dgm:prSet/>
      <dgm:spPr/>
      <dgm:t>
        <a:bodyPr/>
        <a:lstStyle/>
        <a:p>
          <a:endParaRPr lang="en-US"/>
        </a:p>
      </dgm:t>
    </dgm:pt>
    <dgm:pt modelId="{DB6DDF02-2B10-4EDB-BB0C-D847152C9B90}">
      <dgm:prSet phldrT="[Text]"/>
      <dgm:spPr>
        <a:solidFill>
          <a:srgbClr val="00B050"/>
        </a:solidFill>
      </dgm:spPr>
      <dgm:t>
        <a:bodyPr/>
        <a:lstStyle/>
        <a:p>
          <a:r>
            <a:rPr lang="en-SG" b="0" i="0" dirty="0"/>
            <a:t>Chronic conditions, with “normal” function</a:t>
          </a:r>
          <a:endParaRPr lang="en-US" dirty="0"/>
        </a:p>
      </dgm:t>
    </dgm:pt>
    <dgm:pt modelId="{6757A85C-E5C3-4129-BEF8-70B6985B61EE}" type="parTrans" cxnId="{A2AA7231-76D2-43A8-907E-2685FD9D72D8}">
      <dgm:prSet/>
      <dgm:spPr/>
      <dgm:t>
        <a:bodyPr/>
        <a:lstStyle/>
        <a:p>
          <a:endParaRPr lang="en-US"/>
        </a:p>
      </dgm:t>
    </dgm:pt>
    <dgm:pt modelId="{BFEF4E87-9EB5-42CD-A0FD-ACD8A8F5D79E}" type="sibTrans" cxnId="{A2AA7231-76D2-43A8-907E-2685FD9D72D8}">
      <dgm:prSet/>
      <dgm:spPr/>
      <dgm:t>
        <a:bodyPr/>
        <a:lstStyle/>
        <a:p>
          <a:endParaRPr lang="en-US"/>
        </a:p>
      </dgm:t>
    </dgm:pt>
    <dgm:pt modelId="{240CD314-FA37-43CC-9712-68D594702BC9}">
      <dgm:prSet/>
      <dgm:spPr>
        <a:solidFill>
          <a:schemeClr val="bg2">
            <a:alpha val="90000"/>
          </a:schemeClr>
        </a:solidFill>
      </dgm:spPr>
      <dgm:t>
        <a:bodyPr/>
        <a:lstStyle/>
        <a:p>
          <a:r>
            <a:rPr lang="en-US" b="0" i="0" dirty="0"/>
            <a:t>Mrs. Gomez has hypertension</a:t>
          </a:r>
          <a:br>
            <a:rPr lang="en-US" b="0" i="0" dirty="0"/>
          </a:br>
          <a:r>
            <a:rPr lang="en-US" b="0" i="0" dirty="0"/>
            <a:t>and diabetes. Although the levels were largely normal, she still finds that both are occasionally out of control She had regular checkups, and monitoring for possible</a:t>
          </a:r>
          <a:br>
            <a:rPr lang="en-US" b="0" i="0" dirty="0"/>
          </a:br>
          <a:r>
            <a:rPr lang="en-US" b="0" i="0" dirty="0"/>
            <a:t>complications.</a:t>
          </a:r>
          <a:endParaRPr lang="en-US" dirty="0"/>
        </a:p>
      </dgm:t>
    </dgm:pt>
    <dgm:pt modelId="{C20A336E-E25C-4FC9-B61F-1E270FCC7860}" type="parTrans" cxnId="{286332D3-CD13-497B-924D-D347EA35657B}">
      <dgm:prSet/>
      <dgm:spPr/>
      <dgm:t>
        <a:bodyPr/>
        <a:lstStyle/>
        <a:p>
          <a:endParaRPr lang="en-US"/>
        </a:p>
      </dgm:t>
    </dgm:pt>
    <dgm:pt modelId="{A1378CA6-54FE-4329-80E7-FF536DA13008}" type="sibTrans" cxnId="{286332D3-CD13-497B-924D-D347EA35657B}">
      <dgm:prSet/>
      <dgm:spPr/>
      <dgm:t>
        <a:bodyPr/>
        <a:lstStyle/>
        <a:p>
          <a:endParaRPr lang="en-US"/>
        </a:p>
      </dgm:t>
    </dgm:pt>
    <dgm:pt modelId="{04EC0174-6CB8-4D94-BD13-B0E3B3D21821}" type="pres">
      <dgm:prSet presAssocID="{8EE722D8-10B7-4F2F-A195-F2977D06CA12}" presName="Name0" presStyleCnt="0">
        <dgm:presLayoutVars>
          <dgm:dir/>
          <dgm:animLvl val="lvl"/>
          <dgm:resizeHandles val="exact"/>
        </dgm:presLayoutVars>
      </dgm:prSet>
      <dgm:spPr/>
      <dgm:t>
        <a:bodyPr/>
        <a:lstStyle/>
        <a:p>
          <a:endParaRPr lang="en-US"/>
        </a:p>
      </dgm:t>
    </dgm:pt>
    <dgm:pt modelId="{19806896-18A7-4AB5-A7FD-50628EC48C8C}" type="pres">
      <dgm:prSet presAssocID="{327EE442-06C1-47EF-9BD8-3F2F9A8FD5FF}" presName="composite" presStyleCnt="0"/>
      <dgm:spPr/>
    </dgm:pt>
    <dgm:pt modelId="{AAE2F4F5-0972-4CE9-AD46-E864C1197A69}" type="pres">
      <dgm:prSet presAssocID="{327EE442-06C1-47EF-9BD8-3F2F9A8FD5FF}" presName="parTx" presStyleLbl="alignNode1" presStyleIdx="0" presStyleCnt="4" custLinFactNeighborY="1505">
        <dgm:presLayoutVars>
          <dgm:chMax val="0"/>
          <dgm:chPref val="0"/>
          <dgm:bulletEnabled val="1"/>
        </dgm:presLayoutVars>
      </dgm:prSet>
      <dgm:spPr/>
      <dgm:t>
        <a:bodyPr/>
        <a:lstStyle/>
        <a:p>
          <a:endParaRPr lang="en-US"/>
        </a:p>
      </dgm:t>
    </dgm:pt>
    <dgm:pt modelId="{A8D0085B-5145-4822-A3AB-FEF8FA964DF1}" type="pres">
      <dgm:prSet presAssocID="{327EE442-06C1-47EF-9BD8-3F2F9A8FD5FF}" presName="desTx" presStyleLbl="alignAccFollowNode1" presStyleIdx="0" presStyleCnt="4" custScaleX="99870">
        <dgm:presLayoutVars>
          <dgm:bulletEnabled val="1"/>
        </dgm:presLayoutVars>
      </dgm:prSet>
      <dgm:spPr/>
      <dgm:t>
        <a:bodyPr/>
        <a:lstStyle/>
        <a:p>
          <a:endParaRPr lang="en-US"/>
        </a:p>
      </dgm:t>
    </dgm:pt>
    <dgm:pt modelId="{0E91CEC6-A3F4-4349-8078-2C3802E431D8}" type="pres">
      <dgm:prSet presAssocID="{8FED18CC-D3CE-462E-A4CB-AD05EAD1EA1D}" presName="space" presStyleCnt="0"/>
      <dgm:spPr/>
    </dgm:pt>
    <dgm:pt modelId="{0B32EF75-4022-4F3B-9385-7053BB59DF6C}" type="pres">
      <dgm:prSet presAssocID="{2256B407-C5CA-40D2-BBF5-414DF73A83FB}" presName="composite" presStyleCnt="0"/>
      <dgm:spPr/>
    </dgm:pt>
    <dgm:pt modelId="{D4D60025-7505-4F6D-ACA2-A55C9C7919DC}" type="pres">
      <dgm:prSet presAssocID="{2256B407-C5CA-40D2-BBF5-414DF73A83FB}" presName="parTx" presStyleLbl="alignNode1" presStyleIdx="1" presStyleCnt="4">
        <dgm:presLayoutVars>
          <dgm:chMax val="0"/>
          <dgm:chPref val="0"/>
          <dgm:bulletEnabled val="1"/>
        </dgm:presLayoutVars>
      </dgm:prSet>
      <dgm:spPr/>
      <dgm:t>
        <a:bodyPr/>
        <a:lstStyle/>
        <a:p>
          <a:endParaRPr lang="en-US"/>
        </a:p>
      </dgm:t>
    </dgm:pt>
    <dgm:pt modelId="{5EA518E7-8003-4908-ABF7-D3C8CA6783FC}" type="pres">
      <dgm:prSet presAssocID="{2256B407-C5CA-40D2-BBF5-414DF73A83FB}" presName="desTx" presStyleLbl="alignAccFollowNode1" presStyleIdx="1" presStyleCnt="4">
        <dgm:presLayoutVars>
          <dgm:bulletEnabled val="1"/>
        </dgm:presLayoutVars>
      </dgm:prSet>
      <dgm:spPr/>
      <dgm:t>
        <a:bodyPr/>
        <a:lstStyle/>
        <a:p>
          <a:endParaRPr lang="en-US"/>
        </a:p>
      </dgm:t>
    </dgm:pt>
    <dgm:pt modelId="{856E64BB-CFCE-4331-9294-3260423DC388}" type="pres">
      <dgm:prSet presAssocID="{48D1BBD5-8107-464A-B667-AD8C34E8B955}" presName="space" presStyleCnt="0"/>
      <dgm:spPr/>
    </dgm:pt>
    <dgm:pt modelId="{A3697C8F-701A-4A71-A2B2-36D0CDF34405}" type="pres">
      <dgm:prSet presAssocID="{7ABBD02C-6C46-417A-AB1C-92753600139F}" presName="composite" presStyleCnt="0"/>
      <dgm:spPr/>
    </dgm:pt>
    <dgm:pt modelId="{AA078795-1AB3-4539-A0A7-397B4CFF14C7}" type="pres">
      <dgm:prSet presAssocID="{7ABBD02C-6C46-417A-AB1C-92753600139F}" presName="parTx" presStyleLbl="alignNode1" presStyleIdx="2" presStyleCnt="4">
        <dgm:presLayoutVars>
          <dgm:chMax val="0"/>
          <dgm:chPref val="0"/>
          <dgm:bulletEnabled val="1"/>
        </dgm:presLayoutVars>
      </dgm:prSet>
      <dgm:spPr/>
      <dgm:t>
        <a:bodyPr/>
        <a:lstStyle/>
        <a:p>
          <a:endParaRPr lang="en-US"/>
        </a:p>
      </dgm:t>
    </dgm:pt>
    <dgm:pt modelId="{0E37028E-704E-4F28-A8DE-213DD378F0B9}" type="pres">
      <dgm:prSet presAssocID="{7ABBD02C-6C46-417A-AB1C-92753600139F}" presName="desTx" presStyleLbl="alignAccFollowNode1" presStyleIdx="2" presStyleCnt="4">
        <dgm:presLayoutVars>
          <dgm:bulletEnabled val="1"/>
        </dgm:presLayoutVars>
      </dgm:prSet>
      <dgm:spPr/>
      <dgm:t>
        <a:bodyPr/>
        <a:lstStyle/>
        <a:p>
          <a:endParaRPr lang="en-US"/>
        </a:p>
      </dgm:t>
    </dgm:pt>
    <dgm:pt modelId="{9361C207-2166-4E34-A92C-8C02E48A44EA}" type="pres">
      <dgm:prSet presAssocID="{DF5C0F6E-49DD-4A7D-893D-A3401A3576C7}" presName="space" presStyleCnt="0"/>
      <dgm:spPr/>
    </dgm:pt>
    <dgm:pt modelId="{BD5BE240-9E97-4DD0-BFE8-D9A65AE8B783}" type="pres">
      <dgm:prSet presAssocID="{DB6DDF02-2B10-4EDB-BB0C-D847152C9B90}" presName="composite" presStyleCnt="0"/>
      <dgm:spPr/>
    </dgm:pt>
    <dgm:pt modelId="{354A1D66-63E6-48E6-92FF-698F6FC367F6}" type="pres">
      <dgm:prSet presAssocID="{DB6DDF02-2B10-4EDB-BB0C-D847152C9B90}" presName="parTx" presStyleLbl="alignNode1" presStyleIdx="3" presStyleCnt="4">
        <dgm:presLayoutVars>
          <dgm:chMax val="0"/>
          <dgm:chPref val="0"/>
          <dgm:bulletEnabled val="1"/>
        </dgm:presLayoutVars>
      </dgm:prSet>
      <dgm:spPr/>
      <dgm:t>
        <a:bodyPr/>
        <a:lstStyle/>
        <a:p>
          <a:endParaRPr lang="en-US"/>
        </a:p>
      </dgm:t>
    </dgm:pt>
    <dgm:pt modelId="{DA4D070D-FDDE-475D-B4B6-09D1C44A2B65}" type="pres">
      <dgm:prSet presAssocID="{DB6DDF02-2B10-4EDB-BB0C-D847152C9B90}" presName="desTx" presStyleLbl="alignAccFollowNode1" presStyleIdx="3" presStyleCnt="4">
        <dgm:presLayoutVars>
          <dgm:bulletEnabled val="1"/>
        </dgm:presLayoutVars>
      </dgm:prSet>
      <dgm:spPr/>
      <dgm:t>
        <a:bodyPr/>
        <a:lstStyle/>
        <a:p>
          <a:endParaRPr lang="en-US"/>
        </a:p>
      </dgm:t>
    </dgm:pt>
  </dgm:ptLst>
  <dgm:cxnLst>
    <dgm:cxn modelId="{5F31C60E-F341-4207-9617-0E097113A9BA}" type="presOf" srcId="{DB6DDF02-2B10-4EDB-BB0C-D847152C9B90}" destId="{354A1D66-63E6-48E6-92FF-698F6FC367F6}" srcOrd="0" destOrd="0" presId="urn:microsoft.com/office/officeart/2005/8/layout/hList1"/>
    <dgm:cxn modelId="{8165BAE2-52D1-4726-A340-5FFE8F8B8711}" srcId="{7ABBD02C-6C46-417A-AB1C-92753600139F}" destId="{1193A7E1-A0A5-410C-8A06-5F6B540C69D9}" srcOrd="0" destOrd="0" parTransId="{5374F270-BF89-481B-9DBF-4F81DD635241}" sibTransId="{01A0E1C9-0116-449A-9B41-6B2E18F83026}"/>
    <dgm:cxn modelId="{3D80ED14-C7E6-4038-85E5-FE8149D6A36B}" type="presOf" srcId="{327EE442-06C1-47EF-9BD8-3F2F9A8FD5FF}" destId="{AAE2F4F5-0972-4CE9-AD46-E864C1197A69}" srcOrd="0" destOrd="0" presId="urn:microsoft.com/office/officeart/2005/8/layout/hList1"/>
    <dgm:cxn modelId="{647A96B9-7BBB-414D-8CDD-E92208721AD9}" srcId="{8EE722D8-10B7-4F2F-A195-F2977D06CA12}" destId="{7ABBD02C-6C46-417A-AB1C-92753600139F}" srcOrd="2" destOrd="0" parTransId="{B5B30AF3-3A58-41C3-977A-8A800AB98345}" sibTransId="{DF5C0F6E-49DD-4A7D-893D-A3401A3576C7}"/>
    <dgm:cxn modelId="{6D9552B9-D865-467E-8FAB-08F3365EB598}" srcId="{8EE722D8-10B7-4F2F-A195-F2977D06CA12}" destId="{327EE442-06C1-47EF-9BD8-3F2F9A8FD5FF}" srcOrd="0" destOrd="0" parTransId="{BDD6395C-9C7B-4349-A7A7-7E716817F357}" sibTransId="{8FED18CC-D3CE-462E-A4CB-AD05EAD1EA1D}"/>
    <dgm:cxn modelId="{A80CA0F5-7428-46C0-8744-61B872D238B9}" type="presOf" srcId="{8EE722D8-10B7-4F2F-A195-F2977D06CA12}" destId="{04EC0174-6CB8-4D94-BD13-B0E3B3D21821}" srcOrd="0" destOrd="0" presId="urn:microsoft.com/office/officeart/2005/8/layout/hList1"/>
    <dgm:cxn modelId="{BBA473B5-22E7-4347-A40E-54EFC2664E3B}" type="presOf" srcId="{ABBE93BA-C060-40CA-B410-B7286B122B19}" destId="{A8D0085B-5145-4822-A3AB-FEF8FA964DF1}" srcOrd="0" destOrd="0" presId="urn:microsoft.com/office/officeart/2005/8/layout/hList1"/>
    <dgm:cxn modelId="{286332D3-CD13-497B-924D-D347EA35657B}" srcId="{DB6DDF02-2B10-4EDB-BB0C-D847152C9B90}" destId="{240CD314-FA37-43CC-9712-68D594702BC9}" srcOrd="0" destOrd="0" parTransId="{C20A336E-E25C-4FC9-B61F-1E270FCC7860}" sibTransId="{A1378CA6-54FE-4329-80E7-FF536DA13008}"/>
    <dgm:cxn modelId="{A2AA7231-76D2-43A8-907E-2685FD9D72D8}" srcId="{8EE722D8-10B7-4F2F-A195-F2977D06CA12}" destId="{DB6DDF02-2B10-4EDB-BB0C-D847152C9B90}" srcOrd="3" destOrd="0" parTransId="{6757A85C-E5C3-4129-BEF8-70B6985B61EE}" sibTransId="{BFEF4E87-9EB5-42CD-A0FD-ACD8A8F5D79E}"/>
    <dgm:cxn modelId="{19EF6D04-0746-4DD8-B470-7D29A7BE04E0}" type="presOf" srcId="{330F0613-EA65-4D71-8790-9284BD3B698E}" destId="{5EA518E7-8003-4908-ABF7-D3C8CA6783FC}" srcOrd="0" destOrd="0" presId="urn:microsoft.com/office/officeart/2005/8/layout/hList1"/>
    <dgm:cxn modelId="{6123AA8E-9E4D-4AC1-A163-F9E002AB2E42}" type="presOf" srcId="{2256B407-C5CA-40D2-BBF5-414DF73A83FB}" destId="{D4D60025-7505-4F6D-ACA2-A55C9C7919DC}" srcOrd="0" destOrd="0" presId="urn:microsoft.com/office/officeart/2005/8/layout/hList1"/>
    <dgm:cxn modelId="{61C294C5-7D29-480F-B876-44AF583C0F7B}" type="presOf" srcId="{7ABBD02C-6C46-417A-AB1C-92753600139F}" destId="{AA078795-1AB3-4539-A0A7-397B4CFF14C7}" srcOrd="0" destOrd="0" presId="urn:microsoft.com/office/officeart/2005/8/layout/hList1"/>
    <dgm:cxn modelId="{E1A1A3DE-B193-4258-AABB-17290C817546}" srcId="{327EE442-06C1-47EF-9BD8-3F2F9A8FD5FF}" destId="{ABBE93BA-C060-40CA-B410-B7286B122B19}" srcOrd="0" destOrd="0" parTransId="{6B2B0028-6F05-4E94-8927-A1382EFD9592}" sibTransId="{A6F37503-E27E-467B-A7E3-1478279030ED}"/>
    <dgm:cxn modelId="{44754EB2-86BA-4FAB-AE6C-EBB69EFE9759}" srcId="{2256B407-C5CA-40D2-BBF5-414DF73A83FB}" destId="{330F0613-EA65-4D71-8790-9284BD3B698E}" srcOrd="0" destOrd="0" parTransId="{F685311E-410D-486C-8741-BE09C2EBA46F}" sibTransId="{CFF92661-17C1-45EA-AD45-79106EAD3EE7}"/>
    <dgm:cxn modelId="{CAC2C4E9-5CB3-4A89-A4CD-9EA47CCBB2E0}" type="presOf" srcId="{240CD314-FA37-43CC-9712-68D594702BC9}" destId="{DA4D070D-FDDE-475D-B4B6-09D1C44A2B65}" srcOrd="0" destOrd="0" presId="urn:microsoft.com/office/officeart/2005/8/layout/hList1"/>
    <dgm:cxn modelId="{9A09663A-B1AF-4514-8518-4308D9A30D39}" srcId="{8EE722D8-10B7-4F2F-A195-F2977D06CA12}" destId="{2256B407-C5CA-40D2-BBF5-414DF73A83FB}" srcOrd="1" destOrd="0" parTransId="{58A5BC3A-F6AB-4217-BB80-8AD2EB34C88A}" sibTransId="{48D1BBD5-8107-464A-B667-AD8C34E8B955}"/>
    <dgm:cxn modelId="{3621289E-E3DD-4A4B-892E-7241C3644FAB}" type="presOf" srcId="{1193A7E1-A0A5-410C-8A06-5F6B540C69D9}" destId="{0E37028E-704E-4F28-A8DE-213DD378F0B9}" srcOrd="0" destOrd="0" presId="urn:microsoft.com/office/officeart/2005/8/layout/hList1"/>
    <dgm:cxn modelId="{D122590D-DDD5-420D-8836-A643FE46570D}" type="presParOf" srcId="{04EC0174-6CB8-4D94-BD13-B0E3B3D21821}" destId="{19806896-18A7-4AB5-A7FD-50628EC48C8C}" srcOrd="0" destOrd="0" presId="urn:microsoft.com/office/officeart/2005/8/layout/hList1"/>
    <dgm:cxn modelId="{FC96E064-401D-4F00-8E5C-FDAFC7EBCE58}" type="presParOf" srcId="{19806896-18A7-4AB5-A7FD-50628EC48C8C}" destId="{AAE2F4F5-0972-4CE9-AD46-E864C1197A69}" srcOrd="0" destOrd="0" presId="urn:microsoft.com/office/officeart/2005/8/layout/hList1"/>
    <dgm:cxn modelId="{EBA7AEE2-34A3-46DD-B9C8-05937A7EA5DE}" type="presParOf" srcId="{19806896-18A7-4AB5-A7FD-50628EC48C8C}" destId="{A8D0085B-5145-4822-A3AB-FEF8FA964DF1}" srcOrd="1" destOrd="0" presId="urn:microsoft.com/office/officeart/2005/8/layout/hList1"/>
    <dgm:cxn modelId="{E5DA8F29-BFCD-40D7-ADB9-FECBE2A47493}" type="presParOf" srcId="{04EC0174-6CB8-4D94-BD13-B0E3B3D21821}" destId="{0E91CEC6-A3F4-4349-8078-2C3802E431D8}" srcOrd="1" destOrd="0" presId="urn:microsoft.com/office/officeart/2005/8/layout/hList1"/>
    <dgm:cxn modelId="{885D4822-BEFF-44ED-8AB3-3DB47F8FF178}" type="presParOf" srcId="{04EC0174-6CB8-4D94-BD13-B0E3B3D21821}" destId="{0B32EF75-4022-4F3B-9385-7053BB59DF6C}" srcOrd="2" destOrd="0" presId="urn:microsoft.com/office/officeart/2005/8/layout/hList1"/>
    <dgm:cxn modelId="{6CBB19BB-A30A-4EB8-BC44-1D5B8A167689}" type="presParOf" srcId="{0B32EF75-4022-4F3B-9385-7053BB59DF6C}" destId="{D4D60025-7505-4F6D-ACA2-A55C9C7919DC}" srcOrd="0" destOrd="0" presId="urn:microsoft.com/office/officeart/2005/8/layout/hList1"/>
    <dgm:cxn modelId="{206C0A20-9519-40D4-8BB1-F164E64877F6}" type="presParOf" srcId="{0B32EF75-4022-4F3B-9385-7053BB59DF6C}" destId="{5EA518E7-8003-4908-ABF7-D3C8CA6783FC}" srcOrd="1" destOrd="0" presId="urn:microsoft.com/office/officeart/2005/8/layout/hList1"/>
    <dgm:cxn modelId="{26D355BA-B693-498A-9F03-4D1907CB604D}" type="presParOf" srcId="{04EC0174-6CB8-4D94-BD13-B0E3B3D21821}" destId="{856E64BB-CFCE-4331-9294-3260423DC388}" srcOrd="3" destOrd="0" presId="urn:microsoft.com/office/officeart/2005/8/layout/hList1"/>
    <dgm:cxn modelId="{5EBD3F79-0D14-4398-B9F6-3AB665A2E691}" type="presParOf" srcId="{04EC0174-6CB8-4D94-BD13-B0E3B3D21821}" destId="{A3697C8F-701A-4A71-A2B2-36D0CDF34405}" srcOrd="4" destOrd="0" presId="urn:microsoft.com/office/officeart/2005/8/layout/hList1"/>
    <dgm:cxn modelId="{AED6B751-9D0A-4E04-92FA-0DC9D17CB569}" type="presParOf" srcId="{A3697C8F-701A-4A71-A2B2-36D0CDF34405}" destId="{AA078795-1AB3-4539-A0A7-397B4CFF14C7}" srcOrd="0" destOrd="0" presId="urn:microsoft.com/office/officeart/2005/8/layout/hList1"/>
    <dgm:cxn modelId="{7C3B39BE-6DD9-4382-9038-E05E219337A3}" type="presParOf" srcId="{A3697C8F-701A-4A71-A2B2-36D0CDF34405}" destId="{0E37028E-704E-4F28-A8DE-213DD378F0B9}" srcOrd="1" destOrd="0" presId="urn:microsoft.com/office/officeart/2005/8/layout/hList1"/>
    <dgm:cxn modelId="{567EFC3B-D1E5-4540-90F5-01FF2E8A46D3}" type="presParOf" srcId="{04EC0174-6CB8-4D94-BD13-B0E3B3D21821}" destId="{9361C207-2166-4E34-A92C-8C02E48A44EA}" srcOrd="5" destOrd="0" presId="urn:microsoft.com/office/officeart/2005/8/layout/hList1"/>
    <dgm:cxn modelId="{57CFD318-B617-4440-ABD8-57EEA98AEBD8}" type="presParOf" srcId="{04EC0174-6CB8-4D94-BD13-B0E3B3D21821}" destId="{BD5BE240-9E97-4DD0-BFE8-D9A65AE8B783}" srcOrd="6" destOrd="0" presId="urn:microsoft.com/office/officeart/2005/8/layout/hList1"/>
    <dgm:cxn modelId="{8CA4F653-2C67-40DE-96DC-920D61435A7F}" type="presParOf" srcId="{BD5BE240-9E97-4DD0-BFE8-D9A65AE8B783}" destId="{354A1D66-63E6-48E6-92FF-698F6FC367F6}" srcOrd="0" destOrd="0" presId="urn:microsoft.com/office/officeart/2005/8/layout/hList1"/>
    <dgm:cxn modelId="{31514006-459C-4D37-8C8E-9C93D4082171}" type="presParOf" srcId="{BD5BE240-9E97-4DD0-BFE8-D9A65AE8B783}" destId="{DA4D070D-FDDE-475D-B4B6-09D1C44A2B6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E722D8-10B7-4F2F-A195-F2977D06CA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27EE442-06C1-47EF-9BD8-3F2F9A8FD5FF}">
      <dgm:prSet phldrT="[Text]" custT="1"/>
      <dgm:spPr>
        <a:solidFill>
          <a:srgbClr val="00B0F0"/>
        </a:solidFill>
      </dgm:spPr>
      <dgm:t>
        <a:bodyPr/>
        <a:lstStyle/>
        <a:p>
          <a:r>
            <a:rPr lang="en-SG" sz="1500" b="0" i="0" dirty="0"/>
            <a:t>Significant but</a:t>
          </a:r>
        </a:p>
        <a:p>
          <a:r>
            <a:rPr lang="en-SG" sz="1500" b="0" i="0" dirty="0"/>
            <a:t>stable disability (include mental)</a:t>
          </a:r>
          <a:endParaRPr lang="en-US" sz="1500" dirty="0"/>
        </a:p>
      </dgm:t>
    </dgm:pt>
    <dgm:pt modelId="{BDD6395C-9C7B-4349-A7A7-7E716817F357}" type="parTrans" cxnId="{6D9552B9-D865-467E-8FAB-08F3365EB598}">
      <dgm:prSet/>
      <dgm:spPr/>
      <dgm:t>
        <a:bodyPr/>
        <a:lstStyle/>
        <a:p>
          <a:endParaRPr lang="en-US"/>
        </a:p>
      </dgm:t>
    </dgm:pt>
    <dgm:pt modelId="{8FED18CC-D3CE-462E-A4CB-AD05EAD1EA1D}" type="sibTrans" cxnId="{6D9552B9-D865-467E-8FAB-08F3365EB598}">
      <dgm:prSet/>
      <dgm:spPr/>
      <dgm:t>
        <a:bodyPr/>
        <a:lstStyle/>
        <a:p>
          <a:endParaRPr lang="en-US"/>
        </a:p>
      </dgm:t>
    </dgm:pt>
    <dgm:pt modelId="{ABBE93BA-C060-40CA-B410-B7286B122B19}">
      <dgm:prSet phldrT="[Text]" custT="1"/>
      <dgm:spPr>
        <a:solidFill>
          <a:schemeClr val="bg2"/>
        </a:solidFill>
      </dgm:spPr>
      <dgm:t>
        <a:bodyPr/>
        <a:lstStyle/>
        <a:p>
          <a:r>
            <a:rPr lang="en-US" sz="1500" b="0" i="0" dirty="0"/>
            <a:t>Mr. White is </a:t>
          </a:r>
          <a:r>
            <a:rPr lang="en-US" sz="1500" b="0" i="0" dirty="0" err="1"/>
            <a:t>paralysed</a:t>
          </a:r>
          <a:r>
            <a:rPr lang="en-US" sz="1500" b="0" i="0" dirty="0"/>
            <a:t> due to a spine injury. He has a motorized wheelchair for shopping and outings. He has been suicidal at various times. He uses a medical home team for continuity healthcare treatment.</a:t>
          </a:r>
          <a:endParaRPr lang="en-US" sz="1500" dirty="0"/>
        </a:p>
      </dgm:t>
    </dgm:pt>
    <dgm:pt modelId="{6B2B0028-6F05-4E94-8927-A1382EFD9592}" type="parTrans" cxnId="{E1A1A3DE-B193-4258-AABB-17290C817546}">
      <dgm:prSet/>
      <dgm:spPr/>
      <dgm:t>
        <a:bodyPr/>
        <a:lstStyle/>
        <a:p>
          <a:endParaRPr lang="en-US"/>
        </a:p>
      </dgm:t>
    </dgm:pt>
    <dgm:pt modelId="{A6F37503-E27E-467B-A7E3-1478279030ED}" type="sibTrans" cxnId="{E1A1A3DE-B193-4258-AABB-17290C817546}">
      <dgm:prSet/>
      <dgm:spPr/>
      <dgm:t>
        <a:bodyPr/>
        <a:lstStyle/>
        <a:p>
          <a:endParaRPr lang="en-US"/>
        </a:p>
      </dgm:t>
    </dgm:pt>
    <dgm:pt modelId="{2256B407-C5CA-40D2-BBF5-414DF73A83FB}">
      <dgm:prSet phldrT="[Text]" custT="1"/>
      <dgm:spPr>
        <a:solidFill>
          <a:srgbClr val="0070C0"/>
        </a:solidFill>
      </dgm:spPr>
      <dgm:t>
        <a:bodyPr/>
        <a:lstStyle/>
        <a:p>
          <a:r>
            <a:rPr lang="en-SG" sz="1400" b="0" i="0" dirty="0"/>
            <a:t>“Dying” with short</a:t>
          </a:r>
        </a:p>
        <a:p>
          <a:r>
            <a:rPr lang="en-SG" sz="1400" b="0" i="0" dirty="0"/>
            <a:t>decline</a:t>
          </a:r>
          <a:endParaRPr lang="en-US" sz="1400" dirty="0"/>
        </a:p>
      </dgm:t>
    </dgm:pt>
    <dgm:pt modelId="{58A5BC3A-F6AB-4217-BB80-8AD2EB34C88A}" type="parTrans" cxnId="{9A09663A-B1AF-4514-8518-4308D9A30D39}">
      <dgm:prSet/>
      <dgm:spPr/>
      <dgm:t>
        <a:bodyPr/>
        <a:lstStyle/>
        <a:p>
          <a:endParaRPr lang="en-US"/>
        </a:p>
      </dgm:t>
    </dgm:pt>
    <dgm:pt modelId="{48D1BBD5-8107-464A-B667-AD8C34E8B955}" type="sibTrans" cxnId="{9A09663A-B1AF-4514-8518-4308D9A30D39}">
      <dgm:prSet/>
      <dgm:spPr/>
      <dgm:t>
        <a:bodyPr/>
        <a:lstStyle/>
        <a:p>
          <a:endParaRPr lang="en-US"/>
        </a:p>
      </dgm:t>
    </dgm:pt>
    <dgm:pt modelId="{330F0613-EA65-4D71-8790-9284BD3B698E}">
      <dgm:prSet phldrT="[Text]" custT="1"/>
      <dgm:spPr>
        <a:solidFill>
          <a:schemeClr val="bg2"/>
        </a:solidFill>
      </dgm:spPr>
      <dgm:t>
        <a:bodyPr/>
        <a:lstStyle/>
        <a:p>
          <a:r>
            <a:rPr lang="en-US" sz="1400" b="0" i="0" dirty="0"/>
            <a:t>Mrs. Black found she had</a:t>
          </a:r>
          <a:br>
            <a:rPr lang="en-US" sz="1400" b="0" i="0" dirty="0"/>
          </a:br>
          <a:r>
            <a:rPr lang="en-US" sz="1400" b="0" i="0" dirty="0"/>
            <a:t>metastatic ovarian carcinoma and is now fatigued and losing weight. After unsuccessful treatment regimens, she has accepted services to ensure that she can stay home to the end of her life. The hospice clinicians manage her symptoms to alleviate pain.</a:t>
          </a:r>
          <a:endParaRPr lang="en-US" sz="1400" dirty="0"/>
        </a:p>
      </dgm:t>
    </dgm:pt>
    <dgm:pt modelId="{F685311E-410D-486C-8741-BE09C2EBA46F}" type="parTrans" cxnId="{44754EB2-86BA-4FAB-AE6C-EBB69EFE9759}">
      <dgm:prSet/>
      <dgm:spPr/>
      <dgm:t>
        <a:bodyPr/>
        <a:lstStyle/>
        <a:p>
          <a:endParaRPr lang="en-US"/>
        </a:p>
      </dgm:t>
    </dgm:pt>
    <dgm:pt modelId="{CFF92661-17C1-45EA-AD45-79106EAD3EE7}" type="sibTrans" cxnId="{44754EB2-86BA-4FAB-AE6C-EBB69EFE9759}">
      <dgm:prSet/>
      <dgm:spPr/>
      <dgm:t>
        <a:bodyPr/>
        <a:lstStyle/>
        <a:p>
          <a:endParaRPr lang="en-US"/>
        </a:p>
      </dgm:t>
    </dgm:pt>
    <dgm:pt modelId="{7ABBD02C-6C46-417A-AB1C-92753600139F}">
      <dgm:prSet phldrT="[Text]" custT="1"/>
      <dgm:spPr>
        <a:solidFill>
          <a:srgbClr val="002060"/>
        </a:solidFill>
      </dgm:spPr>
      <dgm:t>
        <a:bodyPr/>
        <a:lstStyle/>
        <a:p>
          <a:r>
            <a:rPr lang="en-SG" sz="1400" b="0" i="0" dirty="0"/>
            <a:t>Limited reserve and</a:t>
          </a:r>
        </a:p>
        <a:p>
          <a:r>
            <a:rPr lang="en-SG" sz="1400" b="0" i="0" dirty="0"/>
            <a:t>serious exacerbations</a:t>
          </a:r>
          <a:endParaRPr lang="en-US" sz="1400" dirty="0"/>
        </a:p>
      </dgm:t>
    </dgm:pt>
    <dgm:pt modelId="{B5B30AF3-3A58-41C3-977A-8A800AB98345}" type="parTrans" cxnId="{647A96B9-7BBB-414D-8CDD-E92208721AD9}">
      <dgm:prSet/>
      <dgm:spPr/>
      <dgm:t>
        <a:bodyPr/>
        <a:lstStyle/>
        <a:p>
          <a:endParaRPr lang="en-US"/>
        </a:p>
      </dgm:t>
    </dgm:pt>
    <dgm:pt modelId="{DF5C0F6E-49DD-4A7D-893D-A3401A3576C7}" type="sibTrans" cxnId="{647A96B9-7BBB-414D-8CDD-E92208721AD9}">
      <dgm:prSet/>
      <dgm:spPr/>
      <dgm:t>
        <a:bodyPr/>
        <a:lstStyle/>
        <a:p>
          <a:endParaRPr lang="en-US"/>
        </a:p>
      </dgm:t>
    </dgm:pt>
    <dgm:pt modelId="{1193A7E1-A0A5-410C-8A06-5F6B540C69D9}">
      <dgm:prSet phldrT="[Text]"/>
      <dgm:spPr>
        <a:solidFill>
          <a:schemeClr val="bg2"/>
        </a:solidFill>
      </dgm:spPr>
      <dgm:t>
        <a:bodyPr/>
        <a:lstStyle/>
        <a:p>
          <a:r>
            <a:rPr lang="en-US" b="0" i="0" dirty="0"/>
            <a:t>Mr. Simon, lives with activity limitations due to emphysema. He has home oxygen and a complex treatment regimen. He and his family have learned how to manage his condition but also have a nurse practitioner on call 24/7 for urgent home visits.</a:t>
          </a:r>
          <a:endParaRPr lang="en-US" dirty="0"/>
        </a:p>
      </dgm:t>
    </dgm:pt>
    <dgm:pt modelId="{5374F270-BF89-481B-9DBF-4F81DD635241}" type="parTrans" cxnId="{8165BAE2-52D1-4726-A340-5FFE8F8B8711}">
      <dgm:prSet/>
      <dgm:spPr/>
      <dgm:t>
        <a:bodyPr/>
        <a:lstStyle/>
        <a:p>
          <a:endParaRPr lang="en-US"/>
        </a:p>
      </dgm:t>
    </dgm:pt>
    <dgm:pt modelId="{01A0E1C9-0116-449A-9B41-6B2E18F83026}" type="sibTrans" cxnId="{8165BAE2-52D1-4726-A340-5FFE8F8B8711}">
      <dgm:prSet/>
      <dgm:spPr/>
      <dgm:t>
        <a:bodyPr/>
        <a:lstStyle/>
        <a:p>
          <a:endParaRPr lang="en-US"/>
        </a:p>
      </dgm:t>
    </dgm:pt>
    <dgm:pt modelId="{DB6DDF02-2B10-4EDB-BB0C-D847152C9B90}">
      <dgm:prSet phldrT="[Text]" custT="1"/>
      <dgm:spPr>
        <a:solidFill>
          <a:srgbClr val="7030A0"/>
        </a:solidFill>
      </dgm:spPr>
      <dgm:t>
        <a:bodyPr/>
        <a:lstStyle/>
        <a:p>
          <a:r>
            <a:rPr lang="en-SG" sz="1400" b="0" i="0" dirty="0"/>
            <a:t>Long course of decline,</a:t>
          </a:r>
        </a:p>
        <a:p>
          <a:r>
            <a:rPr lang="en-SG" sz="1400" b="0" i="0" dirty="0"/>
            <a:t>from dementia and/or frailty</a:t>
          </a:r>
          <a:endParaRPr lang="en-US" sz="1400" dirty="0"/>
        </a:p>
      </dgm:t>
    </dgm:pt>
    <dgm:pt modelId="{6757A85C-E5C3-4129-BEF8-70B6985B61EE}" type="parTrans" cxnId="{A2AA7231-76D2-43A8-907E-2685FD9D72D8}">
      <dgm:prSet/>
      <dgm:spPr/>
      <dgm:t>
        <a:bodyPr/>
        <a:lstStyle/>
        <a:p>
          <a:endParaRPr lang="en-US"/>
        </a:p>
      </dgm:t>
    </dgm:pt>
    <dgm:pt modelId="{BFEF4E87-9EB5-42CD-A0FD-ACD8A8F5D79E}" type="sibTrans" cxnId="{A2AA7231-76D2-43A8-907E-2685FD9D72D8}">
      <dgm:prSet/>
      <dgm:spPr/>
      <dgm:t>
        <a:bodyPr/>
        <a:lstStyle/>
        <a:p>
          <a:endParaRPr lang="en-US"/>
        </a:p>
      </dgm:t>
    </dgm:pt>
    <dgm:pt modelId="{309A5066-8522-4B10-BB85-C1D5E111E476}">
      <dgm:prSet/>
      <dgm:spPr>
        <a:solidFill>
          <a:schemeClr val="bg2"/>
        </a:solidFill>
      </dgm:spPr>
      <dgm:t>
        <a:bodyPr/>
        <a:lstStyle/>
        <a:p>
          <a:r>
            <a:rPr lang="en-US" b="0" i="0" dirty="0"/>
            <a:t>Mrs. Evans has dementia with incontinence and inability to communicate verbally and a serious pressure ulcer. She attends adult day care three days a week for full baths, and caregiver relief. The daughter has authority to make decisions and has decided to forgo resuscitation and to avoid hospitalization</a:t>
          </a:r>
          <a:endParaRPr lang="en-US" dirty="0"/>
        </a:p>
      </dgm:t>
    </dgm:pt>
    <dgm:pt modelId="{8532767F-C5B7-436F-84E6-1E820DA150F0}" type="parTrans" cxnId="{0BD32B59-26C6-4990-89E2-E9169A93FDB2}">
      <dgm:prSet/>
      <dgm:spPr/>
      <dgm:t>
        <a:bodyPr/>
        <a:lstStyle/>
        <a:p>
          <a:endParaRPr lang="en-US"/>
        </a:p>
      </dgm:t>
    </dgm:pt>
    <dgm:pt modelId="{459E4342-F6A6-4413-83DE-42AE45994030}" type="sibTrans" cxnId="{0BD32B59-26C6-4990-89E2-E9169A93FDB2}">
      <dgm:prSet/>
      <dgm:spPr/>
      <dgm:t>
        <a:bodyPr/>
        <a:lstStyle/>
        <a:p>
          <a:endParaRPr lang="en-US"/>
        </a:p>
      </dgm:t>
    </dgm:pt>
    <dgm:pt modelId="{04EC0174-6CB8-4D94-BD13-B0E3B3D21821}" type="pres">
      <dgm:prSet presAssocID="{8EE722D8-10B7-4F2F-A195-F2977D06CA12}" presName="Name0" presStyleCnt="0">
        <dgm:presLayoutVars>
          <dgm:dir/>
          <dgm:animLvl val="lvl"/>
          <dgm:resizeHandles val="exact"/>
        </dgm:presLayoutVars>
      </dgm:prSet>
      <dgm:spPr/>
      <dgm:t>
        <a:bodyPr/>
        <a:lstStyle/>
        <a:p>
          <a:endParaRPr lang="en-US"/>
        </a:p>
      </dgm:t>
    </dgm:pt>
    <dgm:pt modelId="{19806896-18A7-4AB5-A7FD-50628EC48C8C}" type="pres">
      <dgm:prSet presAssocID="{327EE442-06C1-47EF-9BD8-3F2F9A8FD5FF}" presName="composite" presStyleCnt="0"/>
      <dgm:spPr/>
    </dgm:pt>
    <dgm:pt modelId="{AAE2F4F5-0972-4CE9-AD46-E864C1197A69}" type="pres">
      <dgm:prSet presAssocID="{327EE442-06C1-47EF-9BD8-3F2F9A8FD5FF}" presName="parTx" presStyleLbl="alignNode1" presStyleIdx="0" presStyleCnt="4">
        <dgm:presLayoutVars>
          <dgm:chMax val="0"/>
          <dgm:chPref val="0"/>
          <dgm:bulletEnabled val="1"/>
        </dgm:presLayoutVars>
      </dgm:prSet>
      <dgm:spPr/>
      <dgm:t>
        <a:bodyPr/>
        <a:lstStyle/>
        <a:p>
          <a:endParaRPr lang="en-US"/>
        </a:p>
      </dgm:t>
    </dgm:pt>
    <dgm:pt modelId="{A8D0085B-5145-4822-A3AB-FEF8FA964DF1}" type="pres">
      <dgm:prSet presAssocID="{327EE442-06C1-47EF-9BD8-3F2F9A8FD5FF}" presName="desTx" presStyleLbl="alignAccFollowNode1" presStyleIdx="0" presStyleCnt="4" custLinFactNeighborY="1487">
        <dgm:presLayoutVars>
          <dgm:bulletEnabled val="1"/>
        </dgm:presLayoutVars>
      </dgm:prSet>
      <dgm:spPr/>
      <dgm:t>
        <a:bodyPr/>
        <a:lstStyle/>
        <a:p>
          <a:endParaRPr lang="en-US"/>
        </a:p>
      </dgm:t>
    </dgm:pt>
    <dgm:pt modelId="{0E91CEC6-A3F4-4349-8078-2C3802E431D8}" type="pres">
      <dgm:prSet presAssocID="{8FED18CC-D3CE-462E-A4CB-AD05EAD1EA1D}" presName="space" presStyleCnt="0"/>
      <dgm:spPr/>
    </dgm:pt>
    <dgm:pt modelId="{0B32EF75-4022-4F3B-9385-7053BB59DF6C}" type="pres">
      <dgm:prSet presAssocID="{2256B407-C5CA-40D2-BBF5-414DF73A83FB}" presName="composite" presStyleCnt="0"/>
      <dgm:spPr/>
    </dgm:pt>
    <dgm:pt modelId="{D4D60025-7505-4F6D-ACA2-A55C9C7919DC}" type="pres">
      <dgm:prSet presAssocID="{2256B407-C5CA-40D2-BBF5-414DF73A83FB}" presName="parTx" presStyleLbl="alignNode1" presStyleIdx="1" presStyleCnt="4">
        <dgm:presLayoutVars>
          <dgm:chMax val="0"/>
          <dgm:chPref val="0"/>
          <dgm:bulletEnabled val="1"/>
        </dgm:presLayoutVars>
      </dgm:prSet>
      <dgm:spPr/>
      <dgm:t>
        <a:bodyPr/>
        <a:lstStyle/>
        <a:p>
          <a:endParaRPr lang="en-US"/>
        </a:p>
      </dgm:t>
    </dgm:pt>
    <dgm:pt modelId="{5EA518E7-8003-4908-ABF7-D3C8CA6783FC}" type="pres">
      <dgm:prSet presAssocID="{2256B407-C5CA-40D2-BBF5-414DF73A83FB}" presName="desTx" presStyleLbl="alignAccFollowNode1" presStyleIdx="1" presStyleCnt="4">
        <dgm:presLayoutVars>
          <dgm:bulletEnabled val="1"/>
        </dgm:presLayoutVars>
      </dgm:prSet>
      <dgm:spPr/>
      <dgm:t>
        <a:bodyPr/>
        <a:lstStyle/>
        <a:p>
          <a:endParaRPr lang="en-US"/>
        </a:p>
      </dgm:t>
    </dgm:pt>
    <dgm:pt modelId="{856E64BB-CFCE-4331-9294-3260423DC388}" type="pres">
      <dgm:prSet presAssocID="{48D1BBD5-8107-464A-B667-AD8C34E8B955}" presName="space" presStyleCnt="0"/>
      <dgm:spPr/>
    </dgm:pt>
    <dgm:pt modelId="{A3697C8F-701A-4A71-A2B2-36D0CDF34405}" type="pres">
      <dgm:prSet presAssocID="{7ABBD02C-6C46-417A-AB1C-92753600139F}" presName="composite" presStyleCnt="0"/>
      <dgm:spPr/>
    </dgm:pt>
    <dgm:pt modelId="{AA078795-1AB3-4539-A0A7-397B4CFF14C7}" type="pres">
      <dgm:prSet presAssocID="{7ABBD02C-6C46-417A-AB1C-92753600139F}" presName="parTx" presStyleLbl="alignNode1" presStyleIdx="2" presStyleCnt="4">
        <dgm:presLayoutVars>
          <dgm:chMax val="0"/>
          <dgm:chPref val="0"/>
          <dgm:bulletEnabled val="1"/>
        </dgm:presLayoutVars>
      </dgm:prSet>
      <dgm:spPr/>
      <dgm:t>
        <a:bodyPr/>
        <a:lstStyle/>
        <a:p>
          <a:endParaRPr lang="en-US"/>
        </a:p>
      </dgm:t>
    </dgm:pt>
    <dgm:pt modelId="{0E37028E-704E-4F28-A8DE-213DD378F0B9}" type="pres">
      <dgm:prSet presAssocID="{7ABBD02C-6C46-417A-AB1C-92753600139F}" presName="desTx" presStyleLbl="alignAccFollowNode1" presStyleIdx="2" presStyleCnt="4">
        <dgm:presLayoutVars>
          <dgm:bulletEnabled val="1"/>
        </dgm:presLayoutVars>
      </dgm:prSet>
      <dgm:spPr/>
      <dgm:t>
        <a:bodyPr/>
        <a:lstStyle/>
        <a:p>
          <a:endParaRPr lang="en-US"/>
        </a:p>
      </dgm:t>
    </dgm:pt>
    <dgm:pt modelId="{9361C207-2166-4E34-A92C-8C02E48A44EA}" type="pres">
      <dgm:prSet presAssocID="{DF5C0F6E-49DD-4A7D-893D-A3401A3576C7}" presName="space" presStyleCnt="0"/>
      <dgm:spPr/>
    </dgm:pt>
    <dgm:pt modelId="{BD5BE240-9E97-4DD0-BFE8-D9A65AE8B783}" type="pres">
      <dgm:prSet presAssocID="{DB6DDF02-2B10-4EDB-BB0C-D847152C9B90}" presName="composite" presStyleCnt="0"/>
      <dgm:spPr/>
    </dgm:pt>
    <dgm:pt modelId="{354A1D66-63E6-48E6-92FF-698F6FC367F6}" type="pres">
      <dgm:prSet presAssocID="{DB6DDF02-2B10-4EDB-BB0C-D847152C9B90}" presName="parTx" presStyleLbl="alignNode1" presStyleIdx="3" presStyleCnt="4">
        <dgm:presLayoutVars>
          <dgm:chMax val="0"/>
          <dgm:chPref val="0"/>
          <dgm:bulletEnabled val="1"/>
        </dgm:presLayoutVars>
      </dgm:prSet>
      <dgm:spPr/>
      <dgm:t>
        <a:bodyPr/>
        <a:lstStyle/>
        <a:p>
          <a:endParaRPr lang="en-US"/>
        </a:p>
      </dgm:t>
    </dgm:pt>
    <dgm:pt modelId="{DA4D070D-FDDE-475D-B4B6-09D1C44A2B65}" type="pres">
      <dgm:prSet presAssocID="{DB6DDF02-2B10-4EDB-BB0C-D847152C9B90}" presName="desTx" presStyleLbl="alignAccFollowNode1" presStyleIdx="3" presStyleCnt="4" custLinFactNeighborY="549">
        <dgm:presLayoutVars>
          <dgm:bulletEnabled val="1"/>
        </dgm:presLayoutVars>
      </dgm:prSet>
      <dgm:spPr/>
      <dgm:t>
        <a:bodyPr/>
        <a:lstStyle/>
        <a:p>
          <a:endParaRPr lang="en-US"/>
        </a:p>
      </dgm:t>
    </dgm:pt>
  </dgm:ptLst>
  <dgm:cxnLst>
    <dgm:cxn modelId="{5F31C60E-F341-4207-9617-0E097113A9BA}" type="presOf" srcId="{DB6DDF02-2B10-4EDB-BB0C-D847152C9B90}" destId="{354A1D66-63E6-48E6-92FF-698F6FC367F6}" srcOrd="0" destOrd="0" presId="urn:microsoft.com/office/officeart/2005/8/layout/hList1"/>
    <dgm:cxn modelId="{8165BAE2-52D1-4726-A340-5FFE8F8B8711}" srcId="{7ABBD02C-6C46-417A-AB1C-92753600139F}" destId="{1193A7E1-A0A5-410C-8A06-5F6B540C69D9}" srcOrd="0" destOrd="0" parTransId="{5374F270-BF89-481B-9DBF-4F81DD635241}" sibTransId="{01A0E1C9-0116-449A-9B41-6B2E18F83026}"/>
    <dgm:cxn modelId="{3D80ED14-C7E6-4038-85E5-FE8149D6A36B}" type="presOf" srcId="{327EE442-06C1-47EF-9BD8-3F2F9A8FD5FF}" destId="{AAE2F4F5-0972-4CE9-AD46-E864C1197A69}" srcOrd="0" destOrd="0" presId="urn:microsoft.com/office/officeart/2005/8/layout/hList1"/>
    <dgm:cxn modelId="{647A96B9-7BBB-414D-8CDD-E92208721AD9}" srcId="{8EE722D8-10B7-4F2F-A195-F2977D06CA12}" destId="{7ABBD02C-6C46-417A-AB1C-92753600139F}" srcOrd="2" destOrd="0" parTransId="{B5B30AF3-3A58-41C3-977A-8A800AB98345}" sibTransId="{DF5C0F6E-49DD-4A7D-893D-A3401A3576C7}"/>
    <dgm:cxn modelId="{6D9552B9-D865-467E-8FAB-08F3365EB598}" srcId="{8EE722D8-10B7-4F2F-A195-F2977D06CA12}" destId="{327EE442-06C1-47EF-9BD8-3F2F9A8FD5FF}" srcOrd="0" destOrd="0" parTransId="{BDD6395C-9C7B-4349-A7A7-7E716817F357}" sibTransId="{8FED18CC-D3CE-462E-A4CB-AD05EAD1EA1D}"/>
    <dgm:cxn modelId="{A80CA0F5-7428-46C0-8744-61B872D238B9}" type="presOf" srcId="{8EE722D8-10B7-4F2F-A195-F2977D06CA12}" destId="{04EC0174-6CB8-4D94-BD13-B0E3B3D21821}" srcOrd="0" destOrd="0" presId="urn:microsoft.com/office/officeart/2005/8/layout/hList1"/>
    <dgm:cxn modelId="{BBA473B5-22E7-4347-A40E-54EFC2664E3B}" type="presOf" srcId="{ABBE93BA-C060-40CA-B410-B7286B122B19}" destId="{A8D0085B-5145-4822-A3AB-FEF8FA964DF1}" srcOrd="0" destOrd="0" presId="urn:microsoft.com/office/officeart/2005/8/layout/hList1"/>
    <dgm:cxn modelId="{A2AA7231-76D2-43A8-907E-2685FD9D72D8}" srcId="{8EE722D8-10B7-4F2F-A195-F2977D06CA12}" destId="{DB6DDF02-2B10-4EDB-BB0C-D847152C9B90}" srcOrd="3" destOrd="0" parTransId="{6757A85C-E5C3-4129-BEF8-70B6985B61EE}" sibTransId="{BFEF4E87-9EB5-42CD-A0FD-ACD8A8F5D79E}"/>
    <dgm:cxn modelId="{19EF6D04-0746-4DD8-B470-7D29A7BE04E0}" type="presOf" srcId="{330F0613-EA65-4D71-8790-9284BD3B698E}" destId="{5EA518E7-8003-4908-ABF7-D3C8CA6783FC}" srcOrd="0" destOrd="0" presId="urn:microsoft.com/office/officeart/2005/8/layout/hList1"/>
    <dgm:cxn modelId="{6123AA8E-9E4D-4AC1-A163-F9E002AB2E42}" type="presOf" srcId="{2256B407-C5CA-40D2-BBF5-414DF73A83FB}" destId="{D4D60025-7505-4F6D-ACA2-A55C9C7919DC}" srcOrd="0" destOrd="0" presId="urn:microsoft.com/office/officeart/2005/8/layout/hList1"/>
    <dgm:cxn modelId="{0BD32B59-26C6-4990-89E2-E9169A93FDB2}" srcId="{DB6DDF02-2B10-4EDB-BB0C-D847152C9B90}" destId="{309A5066-8522-4B10-BB85-C1D5E111E476}" srcOrd="0" destOrd="0" parTransId="{8532767F-C5B7-436F-84E6-1E820DA150F0}" sibTransId="{459E4342-F6A6-4413-83DE-42AE45994030}"/>
    <dgm:cxn modelId="{61C294C5-7D29-480F-B876-44AF583C0F7B}" type="presOf" srcId="{7ABBD02C-6C46-417A-AB1C-92753600139F}" destId="{AA078795-1AB3-4539-A0A7-397B4CFF14C7}" srcOrd="0" destOrd="0" presId="urn:microsoft.com/office/officeart/2005/8/layout/hList1"/>
    <dgm:cxn modelId="{E1A1A3DE-B193-4258-AABB-17290C817546}" srcId="{327EE442-06C1-47EF-9BD8-3F2F9A8FD5FF}" destId="{ABBE93BA-C060-40CA-B410-B7286B122B19}" srcOrd="0" destOrd="0" parTransId="{6B2B0028-6F05-4E94-8927-A1382EFD9592}" sibTransId="{A6F37503-E27E-467B-A7E3-1478279030ED}"/>
    <dgm:cxn modelId="{44754EB2-86BA-4FAB-AE6C-EBB69EFE9759}" srcId="{2256B407-C5CA-40D2-BBF5-414DF73A83FB}" destId="{330F0613-EA65-4D71-8790-9284BD3B698E}" srcOrd="0" destOrd="0" parTransId="{F685311E-410D-486C-8741-BE09C2EBA46F}" sibTransId="{CFF92661-17C1-45EA-AD45-79106EAD3EE7}"/>
    <dgm:cxn modelId="{9A09663A-B1AF-4514-8518-4308D9A30D39}" srcId="{8EE722D8-10B7-4F2F-A195-F2977D06CA12}" destId="{2256B407-C5CA-40D2-BBF5-414DF73A83FB}" srcOrd="1" destOrd="0" parTransId="{58A5BC3A-F6AB-4217-BB80-8AD2EB34C88A}" sibTransId="{48D1BBD5-8107-464A-B667-AD8C34E8B955}"/>
    <dgm:cxn modelId="{0B4F245D-1743-4238-A58E-379A0F30F6B1}" type="presOf" srcId="{309A5066-8522-4B10-BB85-C1D5E111E476}" destId="{DA4D070D-FDDE-475D-B4B6-09D1C44A2B65}" srcOrd="0" destOrd="0" presId="urn:microsoft.com/office/officeart/2005/8/layout/hList1"/>
    <dgm:cxn modelId="{3621289E-E3DD-4A4B-892E-7241C3644FAB}" type="presOf" srcId="{1193A7E1-A0A5-410C-8A06-5F6B540C69D9}" destId="{0E37028E-704E-4F28-A8DE-213DD378F0B9}" srcOrd="0" destOrd="0" presId="urn:microsoft.com/office/officeart/2005/8/layout/hList1"/>
    <dgm:cxn modelId="{D122590D-DDD5-420D-8836-A643FE46570D}" type="presParOf" srcId="{04EC0174-6CB8-4D94-BD13-B0E3B3D21821}" destId="{19806896-18A7-4AB5-A7FD-50628EC48C8C}" srcOrd="0" destOrd="0" presId="urn:microsoft.com/office/officeart/2005/8/layout/hList1"/>
    <dgm:cxn modelId="{FC96E064-401D-4F00-8E5C-FDAFC7EBCE58}" type="presParOf" srcId="{19806896-18A7-4AB5-A7FD-50628EC48C8C}" destId="{AAE2F4F5-0972-4CE9-AD46-E864C1197A69}" srcOrd="0" destOrd="0" presId="urn:microsoft.com/office/officeart/2005/8/layout/hList1"/>
    <dgm:cxn modelId="{EBA7AEE2-34A3-46DD-B9C8-05937A7EA5DE}" type="presParOf" srcId="{19806896-18A7-4AB5-A7FD-50628EC48C8C}" destId="{A8D0085B-5145-4822-A3AB-FEF8FA964DF1}" srcOrd="1" destOrd="0" presId="urn:microsoft.com/office/officeart/2005/8/layout/hList1"/>
    <dgm:cxn modelId="{E5DA8F29-BFCD-40D7-ADB9-FECBE2A47493}" type="presParOf" srcId="{04EC0174-6CB8-4D94-BD13-B0E3B3D21821}" destId="{0E91CEC6-A3F4-4349-8078-2C3802E431D8}" srcOrd="1" destOrd="0" presId="urn:microsoft.com/office/officeart/2005/8/layout/hList1"/>
    <dgm:cxn modelId="{885D4822-BEFF-44ED-8AB3-3DB47F8FF178}" type="presParOf" srcId="{04EC0174-6CB8-4D94-BD13-B0E3B3D21821}" destId="{0B32EF75-4022-4F3B-9385-7053BB59DF6C}" srcOrd="2" destOrd="0" presId="urn:microsoft.com/office/officeart/2005/8/layout/hList1"/>
    <dgm:cxn modelId="{6CBB19BB-A30A-4EB8-BC44-1D5B8A167689}" type="presParOf" srcId="{0B32EF75-4022-4F3B-9385-7053BB59DF6C}" destId="{D4D60025-7505-4F6D-ACA2-A55C9C7919DC}" srcOrd="0" destOrd="0" presId="urn:microsoft.com/office/officeart/2005/8/layout/hList1"/>
    <dgm:cxn modelId="{206C0A20-9519-40D4-8BB1-F164E64877F6}" type="presParOf" srcId="{0B32EF75-4022-4F3B-9385-7053BB59DF6C}" destId="{5EA518E7-8003-4908-ABF7-D3C8CA6783FC}" srcOrd="1" destOrd="0" presId="urn:microsoft.com/office/officeart/2005/8/layout/hList1"/>
    <dgm:cxn modelId="{26D355BA-B693-498A-9F03-4D1907CB604D}" type="presParOf" srcId="{04EC0174-6CB8-4D94-BD13-B0E3B3D21821}" destId="{856E64BB-CFCE-4331-9294-3260423DC388}" srcOrd="3" destOrd="0" presId="urn:microsoft.com/office/officeart/2005/8/layout/hList1"/>
    <dgm:cxn modelId="{5EBD3F79-0D14-4398-B9F6-3AB665A2E691}" type="presParOf" srcId="{04EC0174-6CB8-4D94-BD13-B0E3B3D21821}" destId="{A3697C8F-701A-4A71-A2B2-36D0CDF34405}" srcOrd="4" destOrd="0" presId="urn:microsoft.com/office/officeart/2005/8/layout/hList1"/>
    <dgm:cxn modelId="{AED6B751-9D0A-4E04-92FA-0DC9D17CB569}" type="presParOf" srcId="{A3697C8F-701A-4A71-A2B2-36D0CDF34405}" destId="{AA078795-1AB3-4539-A0A7-397B4CFF14C7}" srcOrd="0" destOrd="0" presId="urn:microsoft.com/office/officeart/2005/8/layout/hList1"/>
    <dgm:cxn modelId="{7C3B39BE-6DD9-4382-9038-E05E219337A3}" type="presParOf" srcId="{A3697C8F-701A-4A71-A2B2-36D0CDF34405}" destId="{0E37028E-704E-4F28-A8DE-213DD378F0B9}" srcOrd="1" destOrd="0" presId="urn:microsoft.com/office/officeart/2005/8/layout/hList1"/>
    <dgm:cxn modelId="{567EFC3B-D1E5-4540-90F5-01FF2E8A46D3}" type="presParOf" srcId="{04EC0174-6CB8-4D94-BD13-B0E3B3D21821}" destId="{9361C207-2166-4E34-A92C-8C02E48A44EA}" srcOrd="5" destOrd="0" presId="urn:microsoft.com/office/officeart/2005/8/layout/hList1"/>
    <dgm:cxn modelId="{57CFD318-B617-4440-ABD8-57EEA98AEBD8}" type="presParOf" srcId="{04EC0174-6CB8-4D94-BD13-B0E3B3D21821}" destId="{BD5BE240-9E97-4DD0-BFE8-D9A65AE8B783}" srcOrd="6" destOrd="0" presId="urn:microsoft.com/office/officeart/2005/8/layout/hList1"/>
    <dgm:cxn modelId="{8CA4F653-2C67-40DE-96DC-920D61435A7F}" type="presParOf" srcId="{BD5BE240-9E97-4DD0-BFE8-D9A65AE8B783}" destId="{354A1D66-63E6-48E6-92FF-698F6FC367F6}" srcOrd="0" destOrd="0" presId="urn:microsoft.com/office/officeart/2005/8/layout/hList1"/>
    <dgm:cxn modelId="{31514006-459C-4D37-8C8E-9C93D4082171}" type="presParOf" srcId="{BD5BE240-9E97-4DD0-BFE8-D9A65AE8B783}" destId="{DA4D070D-FDDE-475D-B4B6-09D1C44A2B65}"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79FFC-6F79-413D-B454-932F8E16B968}">
      <dsp:nvSpPr>
        <dsp:cNvPr id="0" name=""/>
        <dsp:cNvSpPr/>
      </dsp:nvSpPr>
      <dsp:spPr>
        <a:xfrm>
          <a:off x="3365" y="440108"/>
          <a:ext cx="2670093" cy="1602055"/>
        </a:xfrm>
        <a:prstGeom prst="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Healthy</a:t>
          </a:r>
        </a:p>
      </dsp:txBody>
      <dsp:txXfrm>
        <a:off x="3365" y="440108"/>
        <a:ext cx="2670093" cy="1602055"/>
      </dsp:txXfrm>
    </dsp:sp>
    <dsp:sp modelId="{E3066944-8BBC-4B54-ABD5-2AB9BCBDB57E}">
      <dsp:nvSpPr>
        <dsp:cNvPr id="0" name=""/>
        <dsp:cNvSpPr/>
      </dsp:nvSpPr>
      <dsp:spPr>
        <a:xfrm>
          <a:off x="2940468" y="440108"/>
          <a:ext cx="2670093" cy="1602055"/>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Maternal and infant health</a:t>
          </a:r>
        </a:p>
      </dsp:txBody>
      <dsp:txXfrm>
        <a:off x="2940468" y="440108"/>
        <a:ext cx="2670093" cy="1602055"/>
      </dsp:txXfrm>
    </dsp:sp>
    <dsp:sp modelId="{B7AB19CF-B08B-4F2A-B25C-14439DDE3D9C}">
      <dsp:nvSpPr>
        <dsp:cNvPr id="0" name=""/>
        <dsp:cNvSpPr/>
      </dsp:nvSpPr>
      <dsp:spPr>
        <a:xfrm>
          <a:off x="5877570" y="440108"/>
          <a:ext cx="2670093" cy="1602055"/>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Acutely ill, with</a:t>
          </a:r>
        </a:p>
        <a:p>
          <a:pPr lvl="0" algn="ctr" defTabSz="1022350">
            <a:lnSpc>
              <a:spcPct val="90000"/>
            </a:lnSpc>
            <a:spcBef>
              <a:spcPct val="0"/>
            </a:spcBef>
            <a:spcAft>
              <a:spcPct val="35000"/>
            </a:spcAft>
          </a:pPr>
          <a:r>
            <a:rPr lang="en-SG" sz="2300" b="0" i="0" kern="1200" dirty="0"/>
            <a:t>likely return to health</a:t>
          </a:r>
          <a:endParaRPr lang="en-US" sz="2300" kern="1200" dirty="0"/>
        </a:p>
      </dsp:txBody>
      <dsp:txXfrm>
        <a:off x="5877570" y="440108"/>
        <a:ext cx="2670093" cy="1602055"/>
      </dsp:txXfrm>
    </dsp:sp>
    <dsp:sp modelId="{29D4CC47-C4AD-4EFD-A785-2E0969C4CCD3}">
      <dsp:nvSpPr>
        <dsp:cNvPr id="0" name=""/>
        <dsp:cNvSpPr/>
      </dsp:nvSpPr>
      <dsp:spPr>
        <a:xfrm>
          <a:off x="8814673" y="440108"/>
          <a:ext cx="2670093" cy="1602055"/>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Chronic conditions, with “normal” function</a:t>
          </a:r>
          <a:endParaRPr lang="en-US" sz="2300" kern="1200" dirty="0"/>
        </a:p>
      </dsp:txBody>
      <dsp:txXfrm>
        <a:off x="8814673" y="440108"/>
        <a:ext cx="2670093" cy="1602055"/>
      </dsp:txXfrm>
    </dsp:sp>
    <dsp:sp modelId="{5B8585E6-A106-4431-A85B-711DFE9F7CDE}">
      <dsp:nvSpPr>
        <dsp:cNvPr id="0" name=""/>
        <dsp:cNvSpPr/>
      </dsp:nvSpPr>
      <dsp:spPr>
        <a:xfrm>
          <a:off x="3365" y="2309173"/>
          <a:ext cx="2670093" cy="1602055"/>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Significant but</a:t>
          </a:r>
        </a:p>
        <a:p>
          <a:pPr lvl="0" algn="ctr" defTabSz="1022350">
            <a:lnSpc>
              <a:spcPct val="90000"/>
            </a:lnSpc>
            <a:spcBef>
              <a:spcPct val="0"/>
            </a:spcBef>
            <a:spcAft>
              <a:spcPct val="35000"/>
            </a:spcAft>
          </a:pPr>
          <a:r>
            <a:rPr lang="en-SG" sz="2300" b="0" i="0" kern="1200" dirty="0"/>
            <a:t>stable disability (include mental)</a:t>
          </a:r>
          <a:endParaRPr lang="en-US" sz="2300" kern="1200" dirty="0"/>
        </a:p>
      </dsp:txBody>
      <dsp:txXfrm>
        <a:off x="3365" y="2309173"/>
        <a:ext cx="2670093" cy="1602055"/>
      </dsp:txXfrm>
    </dsp:sp>
    <dsp:sp modelId="{B6A3B61A-A4E4-4410-90DF-FDADBDADE453}">
      <dsp:nvSpPr>
        <dsp:cNvPr id="0" name=""/>
        <dsp:cNvSpPr/>
      </dsp:nvSpPr>
      <dsp:spPr>
        <a:xfrm>
          <a:off x="2940468" y="2309173"/>
          <a:ext cx="2670093" cy="1602055"/>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“Dying” with short</a:t>
          </a:r>
        </a:p>
        <a:p>
          <a:pPr lvl="0" algn="ctr" defTabSz="1022350">
            <a:lnSpc>
              <a:spcPct val="90000"/>
            </a:lnSpc>
            <a:spcBef>
              <a:spcPct val="0"/>
            </a:spcBef>
            <a:spcAft>
              <a:spcPct val="35000"/>
            </a:spcAft>
          </a:pPr>
          <a:r>
            <a:rPr lang="en-SG" sz="2300" b="0" i="0" kern="1200" dirty="0"/>
            <a:t>decline</a:t>
          </a:r>
          <a:endParaRPr lang="en-US" sz="2300" kern="1200" dirty="0"/>
        </a:p>
      </dsp:txBody>
      <dsp:txXfrm>
        <a:off x="2940468" y="2309173"/>
        <a:ext cx="2670093" cy="1602055"/>
      </dsp:txXfrm>
    </dsp:sp>
    <dsp:sp modelId="{B0CB0AC2-CDA5-43A2-B5AA-E859C9C7C166}">
      <dsp:nvSpPr>
        <dsp:cNvPr id="0" name=""/>
        <dsp:cNvSpPr/>
      </dsp:nvSpPr>
      <dsp:spPr>
        <a:xfrm>
          <a:off x="5877570" y="2309173"/>
          <a:ext cx="2670093" cy="1602055"/>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Limited reserve and</a:t>
          </a:r>
        </a:p>
        <a:p>
          <a:pPr lvl="0" algn="ctr" defTabSz="1022350">
            <a:lnSpc>
              <a:spcPct val="90000"/>
            </a:lnSpc>
            <a:spcBef>
              <a:spcPct val="0"/>
            </a:spcBef>
            <a:spcAft>
              <a:spcPct val="35000"/>
            </a:spcAft>
          </a:pPr>
          <a:r>
            <a:rPr lang="en-SG" sz="2300" b="0" i="0" kern="1200" dirty="0"/>
            <a:t>serious exacerbations</a:t>
          </a:r>
          <a:endParaRPr lang="en-US" sz="2300" kern="1200" dirty="0"/>
        </a:p>
      </dsp:txBody>
      <dsp:txXfrm>
        <a:off x="5877570" y="2309173"/>
        <a:ext cx="2670093" cy="1602055"/>
      </dsp:txXfrm>
    </dsp:sp>
    <dsp:sp modelId="{068490BE-7E59-4C8C-A5C2-992D3C7E7477}">
      <dsp:nvSpPr>
        <dsp:cNvPr id="0" name=""/>
        <dsp:cNvSpPr/>
      </dsp:nvSpPr>
      <dsp:spPr>
        <a:xfrm>
          <a:off x="8814673" y="2309173"/>
          <a:ext cx="2670093" cy="1602055"/>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SG" sz="2300" b="0" i="0" kern="1200" dirty="0"/>
            <a:t>Long course of decline,</a:t>
          </a:r>
        </a:p>
        <a:p>
          <a:pPr lvl="0" algn="ctr" defTabSz="1022350">
            <a:lnSpc>
              <a:spcPct val="90000"/>
            </a:lnSpc>
            <a:spcBef>
              <a:spcPct val="0"/>
            </a:spcBef>
            <a:spcAft>
              <a:spcPct val="35000"/>
            </a:spcAft>
          </a:pPr>
          <a:r>
            <a:rPr lang="en-SG" sz="2300" b="0" i="0" kern="1200" dirty="0"/>
            <a:t>from dementia and/or frailty</a:t>
          </a:r>
          <a:endParaRPr lang="en-US" sz="2300" kern="1200" dirty="0"/>
        </a:p>
      </dsp:txBody>
      <dsp:txXfrm>
        <a:off x="8814673" y="2309173"/>
        <a:ext cx="2670093" cy="16020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2F4F5-0972-4CE9-AD46-E864C1197A69}">
      <dsp:nvSpPr>
        <dsp:cNvPr id="0" name=""/>
        <dsp:cNvSpPr/>
      </dsp:nvSpPr>
      <dsp:spPr>
        <a:xfrm>
          <a:off x="4145" y="53525"/>
          <a:ext cx="2492887" cy="626272"/>
        </a:xfrm>
        <a:prstGeom prst="rect">
          <a:avLst/>
        </a:prstGeom>
        <a:solidFill>
          <a:srgbClr val="FF0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a:t>Healthy</a:t>
          </a:r>
        </a:p>
      </dsp:txBody>
      <dsp:txXfrm>
        <a:off x="4145" y="53525"/>
        <a:ext cx="2492887" cy="626272"/>
      </dsp:txXfrm>
    </dsp:sp>
    <dsp:sp modelId="{A8D0085B-5145-4822-A3AB-FEF8FA964DF1}">
      <dsp:nvSpPr>
        <dsp:cNvPr id="0" name=""/>
        <dsp:cNvSpPr/>
      </dsp:nvSpPr>
      <dsp:spPr>
        <a:xfrm>
          <a:off x="5766" y="670371"/>
          <a:ext cx="2489647" cy="2330569"/>
        </a:xfrm>
        <a:prstGeom prst="rect">
          <a:avLst/>
        </a:prstGeom>
        <a:solidFill>
          <a:schemeClr val="bg2"/>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b="0" i="0" kern="1200" dirty="0"/>
            <a:t>Mr. Smith usually books an</a:t>
          </a:r>
          <a:br>
            <a:rPr lang="en-US" sz="1500" b="0" i="0" kern="1200" dirty="0"/>
          </a:br>
          <a:r>
            <a:rPr lang="en-US" sz="1500" b="0" i="0" kern="1200" dirty="0"/>
            <a:t>appointment with his primary care physician each</a:t>
          </a:r>
          <a:br>
            <a:rPr lang="en-US" sz="1500" b="0" i="0" kern="1200" dirty="0"/>
          </a:br>
          <a:r>
            <a:rPr lang="en-US" sz="1500" b="0" i="0" kern="1200" dirty="0"/>
            <a:t>year for an annual checkup. He also may contact his</a:t>
          </a:r>
          <a:br>
            <a:rPr lang="en-US" sz="1500" b="0" i="0" kern="1200" dirty="0"/>
          </a:br>
          <a:r>
            <a:rPr lang="en-US" sz="1500" b="0" i="0" kern="1200" dirty="0"/>
            <a:t>physician’s office for acute, self-limiting problems</a:t>
          </a:r>
          <a:br>
            <a:rPr lang="en-US" sz="1500" b="0" i="0" kern="1200" dirty="0"/>
          </a:br>
          <a:r>
            <a:rPr lang="en-US" sz="1500" b="0" i="0" kern="1200" dirty="0"/>
            <a:t>such as a sore throat.</a:t>
          </a:r>
          <a:endParaRPr lang="en-US" sz="1500" kern="1200" dirty="0"/>
        </a:p>
      </dsp:txBody>
      <dsp:txXfrm>
        <a:off x="5766" y="670371"/>
        <a:ext cx="2489647" cy="2330569"/>
      </dsp:txXfrm>
    </dsp:sp>
    <dsp:sp modelId="{D4D60025-7505-4F6D-ACA2-A55C9C7919DC}">
      <dsp:nvSpPr>
        <dsp:cNvPr id="0" name=""/>
        <dsp:cNvSpPr/>
      </dsp:nvSpPr>
      <dsp:spPr>
        <a:xfrm>
          <a:off x="2846037" y="44099"/>
          <a:ext cx="2492887" cy="626272"/>
        </a:xfrm>
        <a:prstGeom prst="rect">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a:t>Maternal and infant health</a:t>
          </a:r>
        </a:p>
      </dsp:txBody>
      <dsp:txXfrm>
        <a:off x="2846037" y="44099"/>
        <a:ext cx="2492887" cy="626272"/>
      </dsp:txXfrm>
    </dsp:sp>
    <dsp:sp modelId="{5EA518E7-8003-4908-ABF7-D3C8CA6783FC}">
      <dsp:nvSpPr>
        <dsp:cNvPr id="0" name=""/>
        <dsp:cNvSpPr/>
      </dsp:nvSpPr>
      <dsp:spPr>
        <a:xfrm>
          <a:off x="2846037" y="670371"/>
          <a:ext cx="2492887" cy="2330569"/>
        </a:xfrm>
        <a:prstGeom prst="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b="0" i="0" kern="1200" dirty="0"/>
            <a:t>Mrs. Brown had regular contact with her gynecologist for contraception and health monitoring until deciding to become pregnant. Her newborn’s checkups and immunizations</a:t>
          </a:r>
          <a:br>
            <a:rPr lang="en-US" sz="1500" b="0" i="0" kern="1200" dirty="0"/>
          </a:br>
          <a:r>
            <a:rPr lang="en-US" sz="1500" b="0" i="0" kern="1200" dirty="0"/>
            <a:t>follow national guidelines.</a:t>
          </a:r>
          <a:endParaRPr lang="en-US" sz="1500" kern="1200" dirty="0"/>
        </a:p>
      </dsp:txBody>
      <dsp:txXfrm>
        <a:off x="2846037" y="670371"/>
        <a:ext cx="2492887" cy="2330569"/>
      </dsp:txXfrm>
    </dsp:sp>
    <dsp:sp modelId="{AA078795-1AB3-4539-A0A7-397B4CFF14C7}">
      <dsp:nvSpPr>
        <dsp:cNvPr id="0" name=""/>
        <dsp:cNvSpPr/>
      </dsp:nvSpPr>
      <dsp:spPr>
        <a:xfrm>
          <a:off x="5687930" y="44099"/>
          <a:ext cx="2492887" cy="626272"/>
        </a:xfrm>
        <a:prstGeom prst="rect">
          <a:avLst/>
        </a:prstGeom>
        <a:solidFill>
          <a:srgbClr val="92D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SG" sz="1500" b="0" i="0" kern="1200" dirty="0"/>
            <a:t>Acutely ill, with</a:t>
          </a:r>
        </a:p>
        <a:p>
          <a:pPr lvl="0" algn="ctr" defTabSz="666750">
            <a:lnSpc>
              <a:spcPct val="90000"/>
            </a:lnSpc>
            <a:spcBef>
              <a:spcPct val="0"/>
            </a:spcBef>
            <a:spcAft>
              <a:spcPct val="35000"/>
            </a:spcAft>
          </a:pPr>
          <a:r>
            <a:rPr lang="en-SG" sz="1500" b="0" i="0" kern="1200" dirty="0"/>
            <a:t>likely return to health</a:t>
          </a:r>
          <a:endParaRPr lang="en-US" sz="1500" kern="1200" dirty="0"/>
        </a:p>
      </dsp:txBody>
      <dsp:txXfrm>
        <a:off x="5687930" y="44099"/>
        <a:ext cx="2492887" cy="626272"/>
      </dsp:txXfrm>
    </dsp:sp>
    <dsp:sp modelId="{0E37028E-704E-4F28-A8DE-213DD378F0B9}">
      <dsp:nvSpPr>
        <dsp:cNvPr id="0" name=""/>
        <dsp:cNvSpPr/>
      </dsp:nvSpPr>
      <dsp:spPr>
        <a:xfrm>
          <a:off x="5687930" y="670371"/>
          <a:ext cx="2492887" cy="2330569"/>
        </a:xfrm>
        <a:prstGeom prst="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b="0" i="0" kern="1200" dirty="0"/>
            <a:t>Tom broke his bone while playing football. Following an uneventful surgical procedure, Tom received physical therapy to rehabilitate his leg</a:t>
          </a:r>
          <a:br>
            <a:rPr lang="en-US" sz="1500" b="0" i="0" kern="1200" dirty="0"/>
          </a:br>
          <a:r>
            <a:rPr lang="en-US" sz="1500" b="0" i="0" kern="1200" dirty="0"/>
            <a:t>and maintain his body strength. He returned to school eight weeks later.</a:t>
          </a:r>
          <a:r>
            <a:rPr lang="en-US" sz="1500" kern="1200" dirty="0"/>
            <a:t/>
          </a:r>
          <a:br>
            <a:rPr lang="en-US" sz="1500" kern="1200" dirty="0"/>
          </a:br>
          <a:endParaRPr lang="en-US" sz="1500" kern="1200" dirty="0"/>
        </a:p>
      </dsp:txBody>
      <dsp:txXfrm>
        <a:off x="5687930" y="670371"/>
        <a:ext cx="2492887" cy="2330569"/>
      </dsp:txXfrm>
    </dsp:sp>
    <dsp:sp modelId="{354A1D66-63E6-48E6-92FF-698F6FC367F6}">
      <dsp:nvSpPr>
        <dsp:cNvPr id="0" name=""/>
        <dsp:cNvSpPr/>
      </dsp:nvSpPr>
      <dsp:spPr>
        <a:xfrm>
          <a:off x="8529822" y="44099"/>
          <a:ext cx="2492887" cy="626272"/>
        </a:xfrm>
        <a:prstGeom prst="rect">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SG" sz="1500" b="0" i="0" kern="1200" dirty="0"/>
            <a:t>Chronic conditions, with “normal” function</a:t>
          </a:r>
          <a:endParaRPr lang="en-US" sz="1500" kern="1200" dirty="0"/>
        </a:p>
      </dsp:txBody>
      <dsp:txXfrm>
        <a:off x="8529822" y="44099"/>
        <a:ext cx="2492887" cy="626272"/>
      </dsp:txXfrm>
    </dsp:sp>
    <dsp:sp modelId="{DA4D070D-FDDE-475D-B4B6-09D1C44A2B65}">
      <dsp:nvSpPr>
        <dsp:cNvPr id="0" name=""/>
        <dsp:cNvSpPr/>
      </dsp:nvSpPr>
      <dsp:spPr>
        <a:xfrm>
          <a:off x="8529822" y="670371"/>
          <a:ext cx="2492887" cy="2330569"/>
        </a:xfrm>
        <a:prstGeom prst="rect">
          <a:avLst/>
        </a:prstGeom>
        <a:solidFill>
          <a:schemeClr val="bg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b="0" i="0" kern="1200" dirty="0"/>
            <a:t>Mrs. Gomez has hypertension</a:t>
          </a:r>
          <a:br>
            <a:rPr lang="en-US" sz="1500" b="0" i="0" kern="1200" dirty="0"/>
          </a:br>
          <a:r>
            <a:rPr lang="en-US" sz="1500" b="0" i="0" kern="1200" dirty="0"/>
            <a:t>and diabetes. Although the levels were largely normal, she still finds that both are occasionally out of control She had regular checkups, and monitoring for possible</a:t>
          </a:r>
          <a:br>
            <a:rPr lang="en-US" sz="1500" b="0" i="0" kern="1200" dirty="0"/>
          </a:br>
          <a:r>
            <a:rPr lang="en-US" sz="1500" b="0" i="0" kern="1200" dirty="0"/>
            <a:t>complications.</a:t>
          </a:r>
          <a:endParaRPr lang="en-US" sz="1500" kern="1200" dirty="0"/>
        </a:p>
      </dsp:txBody>
      <dsp:txXfrm>
        <a:off x="8529822" y="670371"/>
        <a:ext cx="2492887" cy="23305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2F4F5-0972-4CE9-AD46-E864C1197A69}">
      <dsp:nvSpPr>
        <dsp:cNvPr id="0" name=""/>
        <dsp:cNvSpPr/>
      </dsp:nvSpPr>
      <dsp:spPr>
        <a:xfrm>
          <a:off x="4145" y="83308"/>
          <a:ext cx="2492887" cy="848666"/>
        </a:xfrm>
        <a:prstGeom prst="rect">
          <a:avLst/>
        </a:prstGeom>
        <a:solidFill>
          <a:srgbClr val="00B0F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SG" sz="1500" b="0" i="0" kern="1200" dirty="0"/>
            <a:t>Significant but</a:t>
          </a:r>
        </a:p>
        <a:p>
          <a:pPr lvl="0" algn="ctr" defTabSz="666750">
            <a:lnSpc>
              <a:spcPct val="90000"/>
            </a:lnSpc>
            <a:spcBef>
              <a:spcPct val="0"/>
            </a:spcBef>
            <a:spcAft>
              <a:spcPct val="35000"/>
            </a:spcAft>
          </a:pPr>
          <a:r>
            <a:rPr lang="en-SG" sz="1500" b="0" i="0" kern="1200" dirty="0"/>
            <a:t>stable disability (include mental)</a:t>
          </a:r>
          <a:endParaRPr lang="en-US" sz="1500" kern="1200" dirty="0"/>
        </a:p>
      </dsp:txBody>
      <dsp:txXfrm>
        <a:off x="4145" y="83308"/>
        <a:ext cx="2492887" cy="848666"/>
      </dsp:txXfrm>
    </dsp:sp>
    <dsp:sp modelId="{A8D0085B-5145-4822-A3AB-FEF8FA964DF1}">
      <dsp:nvSpPr>
        <dsp:cNvPr id="0" name=""/>
        <dsp:cNvSpPr/>
      </dsp:nvSpPr>
      <dsp:spPr>
        <a:xfrm>
          <a:off x="4145" y="967386"/>
          <a:ext cx="2492887" cy="2381421"/>
        </a:xfrm>
        <a:prstGeom prst="rect">
          <a:avLst/>
        </a:prstGeom>
        <a:solidFill>
          <a:schemeClr val="bg2"/>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b="0" i="0" kern="1200" dirty="0"/>
            <a:t>Mr. White is </a:t>
          </a:r>
          <a:r>
            <a:rPr lang="en-US" sz="1500" b="0" i="0" kern="1200" dirty="0" err="1"/>
            <a:t>paralysed</a:t>
          </a:r>
          <a:r>
            <a:rPr lang="en-US" sz="1500" b="0" i="0" kern="1200" dirty="0"/>
            <a:t> due to a spine injury. He has a motorized wheelchair for shopping and outings. He has been suicidal at various times. He uses a medical home team for continuity healthcare treatment.</a:t>
          </a:r>
          <a:endParaRPr lang="en-US" sz="1500" kern="1200" dirty="0"/>
        </a:p>
      </dsp:txBody>
      <dsp:txXfrm>
        <a:off x="4145" y="967386"/>
        <a:ext cx="2492887" cy="2381421"/>
      </dsp:txXfrm>
    </dsp:sp>
    <dsp:sp modelId="{D4D60025-7505-4F6D-ACA2-A55C9C7919DC}">
      <dsp:nvSpPr>
        <dsp:cNvPr id="0" name=""/>
        <dsp:cNvSpPr/>
      </dsp:nvSpPr>
      <dsp:spPr>
        <a:xfrm>
          <a:off x="2846037" y="83308"/>
          <a:ext cx="2492887" cy="848666"/>
        </a:xfrm>
        <a:prstGeom prst="rect">
          <a:avLst/>
        </a:prstGeom>
        <a:solidFill>
          <a:srgbClr val="0070C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SG" sz="1400" b="0" i="0" kern="1200" dirty="0"/>
            <a:t>“Dying” with short</a:t>
          </a:r>
        </a:p>
        <a:p>
          <a:pPr lvl="0" algn="ctr" defTabSz="622300">
            <a:lnSpc>
              <a:spcPct val="90000"/>
            </a:lnSpc>
            <a:spcBef>
              <a:spcPct val="0"/>
            </a:spcBef>
            <a:spcAft>
              <a:spcPct val="35000"/>
            </a:spcAft>
          </a:pPr>
          <a:r>
            <a:rPr lang="en-SG" sz="1400" b="0" i="0" kern="1200" dirty="0"/>
            <a:t>decline</a:t>
          </a:r>
          <a:endParaRPr lang="en-US" sz="1400" kern="1200" dirty="0"/>
        </a:p>
      </dsp:txBody>
      <dsp:txXfrm>
        <a:off x="2846037" y="83308"/>
        <a:ext cx="2492887" cy="848666"/>
      </dsp:txXfrm>
    </dsp:sp>
    <dsp:sp modelId="{5EA518E7-8003-4908-ABF7-D3C8CA6783FC}">
      <dsp:nvSpPr>
        <dsp:cNvPr id="0" name=""/>
        <dsp:cNvSpPr/>
      </dsp:nvSpPr>
      <dsp:spPr>
        <a:xfrm>
          <a:off x="2846037" y="931974"/>
          <a:ext cx="2492887" cy="2381421"/>
        </a:xfrm>
        <a:prstGeom prst="rect">
          <a:avLst/>
        </a:prstGeom>
        <a:solidFill>
          <a:schemeClr val="bg2"/>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b="0" i="0" kern="1200" dirty="0"/>
            <a:t>Mrs. Black found she had</a:t>
          </a:r>
          <a:br>
            <a:rPr lang="en-US" sz="1400" b="0" i="0" kern="1200" dirty="0"/>
          </a:br>
          <a:r>
            <a:rPr lang="en-US" sz="1400" b="0" i="0" kern="1200" dirty="0"/>
            <a:t>metastatic ovarian carcinoma and is now fatigued and losing weight. After unsuccessful treatment regimens, she has accepted services to ensure that she can stay home to the end of her life. The hospice clinicians manage her symptoms to alleviate pain.</a:t>
          </a:r>
          <a:endParaRPr lang="en-US" sz="1400" kern="1200" dirty="0"/>
        </a:p>
      </dsp:txBody>
      <dsp:txXfrm>
        <a:off x="2846037" y="931974"/>
        <a:ext cx="2492887" cy="2381421"/>
      </dsp:txXfrm>
    </dsp:sp>
    <dsp:sp modelId="{AA078795-1AB3-4539-A0A7-397B4CFF14C7}">
      <dsp:nvSpPr>
        <dsp:cNvPr id="0" name=""/>
        <dsp:cNvSpPr/>
      </dsp:nvSpPr>
      <dsp:spPr>
        <a:xfrm>
          <a:off x="5687930" y="83308"/>
          <a:ext cx="2492887" cy="848666"/>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SG" sz="1400" b="0" i="0" kern="1200" dirty="0"/>
            <a:t>Limited reserve and</a:t>
          </a:r>
        </a:p>
        <a:p>
          <a:pPr lvl="0" algn="ctr" defTabSz="622300">
            <a:lnSpc>
              <a:spcPct val="90000"/>
            </a:lnSpc>
            <a:spcBef>
              <a:spcPct val="0"/>
            </a:spcBef>
            <a:spcAft>
              <a:spcPct val="35000"/>
            </a:spcAft>
          </a:pPr>
          <a:r>
            <a:rPr lang="en-SG" sz="1400" b="0" i="0" kern="1200" dirty="0"/>
            <a:t>serious exacerbations</a:t>
          </a:r>
          <a:endParaRPr lang="en-US" sz="1400" kern="1200" dirty="0"/>
        </a:p>
      </dsp:txBody>
      <dsp:txXfrm>
        <a:off x="5687930" y="83308"/>
        <a:ext cx="2492887" cy="848666"/>
      </dsp:txXfrm>
    </dsp:sp>
    <dsp:sp modelId="{0E37028E-704E-4F28-A8DE-213DD378F0B9}">
      <dsp:nvSpPr>
        <dsp:cNvPr id="0" name=""/>
        <dsp:cNvSpPr/>
      </dsp:nvSpPr>
      <dsp:spPr>
        <a:xfrm>
          <a:off x="5687930" y="931974"/>
          <a:ext cx="2492887" cy="2381421"/>
        </a:xfrm>
        <a:prstGeom prst="rect">
          <a:avLst/>
        </a:prstGeom>
        <a:solidFill>
          <a:schemeClr val="bg2"/>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b="0" i="0" kern="1200" dirty="0"/>
            <a:t>Mr. Simon, lives with activity limitations due to emphysema. He has home oxygen and a complex treatment regimen. He and his family have learned how to manage his condition but also have a nurse practitioner on call 24/7 for urgent home visits.</a:t>
          </a:r>
          <a:endParaRPr lang="en-US" sz="1400" kern="1200" dirty="0"/>
        </a:p>
      </dsp:txBody>
      <dsp:txXfrm>
        <a:off x="5687930" y="931974"/>
        <a:ext cx="2492887" cy="2381421"/>
      </dsp:txXfrm>
    </dsp:sp>
    <dsp:sp modelId="{354A1D66-63E6-48E6-92FF-698F6FC367F6}">
      <dsp:nvSpPr>
        <dsp:cNvPr id="0" name=""/>
        <dsp:cNvSpPr/>
      </dsp:nvSpPr>
      <dsp:spPr>
        <a:xfrm>
          <a:off x="8529822" y="83308"/>
          <a:ext cx="2492887" cy="848666"/>
        </a:xfrm>
        <a:prstGeom prst="rect">
          <a:avLst/>
        </a:prstGeom>
        <a:solidFill>
          <a:srgbClr val="7030A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SG" sz="1400" b="0" i="0" kern="1200" dirty="0"/>
            <a:t>Long course of decline,</a:t>
          </a:r>
        </a:p>
        <a:p>
          <a:pPr lvl="0" algn="ctr" defTabSz="622300">
            <a:lnSpc>
              <a:spcPct val="90000"/>
            </a:lnSpc>
            <a:spcBef>
              <a:spcPct val="0"/>
            </a:spcBef>
            <a:spcAft>
              <a:spcPct val="35000"/>
            </a:spcAft>
          </a:pPr>
          <a:r>
            <a:rPr lang="en-SG" sz="1400" b="0" i="0" kern="1200" dirty="0"/>
            <a:t>from dementia and/or frailty</a:t>
          </a:r>
          <a:endParaRPr lang="en-US" sz="1400" kern="1200" dirty="0"/>
        </a:p>
      </dsp:txBody>
      <dsp:txXfrm>
        <a:off x="8529822" y="83308"/>
        <a:ext cx="2492887" cy="848666"/>
      </dsp:txXfrm>
    </dsp:sp>
    <dsp:sp modelId="{DA4D070D-FDDE-475D-B4B6-09D1C44A2B65}">
      <dsp:nvSpPr>
        <dsp:cNvPr id="0" name=""/>
        <dsp:cNvSpPr/>
      </dsp:nvSpPr>
      <dsp:spPr>
        <a:xfrm>
          <a:off x="8529822" y="945048"/>
          <a:ext cx="2492887" cy="2381421"/>
        </a:xfrm>
        <a:prstGeom prst="rect">
          <a:avLst/>
        </a:prstGeom>
        <a:solidFill>
          <a:schemeClr val="bg2"/>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b="0" i="0" kern="1200" dirty="0"/>
            <a:t>Mrs. Evans has dementia with incontinence and inability to communicate verbally and a serious pressure ulcer. She attends adult day care three days a week for full baths, and caregiver relief. The daughter has authority to make decisions and has decided to forgo resuscitation and to avoid hospitalization</a:t>
          </a:r>
          <a:endParaRPr lang="en-US" sz="1400" kern="1200" dirty="0"/>
        </a:p>
      </dsp:txBody>
      <dsp:txXfrm>
        <a:off x="8529822" y="945048"/>
        <a:ext cx="2492887" cy="238142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55B04F-4E7B-418C-ADFB-32FC3D8CCD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xmlns="" id="{0405EFB6-070F-46C6-A94F-D2DAC5AD4C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xmlns="" id="{B8DAA9F5-5B0C-49B2-AF5A-4C24714A0D70}"/>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F699EE20-BB97-412C-BF12-51136AE9693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26FC8B42-AA48-444A-9A1B-54793DACBCA4}"/>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345819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4F6066-8A32-4FA1-9F75-4ABE4AD6AF3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3D0FA55E-3593-4924-AE15-B1EBBE05D5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D3557493-8AC2-4150-9F60-50636949BC20}"/>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589BC4FC-EE35-4A95-9EE2-694134F1429B}"/>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F8467B05-DF38-4EED-AD05-C2CCE34A3AF5}"/>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1995494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84334D-9112-4440-AB0E-01E510A793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xmlns="" id="{468E993F-59F4-46F3-A867-F42AFEDDE2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A11A3FD7-32C5-48E6-BBBE-CC2F2AF13AB9}"/>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1155F5A4-63EB-4B42-A7B5-16B5DC14E02C}"/>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197035F5-31CD-42C8-897D-DF5350551189}"/>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2511843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F652CF-42C2-4A67-8BE8-88EB9B805CB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9865CA8A-5677-4242-A259-A4ED016FE2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xmlns="" id="{A59C821A-B5DA-4AF1-8065-8EA01F84A0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xmlns="" id="{777A93CC-2BAB-4267-9895-CC21401B94B0}"/>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6" name="Footer Placeholder 5">
            <a:extLst>
              <a:ext uri="{FF2B5EF4-FFF2-40B4-BE49-F238E27FC236}">
                <a16:creationId xmlns:a16="http://schemas.microsoft.com/office/drawing/2014/main" xmlns="" id="{4646BA58-227C-45D2-A5E6-32FBA2915B8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28A152CE-B25A-475C-94F4-F7AF78EB2171}"/>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20462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271A5-B238-4F5A-BA94-A03255FF61F6}"/>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xmlns="" id="{C61B1120-9984-4911-9BAF-0E954A7799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34DCDD53-4128-4623-AAC3-80E18852E6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xmlns="" id="{071B960A-0A10-44E1-B5EF-811BFFAE47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F6038E05-9E1E-4037-ADDD-D710C741D89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xmlns="" id="{A8B94D7F-38EB-449E-A438-AB83610295B9}"/>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8" name="Footer Placeholder 7">
            <a:extLst>
              <a:ext uri="{FF2B5EF4-FFF2-40B4-BE49-F238E27FC236}">
                <a16:creationId xmlns:a16="http://schemas.microsoft.com/office/drawing/2014/main" xmlns="" id="{89C39751-42E4-4A90-A475-597720DDB1F7}"/>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xmlns="" id="{079315FD-BECB-4243-814D-1F7D146B9024}"/>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3619610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89A033-C7F1-4BDC-8B0C-F543F72DEAC1}"/>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xmlns="" id="{2CABE0C5-1882-4D9E-822E-6E8CAD7593D4}"/>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4" name="Footer Placeholder 3">
            <a:extLst>
              <a:ext uri="{FF2B5EF4-FFF2-40B4-BE49-F238E27FC236}">
                <a16:creationId xmlns:a16="http://schemas.microsoft.com/office/drawing/2014/main" xmlns="" id="{9A5DEC8F-C86F-462B-8292-DF44DD24668E}"/>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xmlns="" id="{D1EDE95B-34A2-4970-8E35-7D70BB1B1D78}"/>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1825479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697B363-8B69-4A65-AFD9-C76DA96C13E7}"/>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3" name="Footer Placeholder 2">
            <a:extLst>
              <a:ext uri="{FF2B5EF4-FFF2-40B4-BE49-F238E27FC236}">
                <a16:creationId xmlns:a16="http://schemas.microsoft.com/office/drawing/2014/main" xmlns="" id="{1A253185-422B-4E3B-BD62-F938E8331D28}"/>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xmlns="" id="{16AAD6E1-29BD-43FE-9DD2-0456D4E17CEB}"/>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1640140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4C3718-36F8-476E-AF55-04EB434536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xmlns="" id="{06C24AD5-6E90-4377-80D2-FA1399A3DC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xmlns="" id="{A08B202C-AE09-4186-8BB8-3B7FECEB1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EFDF4E3-E10A-4667-8C2B-CED96C525555}"/>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6" name="Footer Placeholder 5">
            <a:extLst>
              <a:ext uri="{FF2B5EF4-FFF2-40B4-BE49-F238E27FC236}">
                <a16:creationId xmlns:a16="http://schemas.microsoft.com/office/drawing/2014/main" xmlns="" id="{8822CAE1-6514-4A02-B822-0490805A7826}"/>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AA8F2A23-A7A6-409C-9ACD-CE7C405FB56F}"/>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224216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FEA358-1C60-4F43-A87E-3AD9EC9C6B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xmlns="" id="{04EE2BCC-4C23-4518-B046-270D015A92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xmlns="" id="{D6A00AB1-DA3E-4FC5-963E-89D3ABF8C3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A2BEB1B-8DCB-4C32-9658-3D54E382B9D0}"/>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6" name="Footer Placeholder 5">
            <a:extLst>
              <a:ext uri="{FF2B5EF4-FFF2-40B4-BE49-F238E27FC236}">
                <a16:creationId xmlns:a16="http://schemas.microsoft.com/office/drawing/2014/main" xmlns="" id="{CEE95C60-DA23-4532-A20B-5302EA66ED91}"/>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xmlns="" id="{54CF68BC-40A6-4A95-899B-1D70F817AAF3}"/>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1525863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37BB0E-C43F-4F6D-8747-704FA604981C}"/>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xmlns="" id="{793B8B80-D680-4119-AAC2-613D850C97B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7561B00A-28A8-46BD-B1C5-0D79737C217F}"/>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C69EE181-99FB-480B-A517-B6FFF3698E7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E603B62B-DB5A-49B8-9EBB-DEE8567565CB}"/>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3915784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C6307BF-90B8-4B61-BB13-4E57D419F3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xmlns="" id="{E81DF5FB-CE5A-44BC-9013-4110CE1C690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107483FC-82C2-452A-8EFE-8C955E1825C5}"/>
              </a:ext>
            </a:extLst>
          </p:cNvPr>
          <p:cNvSpPr>
            <a:spLocks noGrp="1"/>
          </p:cNvSpPr>
          <p:nvPr>
            <p:ph type="dt" sz="half" idx="10"/>
          </p:nvPr>
        </p:nvSpPr>
        <p:spPr/>
        <p:txBody>
          <a:body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789CBA43-2507-495D-BA1B-4FD449FC4354}"/>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xmlns="" id="{9295D077-9585-4528-8191-488A426FC5F0}"/>
              </a:ext>
            </a:extLst>
          </p:cNvPr>
          <p:cNvSpPr>
            <a:spLocks noGrp="1"/>
          </p:cNvSpPr>
          <p:nvPr>
            <p:ph type="sldNum" sz="quarter" idx="12"/>
          </p:nvPr>
        </p:nvSpPr>
        <p:spPr/>
        <p:txBody>
          <a:bodyPr/>
          <a:lstStyle/>
          <a:p>
            <a:fld id="{F062442F-EA51-4D15-A828-C35F6F47D40A}" type="slidenum">
              <a:rPr lang="en-SG" smtClean="0"/>
              <a:t>‹#›</a:t>
            </a:fld>
            <a:endParaRPr lang="en-SG"/>
          </a:p>
        </p:txBody>
      </p:sp>
    </p:spTree>
    <p:extLst>
      <p:ext uri="{BB962C8B-B14F-4D97-AF65-F5344CB8AC3E}">
        <p14:creationId xmlns:p14="http://schemas.microsoft.com/office/powerpoint/2010/main" val="10670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AB91F92-C9D6-4374-BB7B-4828D28A1E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xmlns="" id="{1F31CF46-F399-4B6B-BA4B-72DA7BBA2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xmlns="" id="{3714A940-6251-4B0F-A717-D3FA73C46B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9EC3E-DE61-48C8-ADC5-6B72EE583A56}" type="datetimeFigureOut">
              <a:rPr lang="en-SG" smtClean="0"/>
              <a:t>19/12/2019</a:t>
            </a:fld>
            <a:endParaRPr lang="en-SG"/>
          </a:p>
        </p:txBody>
      </p:sp>
      <p:sp>
        <p:nvSpPr>
          <p:cNvPr id="5" name="Footer Placeholder 4">
            <a:extLst>
              <a:ext uri="{FF2B5EF4-FFF2-40B4-BE49-F238E27FC236}">
                <a16:creationId xmlns:a16="http://schemas.microsoft.com/office/drawing/2014/main" xmlns="" id="{C3BF5857-85B8-4FB3-B956-4922487869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xmlns="" id="{EA3D5D10-858A-4090-9448-FDEDE7E418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2442F-EA51-4D15-A828-C35F6F47D40A}" type="slidenum">
              <a:rPr lang="en-SG" smtClean="0"/>
              <a:t>‹#›</a:t>
            </a:fld>
            <a:endParaRPr lang="en-SG"/>
          </a:p>
        </p:txBody>
      </p:sp>
    </p:spTree>
    <p:extLst>
      <p:ext uri="{BB962C8B-B14F-4D97-AF65-F5344CB8AC3E}">
        <p14:creationId xmlns:p14="http://schemas.microsoft.com/office/powerpoint/2010/main" val="1926502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1C957C3-753A-452F-A29B-EAECA900537A}"/>
              </a:ext>
            </a:extLst>
          </p:cNvPr>
          <p:cNvSpPr txBox="1"/>
          <p:nvPr/>
        </p:nvSpPr>
        <p:spPr>
          <a:xfrm flipH="1">
            <a:off x="197128" y="172069"/>
            <a:ext cx="7294831" cy="523220"/>
          </a:xfrm>
          <a:prstGeom prst="rect">
            <a:avLst/>
          </a:prstGeom>
          <a:noFill/>
        </p:spPr>
        <p:txBody>
          <a:bodyPr wrap="square" rtlCol="0">
            <a:spAutoFit/>
          </a:bodyPr>
          <a:lstStyle/>
          <a:p>
            <a:r>
              <a:rPr lang="en-SG" sz="2800" b="1" dirty="0"/>
              <a:t>Ministry of Health Segmentation Framework</a:t>
            </a:r>
          </a:p>
        </p:txBody>
      </p:sp>
      <p:sp>
        <p:nvSpPr>
          <p:cNvPr id="2" name="TextBox 1">
            <a:extLst>
              <a:ext uri="{FF2B5EF4-FFF2-40B4-BE49-F238E27FC236}">
                <a16:creationId xmlns:a16="http://schemas.microsoft.com/office/drawing/2014/main" xmlns="" id="{686EFBFB-0A7D-4F91-9C56-6711EFCC5FEA}"/>
              </a:ext>
            </a:extLst>
          </p:cNvPr>
          <p:cNvSpPr txBox="1"/>
          <p:nvPr/>
        </p:nvSpPr>
        <p:spPr>
          <a:xfrm>
            <a:off x="7096154" y="228539"/>
            <a:ext cx="4185501" cy="7017306"/>
          </a:xfrm>
          <a:prstGeom prst="rect">
            <a:avLst/>
          </a:prstGeom>
          <a:noFill/>
        </p:spPr>
        <p:txBody>
          <a:bodyPr wrap="square" rtlCol="0">
            <a:spAutoFit/>
          </a:bodyPr>
          <a:lstStyle/>
          <a:p>
            <a:r>
              <a:rPr lang="en-SG" u="sng" dirty="0"/>
              <a:t>Description</a:t>
            </a:r>
          </a:p>
          <a:p>
            <a:pPr marL="342900" indent="-342900">
              <a:buAutoNum type="arabicPeriod"/>
            </a:pPr>
            <a:r>
              <a:rPr lang="en-SG" dirty="0"/>
              <a:t>Healthy</a:t>
            </a:r>
            <a:br>
              <a:rPr lang="en-SG" dirty="0"/>
            </a:br>
            <a:r>
              <a:rPr lang="en-SG" dirty="0"/>
              <a:t>Free from chronic diseases, occasional acute self-limiting ailments.</a:t>
            </a:r>
            <a:br>
              <a:rPr lang="en-SG" dirty="0"/>
            </a:br>
            <a:endParaRPr lang="en-SG" dirty="0"/>
          </a:p>
          <a:p>
            <a:pPr marL="342900" indent="-342900">
              <a:buFontTx/>
              <a:buAutoNum type="arabicPeriod"/>
            </a:pPr>
            <a:r>
              <a:rPr lang="en-US" dirty="0"/>
              <a:t>Serious acute illness but curable</a:t>
            </a:r>
            <a:br>
              <a:rPr lang="en-US" dirty="0"/>
            </a:br>
            <a:r>
              <a:rPr lang="en-US" dirty="0"/>
              <a:t>Able to return to healthy state with minimal suffering and disruption.</a:t>
            </a:r>
            <a:br>
              <a:rPr lang="en-US" dirty="0"/>
            </a:br>
            <a:endParaRPr lang="en-US" dirty="0"/>
          </a:p>
          <a:p>
            <a:pPr marL="342900" indent="-342900">
              <a:buFontTx/>
              <a:buAutoNum type="arabicPeriod"/>
            </a:pPr>
            <a:r>
              <a:rPr lang="en-US" dirty="0"/>
              <a:t>Stable chronic</a:t>
            </a:r>
            <a:br>
              <a:rPr lang="en-US" dirty="0"/>
            </a:br>
            <a:r>
              <a:rPr lang="en-US" dirty="0" err="1"/>
              <a:t>Chronic</a:t>
            </a:r>
            <a:r>
              <a:rPr lang="en-US" dirty="0"/>
              <a:t> disease that does not interfere with / restrict usual function or sufficient to trigger care seeking </a:t>
            </a:r>
            <a:br>
              <a:rPr lang="en-US" dirty="0"/>
            </a:br>
            <a:endParaRPr lang="en-US" dirty="0"/>
          </a:p>
          <a:p>
            <a:pPr marL="342900" indent="-342900">
              <a:buFontTx/>
              <a:buAutoNum type="arabicPeriod"/>
            </a:pPr>
            <a:r>
              <a:rPr lang="en-US" dirty="0"/>
              <a:t>Complex chronic</a:t>
            </a:r>
            <a:br>
              <a:rPr lang="en-US" dirty="0"/>
            </a:br>
            <a:r>
              <a:rPr lang="en-US" dirty="0"/>
              <a:t>One/more chronic disease(s) that is/are poorly controlled and may lead to hospital admission</a:t>
            </a:r>
            <a:br>
              <a:rPr lang="en-US" dirty="0"/>
            </a:br>
            <a:endParaRPr lang="en-US" dirty="0"/>
          </a:p>
          <a:p>
            <a:pPr marL="342900" indent="-342900">
              <a:buFontTx/>
              <a:buAutoNum type="arabicPeriod"/>
            </a:pPr>
            <a:r>
              <a:rPr lang="en-US" dirty="0"/>
              <a:t>End of life</a:t>
            </a:r>
            <a:br>
              <a:rPr lang="en-US" dirty="0"/>
            </a:br>
            <a:r>
              <a:rPr lang="en-US" dirty="0"/>
              <a:t>Those with a terminal condition that has become advanced, progressive, and incurable.</a:t>
            </a:r>
            <a:br>
              <a:rPr lang="en-US" dirty="0"/>
            </a:br>
            <a:endParaRPr lang="en-US" dirty="0"/>
          </a:p>
          <a:p>
            <a:pPr marL="342900" indent="-342900">
              <a:buAutoNum type="arabicPeriod"/>
            </a:pPr>
            <a:endParaRPr lang="en-SG" dirty="0"/>
          </a:p>
        </p:txBody>
      </p:sp>
      <p:grpSp>
        <p:nvGrpSpPr>
          <p:cNvPr id="6" name="Group 5">
            <a:extLst>
              <a:ext uri="{FF2B5EF4-FFF2-40B4-BE49-F238E27FC236}">
                <a16:creationId xmlns:a16="http://schemas.microsoft.com/office/drawing/2014/main" xmlns="" id="{B40F052A-1DE3-4580-AB18-155F3182039C}"/>
              </a:ext>
            </a:extLst>
          </p:cNvPr>
          <p:cNvGrpSpPr/>
          <p:nvPr/>
        </p:nvGrpSpPr>
        <p:grpSpPr>
          <a:xfrm>
            <a:off x="1179261" y="751759"/>
            <a:ext cx="4840414" cy="877894"/>
            <a:chOff x="4145" y="53525"/>
            <a:chExt cx="2492887" cy="626272"/>
          </a:xfrm>
          <a:solidFill>
            <a:srgbClr val="92D050"/>
          </a:solidFill>
        </p:grpSpPr>
        <p:sp>
          <p:nvSpPr>
            <p:cNvPr id="7" name="Rectangle 6">
              <a:extLst>
                <a:ext uri="{FF2B5EF4-FFF2-40B4-BE49-F238E27FC236}">
                  <a16:creationId xmlns:a16="http://schemas.microsoft.com/office/drawing/2014/main" xmlns="" id="{DE4596A0-4B49-4D9A-8684-6351BEE9A97C}"/>
                </a:ext>
              </a:extLst>
            </p:cNvPr>
            <p:cNvSpPr/>
            <p:nvPr/>
          </p:nvSpPr>
          <p:spPr>
            <a:xfrm>
              <a:off x="4145" y="53525"/>
              <a:ext cx="2492887" cy="626272"/>
            </a:xfrm>
            <a:prstGeom prst="rect">
              <a:avLst/>
            </a:prstGeom>
            <a:grp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TextBox 7">
              <a:extLst>
                <a:ext uri="{FF2B5EF4-FFF2-40B4-BE49-F238E27FC236}">
                  <a16:creationId xmlns:a16="http://schemas.microsoft.com/office/drawing/2014/main" xmlns="" id="{AA8767D2-9F6A-44C8-A320-5FC1C10C1D86}"/>
                </a:ext>
              </a:extLst>
            </p:cNvPr>
            <p:cNvSpPr txBox="1"/>
            <p:nvPr/>
          </p:nvSpPr>
          <p:spPr>
            <a:xfrm>
              <a:off x="4145" y="53525"/>
              <a:ext cx="2492887" cy="6262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2400" kern="1200" dirty="0"/>
                <a:t>Healthy</a:t>
              </a:r>
            </a:p>
          </p:txBody>
        </p:sp>
      </p:grpSp>
      <p:grpSp>
        <p:nvGrpSpPr>
          <p:cNvPr id="9" name="Group 8">
            <a:extLst>
              <a:ext uri="{FF2B5EF4-FFF2-40B4-BE49-F238E27FC236}">
                <a16:creationId xmlns:a16="http://schemas.microsoft.com/office/drawing/2014/main" xmlns="" id="{B28CA06A-68FB-4C5B-9FD6-CF38B86DD7E9}"/>
              </a:ext>
            </a:extLst>
          </p:cNvPr>
          <p:cNvGrpSpPr/>
          <p:nvPr/>
        </p:nvGrpSpPr>
        <p:grpSpPr>
          <a:xfrm>
            <a:off x="1179261" y="1951268"/>
            <a:ext cx="4840414" cy="877894"/>
            <a:chOff x="4145" y="53525"/>
            <a:chExt cx="2492887" cy="626272"/>
          </a:xfrm>
        </p:grpSpPr>
        <p:sp>
          <p:nvSpPr>
            <p:cNvPr id="10" name="Rectangle 9">
              <a:extLst>
                <a:ext uri="{FF2B5EF4-FFF2-40B4-BE49-F238E27FC236}">
                  <a16:creationId xmlns:a16="http://schemas.microsoft.com/office/drawing/2014/main" xmlns="" id="{23DA16B9-FD89-4F61-8C95-9187A67B8596}"/>
                </a:ext>
              </a:extLst>
            </p:cNvPr>
            <p:cNvSpPr/>
            <p:nvPr/>
          </p:nvSpPr>
          <p:spPr>
            <a:xfrm>
              <a:off x="4145" y="53525"/>
              <a:ext cx="2492887" cy="626272"/>
            </a:xfrm>
            <a:prstGeom prst="rect">
              <a:avLst/>
            </a:prstGeom>
            <a:solidFill>
              <a:srgbClr val="FF0000"/>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xmlns="" id="{59A44B08-AD41-4294-AE73-4E46A9534025}"/>
                </a:ext>
              </a:extLst>
            </p:cNvPr>
            <p:cNvSpPr txBox="1"/>
            <p:nvPr/>
          </p:nvSpPr>
          <p:spPr>
            <a:xfrm>
              <a:off x="4145" y="53525"/>
              <a:ext cx="2492887" cy="626272"/>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106680" tIns="60960" rIns="106680" bIns="60960" numCol="1" spcCol="1270" anchor="ctr" anchorCtr="0">
              <a:noAutofit/>
            </a:bodyPr>
            <a:lstStyle/>
            <a:p>
              <a:pPr lvl="0" algn="ctr"/>
              <a:r>
                <a:rPr lang="en-US" sz="2400" dirty="0"/>
                <a:t>Serious acute illness but curable</a:t>
              </a:r>
            </a:p>
          </p:txBody>
        </p:sp>
      </p:grpSp>
      <p:grpSp>
        <p:nvGrpSpPr>
          <p:cNvPr id="12" name="Group 11">
            <a:extLst>
              <a:ext uri="{FF2B5EF4-FFF2-40B4-BE49-F238E27FC236}">
                <a16:creationId xmlns:a16="http://schemas.microsoft.com/office/drawing/2014/main" xmlns="" id="{418ACE1E-F1DC-4429-A453-8275901C91C8}"/>
              </a:ext>
            </a:extLst>
          </p:cNvPr>
          <p:cNvGrpSpPr/>
          <p:nvPr/>
        </p:nvGrpSpPr>
        <p:grpSpPr>
          <a:xfrm>
            <a:off x="1179261" y="3165661"/>
            <a:ext cx="4840414" cy="877894"/>
            <a:chOff x="4145" y="53525"/>
            <a:chExt cx="2492887" cy="626272"/>
          </a:xfrm>
          <a:solidFill>
            <a:schemeClr val="accent4"/>
          </a:solidFill>
        </p:grpSpPr>
        <p:sp>
          <p:nvSpPr>
            <p:cNvPr id="13" name="Rectangle 12">
              <a:extLst>
                <a:ext uri="{FF2B5EF4-FFF2-40B4-BE49-F238E27FC236}">
                  <a16:creationId xmlns:a16="http://schemas.microsoft.com/office/drawing/2014/main" xmlns="" id="{BDF922C9-97ED-4848-AF9D-17BE8409F269}"/>
                </a:ext>
              </a:extLst>
            </p:cNvPr>
            <p:cNvSpPr/>
            <p:nvPr/>
          </p:nvSpPr>
          <p:spPr>
            <a:xfrm>
              <a:off x="4145" y="53525"/>
              <a:ext cx="2492887" cy="626272"/>
            </a:xfrm>
            <a:prstGeom prst="rect">
              <a:avLst/>
            </a:prstGeom>
            <a:grp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xmlns="" id="{79E04290-188A-4781-B6C2-84897A804C49}"/>
                </a:ext>
              </a:extLst>
            </p:cNvPr>
            <p:cNvSpPr txBox="1"/>
            <p:nvPr/>
          </p:nvSpPr>
          <p:spPr>
            <a:xfrm>
              <a:off x="4145" y="53525"/>
              <a:ext cx="2492887" cy="6262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60960" rIns="106680" bIns="60960" numCol="1" spcCol="1270" anchor="ctr" anchorCtr="0">
              <a:noAutofit/>
            </a:bodyPr>
            <a:lstStyle/>
            <a:p>
              <a:pPr lvl="0" algn="ctr"/>
              <a:r>
                <a:rPr lang="en-US" sz="2400" dirty="0"/>
                <a:t>Stable chronic</a:t>
              </a:r>
            </a:p>
          </p:txBody>
        </p:sp>
      </p:grpSp>
      <p:grpSp>
        <p:nvGrpSpPr>
          <p:cNvPr id="15" name="Group 14">
            <a:extLst>
              <a:ext uri="{FF2B5EF4-FFF2-40B4-BE49-F238E27FC236}">
                <a16:creationId xmlns:a16="http://schemas.microsoft.com/office/drawing/2014/main" xmlns="" id="{D6538A4F-F973-4A66-B308-BBC615DF534E}"/>
              </a:ext>
            </a:extLst>
          </p:cNvPr>
          <p:cNvGrpSpPr/>
          <p:nvPr/>
        </p:nvGrpSpPr>
        <p:grpSpPr>
          <a:xfrm>
            <a:off x="1179261" y="4380054"/>
            <a:ext cx="4840414" cy="877894"/>
            <a:chOff x="4145" y="53525"/>
            <a:chExt cx="2492887" cy="626272"/>
          </a:xfrm>
        </p:grpSpPr>
        <p:sp>
          <p:nvSpPr>
            <p:cNvPr id="16" name="Rectangle 15">
              <a:extLst>
                <a:ext uri="{FF2B5EF4-FFF2-40B4-BE49-F238E27FC236}">
                  <a16:creationId xmlns:a16="http://schemas.microsoft.com/office/drawing/2014/main" xmlns="" id="{EA3BB080-1FCA-4D09-9136-647238425C69}"/>
                </a:ext>
              </a:extLst>
            </p:cNvPr>
            <p:cNvSpPr/>
            <p:nvPr/>
          </p:nvSpPr>
          <p:spPr>
            <a:xfrm>
              <a:off x="4145" y="53525"/>
              <a:ext cx="2492887" cy="626272"/>
            </a:xfrm>
            <a:prstGeom prst="rect">
              <a:avLst/>
            </a:prstGeom>
            <a:solidFill>
              <a:srgbClr val="FF0000"/>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TextBox 16">
              <a:extLst>
                <a:ext uri="{FF2B5EF4-FFF2-40B4-BE49-F238E27FC236}">
                  <a16:creationId xmlns:a16="http://schemas.microsoft.com/office/drawing/2014/main" xmlns="" id="{E7751CB1-9720-4CC1-8252-D668308FF2A7}"/>
                </a:ext>
              </a:extLst>
            </p:cNvPr>
            <p:cNvSpPr txBox="1"/>
            <p:nvPr/>
          </p:nvSpPr>
          <p:spPr>
            <a:xfrm>
              <a:off x="4145" y="53525"/>
              <a:ext cx="2492887" cy="6262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60960" rIns="106680" bIns="60960" numCol="1" spcCol="1270" anchor="ctr" anchorCtr="0">
              <a:noAutofit/>
            </a:bodyPr>
            <a:lstStyle/>
            <a:p>
              <a:pPr lvl="0" algn="ctr"/>
              <a:r>
                <a:rPr lang="en-US" sz="2400" dirty="0"/>
                <a:t>Complex chronic</a:t>
              </a:r>
            </a:p>
          </p:txBody>
        </p:sp>
      </p:grpSp>
      <p:grpSp>
        <p:nvGrpSpPr>
          <p:cNvPr id="18" name="Group 17">
            <a:extLst>
              <a:ext uri="{FF2B5EF4-FFF2-40B4-BE49-F238E27FC236}">
                <a16:creationId xmlns:a16="http://schemas.microsoft.com/office/drawing/2014/main" xmlns="" id="{C66127E9-2696-4011-B427-9D89F9CE381E}"/>
              </a:ext>
            </a:extLst>
          </p:cNvPr>
          <p:cNvGrpSpPr/>
          <p:nvPr/>
        </p:nvGrpSpPr>
        <p:grpSpPr>
          <a:xfrm>
            <a:off x="1208451" y="5494625"/>
            <a:ext cx="4840414" cy="877894"/>
            <a:chOff x="4145" y="53525"/>
            <a:chExt cx="2492887" cy="626272"/>
          </a:xfrm>
          <a:solidFill>
            <a:schemeClr val="tx1"/>
          </a:solidFill>
        </p:grpSpPr>
        <p:sp>
          <p:nvSpPr>
            <p:cNvPr id="19" name="Rectangle 18">
              <a:extLst>
                <a:ext uri="{FF2B5EF4-FFF2-40B4-BE49-F238E27FC236}">
                  <a16:creationId xmlns:a16="http://schemas.microsoft.com/office/drawing/2014/main" xmlns="" id="{2FFCB7B7-1242-49D3-802E-DB45C0160AFE}"/>
                </a:ext>
              </a:extLst>
            </p:cNvPr>
            <p:cNvSpPr/>
            <p:nvPr/>
          </p:nvSpPr>
          <p:spPr>
            <a:xfrm>
              <a:off x="4145" y="53525"/>
              <a:ext cx="2492887" cy="626272"/>
            </a:xfrm>
            <a:prstGeom prst="rect">
              <a:avLst/>
            </a:prstGeom>
            <a:grp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a:extLst>
                <a:ext uri="{FF2B5EF4-FFF2-40B4-BE49-F238E27FC236}">
                  <a16:creationId xmlns:a16="http://schemas.microsoft.com/office/drawing/2014/main" xmlns="" id="{E4BB1CC4-434A-4B5D-8F6E-B6593D8F7DA5}"/>
                </a:ext>
              </a:extLst>
            </p:cNvPr>
            <p:cNvSpPr txBox="1"/>
            <p:nvPr/>
          </p:nvSpPr>
          <p:spPr>
            <a:xfrm>
              <a:off x="4145" y="53525"/>
              <a:ext cx="2492887" cy="6262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60960" rIns="106680" bIns="60960" numCol="1" spcCol="1270" anchor="ctr" anchorCtr="0">
              <a:noAutofit/>
            </a:bodyPr>
            <a:lstStyle/>
            <a:p>
              <a:pPr lvl="0" algn="ctr"/>
              <a:r>
                <a:rPr lang="en-US" sz="2400" dirty="0"/>
                <a:t>End of life</a:t>
              </a:r>
            </a:p>
          </p:txBody>
        </p:sp>
      </p:grpSp>
      <p:sp>
        <p:nvSpPr>
          <p:cNvPr id="3" name="TextBox 2">
            <a:extLst>
              <a:ext uri="{FF2B5EF4-FFF2-40B4-BE49-F238E27FC236}">
                <a16:creationId xmlns:a16="http://schemas.microsoft.com/office/drawing/2014/main" xmlns="" id="{54A25350-BF4B-4E39-8E9B-3FE63F5A2267}"/>
              </a:ext>
            </a:extLst>
          </p:cNvPr>
          <p:cNvSpPr txBox="1"/>
          <p:nvPr/>
        </p:nvSpPr>
        <p:spPr>
          <a:xfrm rot="16200000">
            <a:off x="10345438" y="-1187901"/>
            <a:ext cx="553998" cy="3139125"/>
          </a:xfrm>
          <a:prstGeom prst="rect">
            <a:avLst/>
          </a:prstGeom>
          <a:noFill/>
        </p:spPr>
        <p:txBody>
          <a:bodyPr vert="eaVert" wrap="square" rtlCol="0">
            <a:spAutoFit/>
          </a:bodyPr>
          <a:lstStyle/>
          <a:p>
            <a:r>
              <a:rPr lang="en-SG" sz="2400" b="1" dirty="0" smtClean="0"/>
              <a:t>Figure S1</a:t>
            </a:r>
            <a:endParaRPr lang="en-SG" sz="2400" b="1" dirty="0"/>
          </a:p>
        </p:txBody>
      </p:sp>
    </p:spTree>
    <p:extLst>
      <p:ext uri="{BB962C8B-B14F-4D97-AF65-F5344CB8AC3E}">
        <p14:creationId xmlns:p14="http://schemas.microsoft.com/office/powerpoint/2010/main" val="3449999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05C060-9BD5-4372-8CAA-6AD3A8B21EE3}"/>
              </a:ext>
            </a:extLst>
          </p:cNvPr>
          <p:cNvSpPr>
            <a:spLocks noGrp="1"/>
          </p:cNvSpPr>
          <p:nvPr>
            <p:ph type="title"/>
          </p:nvPr>
        </p:nvSpPr>
        <p:spPr>
          <a:xfrm>
            <a:off x="1309540" y="506527"/>
            <a:ext cx="10515600" cy="1325563"/>
          </a:xfrm>
        </p:spPr>
        <p:txBody>
          <a:bodyPr/>
          <a:lstStyle/>
          <a:p>
            <a:r>
              <a:rPr lang="en-SG" sz="3600" b="1" dirty="0">
                <a:latin typeface="+mn-lt"/>
              </a:rPr>
              <a:t>Northwest London Segmentation Model</a:t>
            </a:r>
            <a:r>
              <a:rPr lang="en-SG" b="1" dirty="0"/>
              <a:t/>
            </a:r>
            <a:br>
              <a:rPr lang="en-SG" b="1" dirty="0"/>
            </a:br>
            <a:endParaRPr lang="en-SG" dirty="0"/>
          </a:p>
        </p:txBody>
      </p:sp>
      <p:pic>
        <p:nvPicPr>
          <p:cNvPr id="4" name="Content Placeholder 3">
            <a:extLst>
              <a:ext uri="{FF2B5EF4-FFF2-40B4-BE49-F238E27FC236}">
                <a16:creationId xmlns:a16="http://schemas.microsoft.com/office/drawing/2014/main" xmlns="" id="{2F979EBA-25DA-42C6-B01C-E103F6DA1A7A}"/>
              </a:ext>
            </a:extLst>
          </p:cNvPr>
          <p:cNvPicPr>
            <a:picLocks noGrp="1" noChangeAspect="1"/>
          </p:cNvPicPr>
          <p:nvPr>
            <p:ph idx="1"/>
          </p:nvPr>
        </p:nvPicPr>
        <p:blipFill>
          <a:blip r:embed="rId2"/>
          <a:stretch>
            <a:fillRect/>
          </a:stretch>
        </p:blipFill>
        <p:spPr>
          <a:xfrm>
            <a:off x="838200" y="1558710"/>
            <a:ext cx="4667054" cy="4345004"/>
          </a:xfrm>
          <a:prstGeom prst="rect">
            <a:avLst/>
          </a:prstGeom>
        </p:spPr>
      </p:pic>
      <p:pic>
        <p:nvPicPr>
          <p:cNvPr id="5" name="Picture 4">
            <a:extLst>
              <a:ext uri="{FF2B5EF4-FFF2-40B4-BE49-F238E27FC236}">
                <a16:creationId xmlns:a16="http://schemas.microsoft.com/office/drawing/2014/main" xmlns="" id="{EDF7C10A-3D45-47D2-A50D-82C70CA06A70}"/>
              </a:ext>
            </a:extLst>
          </p:cNvPr>
          <p:cNvPicPr>
            <a:picLocks noChangeAspect="1"/>
          </p:cNvPicPr>
          <p:nvPr/>
        </p:nvPicPr>
        <p:blipFill>
          <a:blip r:embed="rId3"/>
          <a:stretch>
            <a:fillRect/>
          </a:stretch>
        </p:blipFill>
        <p:spPr>
          <a:xfrm>
            <a:off x="6711885" y="1495945"/>
            <a:ext cx="4641915" cy="4360634"/>
          </a:xfrm>
          <a:prstGeom prst="rect">
            <a:avLst/>
          </a:prstGeom>
        </p:spPr>
      </p:pic>
      <p:pic>
        <p:nvPicPr>
          <p:cNvPr id="6" name="Picture 5">
            <a:extLst>
              <a:ext uri="{FF2B5EF4-FFF2-40B4-BE49-F238E27FC236}">
                <a16:creationId xmlns:a16="http://schemas.microsoft.com/office/drawing/2014/main" xmlns="" id="{E34B454E-62A1-4AC8-8B00-E3E5E8DD03EE}"/>
              </a:ext>
            </a:extLst>
          </p:cNvPr>
          <p:cNvPicPr>
            <a:picLocks noChangeAspect="1"/>
          </p:cNvPicPr>
          <p:nvPr/>
        </p:nvPicPr>
        <p:blipFill>
          <a:blip r:embed="rId4"/>
          <a:stretch>
            <a:fillRect/>
          </a:stretch>
        </p:blipFill>
        <p:spPr>
          <a:xfrm>
            <a:off x="838200" y="6113284"/>
            <a:ext cx="6997143" cy="659873"/>
          </a:xfrm>
          <a:prstGeom prst="rect">
            <a:avLst/>
          </a:prstGeom>
        </p:spPr>
      </p:pic>
      <p:sp>
        <p:nvSpPr>
          <p:cNvPr id="7" name="TextBox 6">
            <a:extLst>
              <a:ext uri="{FF2B5EF4-FFF2-40B4-BE49-F238E27FC236}">
                <a16:creationId xmlns:a16="http://schemas.microsoft.com/office/drawing/2014/main" xmlns="" id="{F0BC8264-5261-4BA8-BF01-7FACBA446F42}"/>
              </a:ext>
            </a:extLst>
          </p:cNvPr>
          <p:cNvSpPr txBox="1"/>
          <p:nvPr/>
        </p:nvSpPr>
        <p:spPr>
          <a:xfrm rot="16200000">
            <a:off x="10345438" y="-1187901"/>
            <a:ext cx="553998" cy="3139125"/>
          </a:xfrm>
          <a:prstGeom prst="rect">
            <a:avLst/>
          </a:prstGeom>
          <a:noFill/>
        </p:spPr>
        <p:txBody>
          <a:bodyPr vert="eaVert" wrap="square" rtlCol="0">
            <a:spAutoFit/>
          </a:bodyPr>
          <a:lstStyle/>
          <a:p>
            <a:r>
              <a:rPr lang="en-SG" sz="2400" b="1" dirty="0" smtClean="0"/>
              <a:t>Figure S2</a:t>
            </a:r>
            <a:endParaRPr lang="en-SG" sz="2400" b="1" dirty="0"/>
          </a:p>
        </p:txBody>
      </p:sp>
    </p:spTree>
    <p:extLst>
      <p:ext uri="{BB962C8B-B14F-4D97-AF65-F5344CB8AC3E}">
        <p14:creationId xmlns:p14="http://schemas.microsoft.com/office/powerpoint/2010/main" val="57753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3EB228-0BD0-475B-B2F8-8EBC0C13472A}"/>
              </a:ext>
            </a:extLst>
          </p:cNvPr>
          <p:cNvSpPr>
            <a:spLocks noGrp="1"/>
          </p:cNvSpPr>
          <p:nvPr>
            <p:ph type="ctrTitle"/>
          </p:nvPr>
        </p:nvSpPr>
        <p:spPr/>
        <p:txBody>
          <a:bodyPr/>
          <a:lstStyle/>
          <a:p>
            <a:endParaRPr lang="en-SG"/>
          </a:p>
        </p:txBody>
      </p:sp>
      <p:sp>
        <p:nvSpPr>
          <p:cNvPr id="3" name="Subtitle 2">
            <a:extLst>
              <a:ext uri="{FF2B5EF4-FFF2-40B4-BE49-F238E27FC236}">
                <a16:creationId xmlns:a16="http://schemas.microsoft.com/office/drawing/2014/main" xmlns="" id="{157F0F74-8C2A-49C3-B8FC-C3DD6D473ED9}"/>
              </a:ext>
            </a:extLst>
          </p:cNvPr>
          <p:cNvSpPr>
            <a:spLocks noGrp="1"/>
          </p:cNvSpPr>
          <p:nvPr>
            <p:ph type="subTitle" idx="1"/>
          </p:nvPr>
        </p:nvSpPr>
        <p:spPr/>
        <p:txBody>
          <a:bodyPr/>
          <a:lstStyle/>
          <a:p>
            <a:endParaRPr lang="en-SG"/>
          </a:p>
        </p:txBody>
      </p:sp>
      <p:sp>
        <p:nvSpPr>
          <p:cNvPr id="6" name="TextBox 5">
            <a:extLst>
              <a:ext uri="{FF2B5EF4-FFF2-40B4-BE49-F238E27FC236}">
                <a16:creationId xmlns:a16="http://schemas.microsoft.com/office/drawing/2014/main" xmlns="" id="{CA824795-89E9-4F99-94F6-742E931F75BC}"/>
              </a:ext>
            </a:extLst>
          </p:cNvPr>
          <p:cNvSpPr txBox="1"/>
          <p:nvPr/>
        </p:nvSpPr>
        <p:spPr>
          <a:xfrm flipH="1">
            <a:off x="417709" y="189042"/>
            <a:ext cx="10639931" cy="523220"/>
          </a:xfrm>
          <a:prstGeom prst="rect">
            <a:avLst/>
          </a:prstGeom>
          <a:noFill/>
        </p:spPr>
        <p:txBody>
          <a:bodyPr wrap="square" rtlCol="0">
            <a:spAutoFit/>
          </a:bodyPr>
          <a:lstStyle/>
          <a:p>
            <a:r>
              <a:rPr lang="en-SG" sz="2800" b="1" dirty="0"/>
              <a:t>Description for Northwest London Segmentation Model</a:t>
            </a:r>
          </a:p>
        </p:txBody>
      </p:sp>
      <p:pic>
        <p:nvPicPr>
          <p:cNvPr id="4" name="Picture 3">
            <a:extLst>
              <a:ext uri="{FF2B5EF4-FFF2-40B4-BE49-F238E27FC236}">
                <a16:creationId xmlns:a16="http://schemas.microsoft.com/office/drawing/2014/main" xmlns="" id="{B5C93F1F-9814-4DB2-AFDE-E7BBA5C15906}"/>
              </a:ext>
            </a:extLst>
          </p:cNvPr>
          <p:cNvPicPr>
            <a:picLocks noChangeAspect="1"/>
          </p:cNvPicPr>
          <p:nvPr/>
        </p:nvPicPr>
        <p:blipFill>
          <a:blip r:embed="rId2"/>
          <a:stretch>
            <a:fillRect/>
          </a:stretch>
        </p:blipFill>
        <p:spPr>
          <a:xfrm>
            <a:off x="417710" y="815484"/>
            <a:ext cx="11191875" cy="5667375"/>
          </a:xfrm>
          <a:prstGeom prst="rect">
            <a:avLst/>
          </a:prstGeom>
        </p:spPr>
      </p:pic>
      <p:sp>
        <p:nvSpPr>
          <p:cNvPr id="7" name="TextBox 6">
            <a:extLst>
              <a:ext uri="{FF2B5EF4-FFF2-40B4-BE49-F238E27FC236}">
                <a16:creationId xmlns:a16="http://schemas.microsoft.com/office/drawing/2014/main" xmlns="" id="{A998C580-FFB2-4AC6-9FED-91A03FBADC68}"/>
              </a:ext>
            </a:extLst>
          </p:cNvPr>
          <p:cNvSpPr txBox="1"/>
          <p:nvPr/>
        </p:nvSpPr>
        <p:spPr>
          <a:xfrm rot="16200000">
            <a:off x="10345438" y="-1187901"/>
            <a:ext cx="553998" cy="3139125"/>
          </a:xfrm>
          <a:prstGeom prst="rect">
            <a:avLst/>
          </a:prstGeom>
          <a:noFill/>
        </p:spPr>
        <p:txBody>
          <a:bodyPr vert="eaVert" wrap="square" rtlCol="0">
            <a:spAutoFit/>
          </a:bodyPr>
          <a:lstStyle/>
          <a:p>
            <a:r>
              <a:rPr lang="en-SG" sz="2400" b="1" dirty="0" smtClean="0"/>
              <a:t>Figure S2</a:t>
            </a:r>
            <a:endParaRPr lang="en-SG" sz="2400" b="1" dirty="0"/>
          </a:p>
        </p:txBody>
      </p:sp>
    </p:spTree>
    <p:extLst>
      <p:ext uri="{BB962C8B-B14F-4D97-AF65-F5344CB8AC3E}">
        <p14:creationId xmlns:p14="http://schemas.microsoft.com/office/powerpoint/2010/main" val="603503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AA866FC8-1001-484C-A7B6-9017C019F3B0}"/>
              </a:ext>
            </a:extLst>
          </p:cNvPr>
          <p:cNvGraphicFramePr>
            <a:graphicFrameLocks noGrp="1"/>
          </p:cNvGraphicFramePr>
          <p:nvPr>
            <p:ph idx="1"/>
            <p:extLst>
              <p:ext uri="{D42A27DB-BD31-4B8C-83A1-F6EECF244321}">
                <p14:modId xmlns:p14="http://schemas.microsoft.com/office/powerpoint/2010/main" val="2216839722"/>
              </p:ext>
            </p:extLst>
          </p:nvPr>
        </p:nvGraphicFramePr>
        <p:xfrm>
          <a:off x="351934" y="1825625"/>
          <a:ext cx="1148813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xmlns="" id="{19BCFC02-51C6-41F4-B1BE-799ACBBB7006}"/>
              </a:ext>
            </a:extLst>
          </p:cNvPr>
          <p:cNvSpPr>
            <a:spLocks noGrp="1"/>
          </p:cNvSpPr>
          <p:nvPr>
            <p:ph type="title"/>
          </p:nvPr>
        </p:nvSpPr>
        <p:spPr>
          <a:xfrm>
            <a:off x="3138340" y="535249"/>
            <a:ext cx="10515600" cy="1325563"/>
          </a:xfrm>
        </p:spPr>
        <p:txBody>
          <a:bodyPr>
            <a:normAutofit/>
          </a:bodyPr>
          <a:lstStyle/>
          <a:p>
            <a:r>
              <a:rPr lang="en-SG" sz="4000" b="1" dirty="0">
                <a:latin typeface="+mn-lt"/>
              </a:rPr>
              <a:t>Bridges to Health Model</a:t>
            </a:r>
          </a:p>
        </p:txBody>
      </p:sp>
      <p:sp>
        <p:nvSpPr>
          <p:cNvPr id="8" name="TextBox 7">
            <a:extLst>
              <a:ext uri="{FF2B5EF4-FFF2-40B4-BE49-F238E27FC236}">
                <a16:creationId xmlns:a16="http://schemas.microsoft.com/office/drawing/2014/main" xmlns="" id="{CBD518D2-F868-483A-A3F8-9FFE6E11CE4C}"/>
              </a:ext>
            </a:extLst>
          </p:cNvPr>
          <p:cNvSpPr txBox="1"/>
          <p:nvPr/>
        </p:nvSpPr>
        <p:spPr>
          <a:xfrm rot="16200000">
            <a:off x="10345438" y="-1187901"/>
            <a:ext cx="553998" cy="3139125"/>
          </a:xfrm>
          <a:prstGeom prst="rect">
            <a:avLst/>
          </a:prstGeom>
          <a:noFill/>
        </p:spPr>
        <p:txBody>
          <a:bodyPr vert="eaVert" wrap="square" rtlCol="0">
            <a:spAutoFit/>
          </a:bodyPr>
          <a:lstStyle/>
          <a:p>
            <a:r>
              <a:rPr lang="en-SG" sz="2400" b="1" dirty="0" smtClean="0"/>
              <a:t>Figure S3</a:t>
            </a:r>
            <a:endParaRPr lang="en-SG" sz="2400" b="1" dirty="0"/>
          </a:p>
        </p:txBody>
      </p:sp>
    </p:spTree>
    <p:extLst>
      <p:ext uri="{BB962C8B-B14F-4D97-AF65-F5344CB8AC3E}">
        <p14:creationId xmlns:p14="http://schemas.microsoft.com/office/powerpoint/2010/main" val="3532484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1CFD108-D7A3-42A4-8EC3-176B44A344CF}"/>
              </a:ext>
            </a:extLst>
          </p:cNvPr>
          <p:cNvSpPr txBox="1"/>
          <p:nvPr/>
        </p:nvSpPr>
        <p:spPr>
          <a:xfrm flipH="1">
            <a:off x="493125" y="151337"/>
            <a:ext cx="7294831" cy="523220"/>
          </a:xfrm>
          <a:prstGeom prst="rect">
            <a:avLst/>
          </a:prstGeom>
          <a:noFill/>
        </p:spPr>
        <p:txBody>
          <a:bodyPr wrap="square" rtlCol="0">
            <a:spAutoFit/>
          </a:bodyPr>
          <a:lstStyle/>
          <a:p>
            <a:r>
              <a:rPr lang="en-SG" sz="2800" b="1" dirty="0"/>
              <a:t>Scenario for Bridges to Health Model </a:t>
            </a:r>
          </a:p>
        </p:txBody>
      </p:sp>
      <p:graphicFrame>
        <p:nvGraphicFramePr>
          <p:cNvPr id="6" name="Diagram 5">
            <a:extLst>
              <a:ext uri="{FF2B5EF4-FFF2-40B4-BE49-F238E27FC236}">
                <a16:creationId xmlns:a16="http://schemas.microsoft.com/office/drawing/2014/main" xmlns="" id="{2A76AE7D-0625-481E-BF63-048613F608C1}"/>
              </a:ext>
            </a:extLst>
          </p:cNvPr>
          <p:cNvGraphicFramePr/>
          <p:nvPr>
            <p:extLst>
              <p:ext uri="{D42A27DB-BD31-4B8C-83A1-F6EECF244321}">
                <p14:modId xmlns:p14="http://schemas.microsoft.com/office/powerpoint/2010/main" val="2471375164"/>
              </p:ext>
            </p:extLst>
          </p:nvPr>
        </p:nvGraphicFramePr>
        <p:xfrm>
          <a:off x="540748" y="668571"/>
          <a:ext cx="11026856" cy="3045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xmlns="" id="{CCDAF782-A42D-4CF7-8359-0DED2BE331B8}"/>
              </a:ext>
            </a:extLst>
          </p:cNvPr>
          <p:cNvGraphicFramePr/>
          <p:nvPr>
            <p:extLst>
              <p:ext uri="{D42A27DB-BD31-4B8C-83A1-F6EECF244321}">
                <p14:modId xmlns:p14="http://schemas.microsoft.com/office/powerpoint/2010/main" val="2763680789"/>
              </p:ext>
            </p:extLst>
          </p:nvPr>
        </p:nvGraphicFramePr>
        <p:xfrm>
          <a:off x="540748" y="3385881"/>
          <a:ext cx="11026856" cy="33967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a:extLst>
              <a:ext uri="{FF2B5EF4-FFF2-40B4-BE49-F238E27FC236}">
                <a16:creationId xmlns:a16="http://schemas.microsoft.com/office/drawing/2014/main" xmlns="" id="{8A942C33-4CAA-4042-B363-74B1A1295940}"/>
              </a:ext>
            </a:extLst>
          </p:cNvPr>
          <p:cNvSpPr txBox="1"/>
          <p:nvPr/>
        </p:nvSpPr>
        <p:spPr>
          <a:xfrm rot="16200000">
            <a:off x="10345438" y="-1187901"/>
            <a:ext cx="553998" cy="3139125"/>
          </a:xfrm>
          <a:prstGeom prst="rect">
            <a:avLst/>
          </a:prstGeom>
          <a:noFill/>
        </p:spPr>
        <p:txBody>
          <a:bodyPr vert="eaVert" wrap="square" rtlCol="0">
            <a:spAutoFit/>
          </a:bodyPr>
          <a:lstStyle/>
          <a:p>
            <a:r>
              <a:rPr lang="en-SG" sz="2400" b="1" smtClean="0"/>
              <a:t>Figure S3</a:t>
            </a:r>
            <a:endParaRPr lang="en-SG" sz="2400" b="1" dirty="0"/>
          </a:p>
        </p:txBody>
      </p:sp>
    </p:spTree>
    <p:extLst>
      <p:ext uri="{BB962C8B-B14F-4D97-AF65-F5344CB8AC3E}">
        <p14:creationId xmlns:p14="http://schemas.microsoft.com/office/powerpoint/2010/main" val="681346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351</Words>
  <Application>Microsoft Office PowerPoint</Application>
  <PresentationFormat>Custom</PresentationFormat>
  <Paragraphs>55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Northwest London Segmentation Model </vt:lpstr>
      <vt:lpstr>PowerPoint Presentation</vt:lpstr>
      <vt:lpstr>Bridges to Health Model</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Hendra</dc:creator>
  <cp:lastModifiedBy>JOLANO</cp:lastModifiedBy>
  <cp:revision>32</cp:revision>
  <dcterms:created xsi:type="dcterms:W3CDTF">2018-06-22T04:14:59Z</dcterms:created>
  <dcterms:modified xsi:type="dcterms:W3CDTF">2019-12-19T13:21:16Z</dcterms:modified>
</cp:coreProperties>
</file>