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33"/>
    <p:restoredTop sz="96405"/>
  </p:normalViewPr>
  <p:slideViewPr>
    <p:cSldViewPr snapToGrid="0">
      <p:cViewPr varScale="1">
        <p:scale>
          <a:sx n="79" d="100"/>
          <a:sy n="79" d="100"/>
        </p:scale>
        <p:origin x="115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AA7E2-4058-7845-AB21-6199529555BA}" type="datetimeFigureOut">
              <a:rPr lang="en-US" smtClean="0"/>
              <a:t>11/17/22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1596-C9DD-9D48-A822-1F84E8946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070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AA7E2-4058-7845-AB21-6199529555BA}" type="datetimeFigureOut">
              <a:rPr lang="en-US" smtClean="0"/>
              <a:t>11/17/22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1596-C9DD-9D48-A822-1F84E8946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597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AA7E2-4058-7845-AB21-6199529555BA}" type="datetimeFigureOut">
              <a:rPr lang="en-US" smtClean="0"/>
              <a:t>11/17/22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1596-C9DD-9D48-A822-1F84E8946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710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AA7E2-4058-7845-AB21-6199529555BA}" type="datetimeFigureOut">
              <a:rPr lang="en-US" smtClean="0"/>
              <a:t>11/17/22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1596-C9DD-9D48-A822-1F84E8946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738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AA7E2-4058-7845-AB21-6199529555BA}" type="datetimeFigureOut">
              <a:rPr lang="en-US" smtClean="0"/>
              <a:t>11/17/22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1596-C9DD-9D48-A822-1F84E8946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867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AA7E2-4058-7845-AB21-6199529555BA}" type="datetimeFigureOut">
              <a:rPr lang="en-US" smtClean="0"/>
              <a:t>11/17/22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1596-C9DD-9D48-A822-1F84E8946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117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AA7E2-4058-7845-AB21-6199529555BA}" type="datetimeFigureOut">
              <a:rPr lang="en-US" smtClean="0"/>
              <a:t>11/17/22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1596-C9DD-9D48-A822-1F84E8946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369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AA7E2-4058-7845-AB21-6199529555BA}" type="datetimeFigureOut">
              <a:rPr lang="en-US" smtClean="0"/>
              <a:t>11/17/22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1596-C9DD-9D48-A822-1F84E8946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91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AA7E2-4058-7845-AB21-6199529555BA}" type="datetimeFigureOut">
              <a:rPr lang="en-US" smtClean="0"/>
              <a:t>11/17/22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1596-C9DD-9D48-A822-1F84E8946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630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AA7E2-4058-7845-AB21-6199529555BA}" type="datetimeFigureOut">
              <a:rPr lang="en-US" smtClean="0"/>
              <a:t>11/17/22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1596-C9DD-9D48-A822-1F84E8946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35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AA7E2-4058-7845-AB21-6199529555BA}" type="datetimeFigureOut">
              <a:rPr lang="en-US" smtClean="0"/>
              <a:t>11/17/22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01596-C9DD-9D48-A822-1F84E8946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381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AA7E2-4058-7845-AB21-6199529555BA}" type="datetimeFigureOut">
              <a:rPr lang="en-US" smtClean="0"/>
              <a:t>11/17/22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01596-C9DD-9D48-A822-1F84E8946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741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ABEF51-8EE0-8BEB-0ACE-35211192676C}"/>
              </a:ext>
            </a:extLst>
          </p:cNvPr>
          <p:cNvSpPr/>
          <p:nvPr/>
        </p:nvSpPr>
        <p:spPr>
          <a:xfrm>
            <a:off x="4097715" y="640237"/>
            <a:ext cx="1711842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Potential participants contacted by email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n=40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A572AF-F0A4-EA3C-C151-91078778B56C}"/>
              </a:ext>
            </a:extLst>
          </p:cNvPr>
          <p:cNvSpPr/>
          <p:nvPr/>
        </p:nvSpPr>
        <p:spPr>
          <a:xfrm>
            <a:off x="4097715" y="1978167"/>
            <a:ext cx="1711842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Email opened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n=26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2A45AA-39E4-0765-B04B-EF3DFFFD6495}"/>
              </a:ext>
            </a:extLst>
          </p:cNvPr>
          <p:cNvSpPr/>
          <p:nvPr/>
        </p:nvSpPr>
        <p:spPr>
          <a:xfrm>
            <a:off x="4097715" y="2770293"/>
            <a:ext cx="1711842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Survey opened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n=15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2C747E2-BBA4-0442-9373-55FE734B6E95}"/>
              </a:ext>
            </a:extLst>
          </p:cNvPr>
          <p:cNvSpPr/>
          <p:nvPr/>
        </p:nvSpPr>
        <p:spPr>
          <a:xfrm>
            <a:off x="5283243" y="4361632"/>
            <a:ext cx="1711842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questions answered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n=11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EC6526-D5F0-BB85-3686-E39AEDF584C1}"/>
              </a:ext>
            </a:extLst>
          </p:cNvPr>
          <p:cNvSpPr/>
          <p:nvPr/>
        </p:nvSpPr>
        <p:spPr>
          <a:xfrm>
            <a:off x="5283243" y="5013762"/>
            <a:ext cx="1711842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 questions answered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n=1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111B51-73A5-E2C8-8AB1-9C263662E5CE}"/>
              </a:ext>
            </a:extLst>
          </p:cNvPr>
          <p:cNvSpPr/>
          <p:nvPr/>
        </p:nvSpPr>
        <p:spPr>
          <a:xfrm>
            <a:off x="5283243" y="5665892"/>
            <a:ext cx="1711842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questions answered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n=1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529D315-0E0C-0033-DD5D-9C64518CF5CC}"/>
              </a:ext>
            </a:extLst>
          </p:cNvPr>
          <p:cNvCxnSpPr>
            <a:stCxn id="7" idx="2"/>
            <a:endCxn id="9" idx="0"/>
          </p:cNvCxnSpPr>
          <p:nvPr/>
        </p:nvCxnSpPr>
        <p:spPr>
          <a:xfrm>
            <a:off x="4953636" y="1097437"/>
            <a:ext cx="0" cy="88073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7602CC3-F710-875C-E981-59FE0ACCECC0}"/>
              </a:ext>
            </a:extLst>
          </p:cNvPr>
          <p:cNvCxnSpPr>
            <a:stCxn id="9" idx="2"/>
            <a:endCxn id="10" idx="0"/>
          </p:cNvCxnSpPr>
          <p:nvPr/>
        </p:nvCxnSpPr>
        <p:spPr>
          <a:xfrm>
            <a:off x="4953636" y="2435367"/>
            <a:ext cx="0" cy="33492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EEC4B885-D4DB-A460-16D3-E10493253901}"/>
              </a:ext>
            </a:extLst>
          </p:cNvPr>
          <p:cNvSpPr/>
          <p:nvPr/>
        </p:nvSpPr>
        <p:spPr>
          <a:xfrm>
            <a:off x="4097715" y="3567734"/>
            <a:ext cx="1711842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Survey completed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n=13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00D41E0-126E-D658-3D78-03E6796A1A34}"/>
              </a:ext>
            </a:extLst>
          </p:cNvPr>
          <p:cNvCxnSpPr>
            <a:stCxn id="10" idx="2"/>
            <a:endCxn id="22" idx="0"/>
          </p:cNvCxnSpPr>
          <p:nvPr/>
        </p:nvCxnSpPr>
        <p:spPr>
          <a:xfrm>
            <a:off x="4953636" y="3227493"/>
            <a:ext cx="0" cy="34024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4197251-7747-2CB7-AD3F-79CE54A036FC}"/>
              </a:ext>
            </a:extLst>
          </p:cNvPr>
          <p:cNvCxnSpPr>
            <a:cxnSpLocks/>
            <a:stCxn id="22" idx="2"/>
          </p:cNvCxnSpPr>
          <p:nvPr/>
        </p:nvCxnSpPr>
        <p:spPr>
          <a:xfrm>
            <a:off x="4953636" y="4024934"/>
            <a:ext cx="0" cy="186730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B6A7457-7FDF-4CB9-EB20-35123D45EF05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4953636" y="4590232"/>
            <a:ext cx="32960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5CC4D16-807A-6F47-73B1-1E9E83F5193D}"/>
              </a:ext>
            </a:extLst>
          </p:cNvPr>
          <p:cNvCxnSpPr>
            <a:cxnSpLocks/>
            <a:stCxn id="12" idx="1"/>
          </p:cNvCxnSpPr>
          <p:nvPr/>
        </p:nvCxnSpPr>
        <p:spPr>
          <a:xfrm flipH="1">
            <a:off x="4953636" y="5242362"/>
            <a:ext cx="32960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FF335C65-D6F4-E1E1-6870-10070E0ECDC6}"/>
              </a:ext>
            </a:extLst>
          </p:cNvPr>
          <p:cNvCxnSpPr>
            <a:stCxn id="13" idx="1"/>
          </p:cNvCxnSpPr>
          <p:nvPr/>
        </p:nvCxnSpPr>
        <p:spPr>
          <a:xfrm flipH="1" flipV="1">
            <a:off x="4953636" y="5892241"/>
            <a:ext cx="329607" cy="22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507D8FA-819E-DD4D-A47E-6E06A5B50DA8}"/>
              </a:ext>
            </a:extLst>
          </p:cNvPr>
          <p:cNvSpPr/>
          <p:nvPr/>
        </p:nvSpPr>
        <p:spPr>
          <a:xfrm>
            <a:off x="5148420" y="1309202"/>
            <a:ext cx="2285662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Nonfunctional email address (n=2)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Email not opened (n=12) 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B147C7E-D120-FC43-A957-2E1A6E9EB7A4}"/>
              </a:ext>
            </a:extLst>
          </p:cNvPr>
          <p:cNvCxnSpPr>
            <a:cxnSpLocks/>
            <a:stCxn id="18" idx="1"/>
          </p:cNvCxnSpPr>
          <p:nvPr/>
        </p:nvCxnSpPr>
        <p:spPr>
          <a:xfrm flipH="1">
            <a:off x="4953636" y="1537802"/>
            <a:ext cx="19478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67667B47-41E1-AA45-A4B0-A24DBBEA13C0}"/>
              </a:ext>
            </a:extLst>
          </p:cNvPr>
          <p:cNvSpPr/>
          <p:nvPr/>
        </p:nvSpPr>
        <p:spPr>
          <a:xfrm>
            <a:off x="335067" y="640237"/>
            <a:ext cx="1711842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Potential participants contacted by email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n=80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90C3234-80DD-D148-A99D-53FF4A095540}"/>
              </a:ext>
            </a:extLst>
          </p:cNvPr>
          <p:cNvSpPr/>
          <p:nvPr/>
        </p:nvSpPr>
        <p:spPr>
          <a:xfrm>
            <a:off x="335067" y="1978167"/>
            <a:ext cx="1711842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Email opened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n=40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BB80134-E41F-9048-9F55-E2538A25B1CF}"/>
              </a:ext>
            </a:extLst>
          </p:cNvPr>
          <p:cNvSpPr/>
          <p:nvPr/>
        </p:nvSpPr>
        <p:spPr>
          <a:xfrm>
            <a:off x="335067" y="2770293"/>
            <a:ext cx="1711842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Survey opened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n=18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27B1F60-5B9D-794A-A4CD-25A2B92BDC74}"/>
              </a:ext>
            </a:extLst>
          </p:cNvPr>
          <p:cNvSpPr/>
          <p:nvPr/>
        </p:nvSpPr>
        <p:spPr>
          <a:xfrm>
            <a:off x="1520595" y="4361632"/>
            <a:ext cx="1711842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questions answered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n=11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148073B-AF1E-C949-B5D5-139BC20A0371}"/>
              </a:ext>
            </a:extLst>
          </p:cNvPr>
          <p:cNvSpPr/>
          <p:nvPr/>
        </p:nvSpPr>
        <p:spPr>
          <a:xfrm>
            <a:off x="1520595" y="5013762"/>
            <a:ext cx="1711842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 questions answered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n=1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FBB1BC5-E738-4242-8DBF-273F1AB0E192}"/>
              </a:ext>
            </a:extLst>
          </p:cNvPr>
          <p:cNvSpPr/>
          <p:nvPr/>
        </p:nvSpPr>
        <p:spPr>
          <a:xfrm>
            <a:off x="1520595" y="5665892"/>
            <a:ext cx="1711842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questions answered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n=2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BF3FFCE-7673-6F4E-99C5-A689ECC450CE}"/>
              </a:ext>
            </a:extLst>
          </p:cNvPr>
          <p:cNvCxnSpPr>
            <a:stCxn id="23" idx="2"/>
            <a:endCxn id="25" idx="0"/>
          </p:cNvCxnSpPr>
          <p:nvPr/>
        </p:nvCxnSpPr>
        <p:spPr>
          <a:xfrm>
            <a:off x="1190988" y="1097437"/>
            <a:ext cx="0" cy="88073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B2A1F1F-03E0-B34F-8F5F-F3BB98608A88}"/>
              </a:ext>
            </a:extLst>
          </p:cNvPr>
          <p:cNvCxnSpPr>
            <a:stCxn id="25" idx="2"/>
            <a:endCxn id="26" idx="0"/>
          </p:cNvCxnSpPr>
          <p:nvPr/>
        </p:nvCxnSpPr>
        <p:spPr>
          <a:xfrm>
            <a:off x="1190988" y="2435367"/>
            <a:ext cx="0" cy="33492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972AD4BA-E439-3F49-8CD6-E22745760BB5}"/>
              </a:ext>
            </a:extLst>
          </p:cNvPr>
          <p:cNvSpPr/>
          <p:nvPr/>
        </p:nvSpPr>
        <p:spPr>
          <a:xfrm>
            <a:off x="335067" y="3567734"/>
            <a:ext cx="1711842" cy="457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Survey completed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n=14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992D014-8B3A-1542-98E4-4DBC2D794A66}"/>
              </a:ext>
            </a:extLst>
          </p:cNvPr>
          <p:cNvCxnSpPr>
            <a:stCxn id="26" idx="2"/>
            <a:endCxn id="32" idx="0"/>
          </p:cNvCxnSpPr>
          <p:nvPr/>
        </p:nvCxnSpPr>
        <p:spPr>
          <a:xfrm>
            <a:off x="1190988" y="3227493"/>
            <a:ext cx="0" cy="34024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D174CF5-672E-084A-B31C-9D1929749F58}"/>
              </a:ext>
            </a:extLst>
          </p:cNvPr>
          <p:cNvCxnSpPr>
            <a:cxnSpLocks/>
            <a:stCxn id="32" idx="2"/>
          </p:cNvCxnSpPr>
          <p:nvPr/>
        </p:nvCxnSpPr>
        <p:spPr>
          <a:xfrm>
            <a:off x="1190988" y="4024934"/>
            <a:ext cx="0" cy="186730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C6A2503-B10F-E64B-8D3E-17D1E57D16E1}"/>
              </a:ext>
            </a:extLst>
          </p:cNvPr>
          <p:cNvCxnSpPr>
            <a:cxnSpLocks/>
            <a:stCxn id="27" idx="1"/>
          </p:cNvCxnSpPr>
          <p:nvPr/>
        </p:nvCxnSpPr>
        <p:spPr>
          <a:xfrm flipH="1">
            <a:off x="1190988" y="4590232"/>
            <a:ext cx="32960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8A54477-6C8E-364A-B10D-79C463E7B9F3}"/>
              </a:ext>
            </a:extLst>
          </p:cNvPr>
          <p:cNvCxnSpPr>
            <a:cxnSpLocks/>
            <a:stCxn id="28" idx="1"/>
          </p:cNvCxnSpPr>
          <p:nvPr/>
        </p:nvCxnSpPr>
        <p:spPr>
          <a:xfrm flipH="1">
            <a:off x="1190988" y="5242362"/>
            <a:ext cx="329607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24CB0C0-05FD-FC4E-8934-CDA537FE4AC6}"/>
              </a:ext>
            </a:extLst>
          </p:cNvPr>
          <p:cNvCxnSpPr>
            <a:stCxn id="29" idx="1"/>
          </p:cNvCxnSpPr>
          <p:nvPr/>
        </p:nvCxnSpPr>
        <p:spPr>
          <a:xfrm flipH="1" flipV="1">
            <a:off x="1190988" y="5892241"/>
            <a:ext cx="329607" cy="225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C5D326DC-1FA2-E24C-821D-46FE4440A677}"/>
              </a:ext>
            </a:extLst>
          </p:cNvPr>
          <p:cNvSpPr/>
          <p:nvPr/>
        </p:nvSpPr>
        <p:spPr>
          <a:xfrm>
            <a:off x="1385772" y="1412869"/>
            <a:ext cx="2285662" cy="243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Email not opened (n=40) 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89CA41B-14C0-6548-97C6-C576549EFB44}"/>
              </a:ext>
            </a:extLst>
          </p:cNvPr>
          <p:cNvCxnSpPr>
            <a:cxnSpLocks/>
            <a:stCxn id="40" idx="1"/>
          </p:cNvCxnSpPr>
          <p:nvPr/>
        </p:nvCxnSpPr>
        <p:spPr>
          <a:xfrm flipH="1" flipV="1">
            <a:off x="1190988" y="1534700"/>
            <a:ext cx="194784" cy="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ABF80FDB-00CC-3641-BF5E-8A1D2AC9DF70}"/>
              </a:ext>
            </a:extLst>
          </p:cNvPr>
          <p:cNvSpPr txBox="1"/>
          <p:nvPr/>
        </p:nvSpPr>
        <p:spPr>
          <a:xfrm>
            <a:off x="1385772" y="190829"/>
            <a:ext cx="14045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LMIC Investigators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5BBDD51-850A-4D4B-B9D5-2D442D2ECEE4}"/>
              </a:ext>
            </a:extLst>
          </p:cNvPr>
          <p:cNvSpPr txBox="1"/>
          <p:nvPr/>
        </p:nvSpPr>
        <p:spPr>
          <a:xfrm>
            <a:off x="5118439" y="186301"/>
            <a:ext cx="12843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HIC Investigators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1F42C2-590D-C745-AEC6-F2100FD0D9B4}"/>
              </a:ext>
            </a:extLst>
          </p:cNvPr>
          <p:cNvSpPr txBox="1"/>
          <p:nvPr/>
        </p:nvSpPr>
        <p:spPr>
          <a:xfrm>
            <a:off x="252426" y="6466275"/>
            <a:ext cx="71816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 2.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Flowsheet of respondent recruitment and participation. LMIC=low- and middle-income country, HIC=high-income country.</a:t>
            </a:r>
          </a:p>
        </p:txBody>
      </p:sp>
    </p:spTree>
    <p:extLst>
      <p:ext uri="{BB962C8B-B14F-4D97-AF65-F5344CB8AC3E}">
        <p14:creationId xmlns:p14="http://schemas.microsoft.com/office/powerpoint/2010/main" val="2117494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761</TotalTime>
  <Words>132</Words>
  <Application>Microsoft Macintosh PowerPoint</Application>
  <PresentationFormat>Custom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chelsea.e.modlin@gmail.com</cp:lastModifiedBy>
  <cp:revision>5</cp:revision>
  <cp:lastPrinted>2022-11-17T18:33:06Z</cp:lastPrinted>
  <dcterms:created xsi:type="dcterms:W3CDTF">2022-09-06T23:55:22Z</dcterms:created>
  <dcterms:modified xsi:type="dcterms:W3CDTF">2022-11-17T18:48:06Z</dcterms:modified>
</cp:coreProperties>
</file>