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3336" y="-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Lab\Results\experiment\2014\miR-188\stable%20cell%20line\20140430-18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CN"/>
  <c:style val="1"/>
  <c:chart>
    <c:autoTitleDeleted val="1"/>
    <c:plotArea>
      <c:layout>
        <c:manualLayout>
          <c:layoutTarget val="inner"/>
          <c:xMode val="edge"/>
          <c:yMode val="edge"/>
          <c:x val="0.18381671041119871"/>
          <c:y val="5.72655690765927E-2"/>
          <c:w val="0.76126932050160401"/>
          <c:h val="0.69579664757814386"/>
        </c:manualLayout>
      </c:layout>
      <c:barChart>
        <c:barDir val="col"/>
        <c:grouping val="clustered"/>
        <c:ser>
          <c:idx val="0"/>
          <c:order val="0"/>
          <c:tx>
            <c:strRef>
              <c:f>Sheet1!$D$32</c:f>
              <c:strCache>
                <c:ptCount val="1"/>
                <c:pt idx="0">
                  <c:v>mir-188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errBars>
            <c:errBarType val="both"/>
            <c:errValType val="cust"/>
            <c:plus>
              <c:numRef>
                <c:f>Sheet1!$E$33:$E$36</c:f>
                <c:numCache>
                  <c:formatCode>General</c:formatCode>
                  <c:ptCount val="4"/>
                  <c:pt idx="0">
                    <c:v>8.7052128015753863E-2</c:v>
                  </c:pt>
                  <c:pt idx="1">
                    <c:v>5.8036941461996304E-2</c:v>
                  </c:pt>
                  <c:pt idx="2">
                    <c:v>2.8092420638449595E-2</c:v>
                  </c:pt>
                  <c:pt idx="3">
                    <c:v>3.3724593700260985E-2</c:v>
                  </c:pt>
                </c:numCache>
              </c:numRef>
            </c:plus>
            <c:minus>
              <c:numRef>
                <c:f>Sheet1!$E$33:$E$36</c:f>
                <c:numCache>
                  <c:formatCode>General</c:formatCode>
                  <c:ptCount val="4"/>
                  <c:pt idx="0">
                    <c:v>8.7052128015753863E-2</c:v>
                  </c:pt>
                  <c:pt idx="1">
                    <c:v>5.8036941461996304E-2</c:v>
                  </c:pt>
                  <c:pt idx="2">
                    <c:v>2.8092420638449595E-2</c:v>
                  </c:pt>
                  <c:pt idx="3">
                    <c:v>3.3724593700260985E-2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Sheet1!$C$33:$C$36</c:f>
              <c:strCache>
                <c:ptCount val="4"/>
                <c:pt idx="0">
                  <c:v>miR-188-C1</c:v>
                </c:pt>
                <c:pt idx="1">
                  <c:v>miR-188-C2</c:v>
                </c:pt>
                <c:pt idx="2">
                  <c:v>miR-NC-C1</c:v>
                </c:pt>
                <c:pt idx="3">
                  <c:v>miR-NC-C2</c:v>
                </c:pt>
              </c:strCache>
            </c:strRef>
          </c:cat>
          <c:val>
            <c:numRef>
              <c:f>Sheet1!$D$33:$D$36</c:f>
              <c:numCache>
                <c:formatCode>General</c:formatCode>
                <c:ptCount val="4"/>
                <c:pt idx="0">
                  <c:v>4.6830760315777935</c:v>
                </c:pt>
                <c:pt idx="1">
                  <c:v>3.5655835388328652</c:v>
                </c:pt>
                <c:pt idx="2">
                  <c:v>1.363908296322605</c:v>
                </c:pt>
                <c:pt idx="3">
                  <c:v>1.0014846939305542</c:v>
                </c:pt>
              </c:numCache>
            </c:numRef>
          </c:val>
        </c:ser>
        <c:dLbls/>
        <c:gapWidth val="172"/>
        <c:overlap val="1"/>
        <c:axId val="76453760"/>
        <c:axId val="76470528"/>
      </c:barChart>
      <c:catAx>
        <c:axId val="76453760"/>
        <c:scaling>
          <c:orientation val="minMax"/>
        </c:scaling>
        <c:axPos val="b"/>
        <c:numFmt formatCode="General" sourceLinked="1"/>
        <c:tickLblPos val="nextTo"/>
        <c:spPr>
          <a:noFill/>
          <a:ln w="1587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76470528"/>
        <c:crosses val="autoZero"/>
        <c:auto val="1"/>
        <c:lblAlgn val="ctr"/>
        <c:lblOffset val="100"/>
      </c:catAx>
      <c:valAx>
        <c:axId val="76470528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zh-CN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Relative miR-188 </a:t>
                </a:r>
                <a:r>
                  <a:rPr lang="en-US" altLang="zh-CN" sz="1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expression</a:t>
                </a:r>
                <a:endParaRPr lang="en-US" altLang="zh-CN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3595314474579592E-2"/>
              <c:y val="2.4277618706752581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tickLblPos val="nextTo"/>
        <c:spPr>
          <a:noFill/>
          <a:ln w="1587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zh-CN"/>
          </a:p>
        </c:txPr>
        <c:crossAx val="7645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1575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982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7837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93815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90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2271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6281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1430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7084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781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777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3D42-3CB4-42F7-9307-2ECFF84C3119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86CBC-8A28-4BEE-ACAA-C7DB0E98C9C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5205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/>
          <p:cNvSpPr txBox="1"/>
          <p:nvPr/>
        </p:nvSpPr>
        <p:spPr>
          <a:xfrm>
            <a:off x="162671" y="8535815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Fig. S1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图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33967949"/>
              </p:ext>
            </p:extLst>
          </p:nvPr>
        </p:nvGraphicFramePr>
        <p:xfrm>
          <a:off x="1503386" y="3769709"/>
          <a:ext cx="4114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1102659" y="416909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A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02659" y="3229959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Arial" pitchFamily="34" charset="0"/>
                <a:cs typeface="Arial" pitchFamily="34" charset="0"/>
              </a:rPr>
              <a:t>B</a:t>
            </a:r>
            <a:endParaRPr lang="zh-CN" altLang="en-US" sz="1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66249769"/>
              </p:ext>
            </p:extLst>
          </p:nvPr>
        </p:nvGraphicFramePr>
        <p:xfrm>
          <a:off x="1788459" y="510988"/>
          <a:ext cx="2622176" cy="3057525"/>
        </p:xfrm>
        <a:graphic>
          <a:graphicData uri="http://schemas.openxmlformats.org/presentationml/2006/ole">
            <p:oleObj spid="_x0000_s1026" name="Prism 6" r:id="rId4" imgW="2033686" imgH="2791554" progId="">
              <p:embed/>
            </p:oleObj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99292" y="7407604"/>
            <a:ext cx="6412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altLang="zh-CN" sz="1400" dirty="0" smtClean="0">
                <a:latin typeface="Times New Roman" pitchFamily="18" charset="0"/>
                <a:cs typeface="Times New Roman" pitchFamily="18" charset="0"/>
              </a:rPr>
              <a:t>Supplemental Fig. 1: 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</a:rPr>
              <a:t>The expression of miR-188 in CNE cells. 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(A) The relative expression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level 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of miR-188 in CNE cells 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transiently 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transfected with miR-188 or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-NC. (B) The relative expression </a:t>
            </a:r>
            <a:r>
              <a:rPr lang="en-US" altLang="zh-CN" sz="1400" dirty="0" err="1" smtClean="0">
                <a:latin typeface="Times New Roman" pitchFamily="18" charset="0"/>
                <a:cs typeface="Times New Roman" pitchFamily="18" charset="0"/>
              </a:rPr>
              <a:t>levelsof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miR-188 in CNE cells stably expressing miR-188 or </a:t>
            </a:r>
            <a:r>
              <a:rPr lang="en-US" altLang="zh-CN" sz="1400" dirty="0" err="1"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-NC (C1, clone 1; C2, clone 2).</a:t>
            </a:r>
            <a:endParaRPr lang="zh-CN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94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67</Words>
  <Application>Microsoft Office PowerPoint</Application>
  <PresentationFormat>全屏显示(4:3)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3" baseType="lpstr">
      <vt:lpstr>Office 主题</vt:lpstr>
      <vt:lpstr>Prism 6</vt:lpstr>
      <vt:lpstr>幻灯片 1</vt:lpstr>
    </vt:vector>
  </TitlesOfParts>
  <Company>tsinghua sz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cellA</dc:creator>
  <cp:lastModifiedBy>xuxubear</cp:lastModifiedBy>
  <cp:revision>2</cp:revision>
  <dcterms:created xsi:type="dcterms:W3CDTF">2014-06-11T15:47:04Z</dcterms:created>
  <dcterms:modified xsi:type="dcterms:W3CDTF">2014-09-10T02:45:27Z</dcterms:modified>
</cp:coreProperties>
</file>