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charts/style2.xml" ContentType="application/vnd.ms-office.chartstyle+xml"/>
  <Override PartName="/ppt/charts/style1.xml" ContentType="application/vnd.ms-office.chartstyl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charts/colors2.xml" ContentType="application/vnd.ms-office.chartcolorstyle+xml"/>
  <Override PartName="/ppt/charts/colors3.xml" ContentType="application/vnd.ms-office.chartcolorstyl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charts/style3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7" r:id="rId2"/>
  </p:sldIdLst>
  <p:sldSz cx="9144000" cy="6858000" type="screen4x3"/>
  <p:notesSz cx="6858000" cy="9144000"/>
  <p:defaultTextStyle>
    <a:defPPr>
      <a:defRPr lang="zh-CN"/>
    </a:defPPr>
    <a:lvl1pPr marL="0" algn="l" defTabSz="289316" rtl="0" eaLnBrk="1" latinLnBrk="0" hangingPunct="1">
      <a:defRPr sz="570" kern="1200">
        <a:solidFill>
          <a:schemeClr val="tx1"/>
        </a:solidFill>
        <a:latin typeface="+mn-lt"/>
        <a:ea typeface="+mn-ea"/>
        <a:cs typeface="+mn-cs"/>
      </a:defRPr>
    </a:lvl1pPr>
    <a:lvl2pPr marL="144658" algn="l" defTabSz="289316" rtl="0" eaLnBrk="1" latinLnBrk="0" hangingPunct="1">
      <a:defRPr sz="570" kern="1200">
        <a:solidFill>
          <a:schemeClr val="tx1"/>
        </a:solidFill>
        <a:latin typeface="+mn-lt"/>
        <a:ea typeface="+mn-ea"/>
        <a:cs typeface="+mn-cs"/>
      </a:defRPr>
    </a:lvl2pPr>
    <a:lvl3pPr marL="289316" algn="l" defTabSz="289316" rtl="0" eaLnBrk="1" latinLnBrk="0" hangingPunct="1">
      <a:defRPr sz="570" kern="1200">
        <a:solidFill>
          <a:schemeClr val="tx1"/>
        </a:solidFill>
        <a:latin typeface="+mn-lt"/>
        <a:ea typeface="+mn-ea"/>
        <a:cs typeface="+mn-cs"/>
      </a:defRPr>
    </a:lvl3pPr>
    <a:lvl4pPr marL="433974" algn="l" defTabSz="289316" rtl="0" eaLnBrk="1" latinLnBrk="0" hangingPunct="1">
      <a:defRPr sz="570" kern="1200">
        <a:solidFill>
          <a:schemeClr val="tx1"/>
        </a:solidFill>
        <a:latin typeface="+mn-lt"/>
        <a:ea typeface="+mn-ea"/>
        <a:cs typeface="+mn-cs"/>
      </a:defRPr>
    </a:lvl4pPr>
    <a:lvl5pPr marL="578632" algn="l" defTabSz="289316" rtl="0" eaLnBrk="1" latinLnBrk="0" hangingPunct="1">
      <a:defRPr sz="570" kern="1200">
        <a:solidFill>
          <a:schemeClr val="tx1"/>
        </a:solidFill>
        <a:latin typeface="+mn-lt"/>
        <a:ea typeface="+mn-ea"/>
        <a:cs typeface="+mn-cs"/>
      </a:defRPr>
    </a:lvl5pPr>
    <a:lvl6pPr marL="723290" algn="l" defTabSz="289316" rtl="0" eaLnBrk="1" latinLnBrk="0" hangingPunct="1">
      <a:defRPr sz="570" kern="1200">
        <a:solidFill>
          <a:schemeClr val="tx1"/>
        </a:solidFill>
        <a:latin typeface="+mn-lt"/>
        <a:ea typeface="+mn-ea"/>
        <a:cs typeface="+mn-cs"/>
      </a:defRPr>
    </a:lvl6pPr>
    <a:lvl7pPr marL="867948" algn="l" defTabSz="289316" rtl="0" eaLnBrk="1" latinLnBrk="0" hangingPunct="1">
      <a:defRPr sz="570" kern="1200">
        <a:solidFill>
          <a:schemeClr val="tx1"/>
        </a:solidFill>
        <a:latin typeface="+mn-lt"/>
        <a:ea typeface="+mn-ea"/>
        <a:cs typeface="+mn-cs"/>
      </a:defRPr>
    </a:lvl7pPr>
    <a:lvl8pPr marL="1012607" algn="l" defTabSz="289316" rtl="0" eaLnBrk="1" latinLnBrk="0" hangingPunct="1">
      <a:defRPr sz="570" kern="1200">
        <a:solidFill>
          <a:schemeClr val="tx1"/>
        </a:solidFill>
        <a:latin typeface="+mn-lt"/>
        <a:ea typeface="+mn-ea"/>
        <a:cs typeface="+mn-cs"/>
      </a:defRPr>
    </a:lvl8pPr>
    <a:lvl9pPr marL="1157265" algn="l" defTabSz="289316" rtl="0" eaLnBrk="1" latinLnBrk="0" hangingPunct="1">
      <a:defRPr sz="57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2850" y="-3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C:\Users\cell\Desktop\peer%20review\results\western%20IOD\IOD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file:///C:\Users\cell\Desktop\peer%20review\results\western%20IOD\IOD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oleObject" Target="file:///C:\Users\cell\Desktop\peer%20review\results\western%20IOD\IOD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CN"/>
  <c:style val="1"/>
  <c:chart>
    <c:autoTitleDeleted val="1"/>
    <c:plotArea>
      <c:layout>
        <c:manualLayout>
          <c:layoutTarget val="inner"/>
          <c:xMode val="edge"/>
          <c:yMode val="edge"/>
          <c:x val="0.18296568756736845"/>
          <c:y val="0.18659084281131538"/>
          <c:w val="0.79162402819759459"/>
          <c:h val="0.51330453484981042"/>
        </c:manualLayout>
      </c:layout>
      <c:barChart>
        <c:barDir val="col"/>
        <c:grouping val="clustered"/>
        <c:ser>
          <c:idx val="0"/>
          <c:order val="0"/>
          <c:tx>
            <c:strRef>
              <c:f>Sheet3!$B$3</c:f>
              <c:strCache>
                <c:ptCount val="1"/>
                <c:pt idx="0">
                  <c:v>miR-NC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cat>
            <c:strRef>
              <c:f>Sheet3!$A$4:$A$9</c:f>
              <c:strCache>
                <c:ptCount val="6"/>
                <c:pt idx="0">
                  <c:v>Cyclin E1</c:v>
                </c:pt>
                <c:pt idx="1">
                  <c:v>CDK2</c:v>
                </c:pt>
                <c:pt idx="2">
                  <c:v>Cyclin A2</c:v>
                </c:pt>
                <c:pt idx="3">
                  <c:v>Cyclin D1</c:v>
                </c:pt>
                <c:pt idx="4">
                  <c:v>CDK4</c:v>
                </c:pt>
                <c:pt idx="5">
                  <c:v>Cyclin D3</c:v>
                </c:pt>
              </c:strCache>
            </c:strRef>
          </c:cat>
          <c:val>
            <c:numRef>
              <c:f>Sheet3!$B$4:$B$9</c:f>
              <c:numCache>
                <c:formatCode>General</c:formatCode>
                <c:ptCount val="6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Sheet3!$C$3</c:f>
              <c:strCache>
                <c:ptCount val="1"/>
                <c:pt idx="0">
                  <c:v>miR-188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>
              <a:noFill/>
            </a:ln>
            <a:effectLst/>
          </c:spPr>
          <c:errBars>
            <c:errBarType val="both"/>
            <c:errValType val="cust"/>
            <c:plus>
              <c:numRef>
                <c:f>Sheet3!$F$4:$F$9</c:f>
                <c:numCache>
                  <c:formatCode>General</c:formatCode>
                  <c:ptCount val="6"/>
                  <c:pt idx="0">
                    <c:v>3.6510131772482184E-2</c:v>
                  </c:pt>
                  <c:pt idx="1">
                    <c:v>8.991050337986653E-2</c:v>
                  </c:pt>
                  <c:pt idx="2">
                    <c:v>7.2118348834784199E-2</c:v>
                  </c:pt>
                  <c:pt idx="3">
                    <c:v>1.9718842921418362E-2</c:v>
                  </c:pt>
                  <c:pt idx="4">
                    <c:v>6.7076456363413469E-5</c:v>
                  </c:pt>
                  <c:pt idx="5">
                    <c:v>5.0353019015948561E-2</c:v>
                  </c:pt>
                </c:numCache>
              </c:numRef>
            </c:plus>
            <c:minus>
              <c:numRef>
                <c:f>Sheet3!$F$4:$F$9</c:f>
                <c:numCache>
                  <c:formatCode>General</c:formatCode>
                  <c:ptCount val="6"/>
                  <c:pt idx="0">
                    <c:v>3.6510131772482184E-2</c:v>
                  </c:pt>
                  <c:pt idx="1">
                    <c:v>8.991050337986653E-2</c:v>
                  </c:pt>
                  <c:pt idx="2">
                    <c:v>7.2118348834784199E-2</c:v>
                  </c:pt>
                  <c:pt idx="3">
                    <c:v>1.9718842921418362E-2</c:v>
                  </c:pt>
                  <c:pt idx="4">
                    <c:v>6.7076456363413469E-5</c:v>
                  </c:pt>
                  <c:pt idx="5">
                    <c:v>5.0353019015948561E-2</c:v>
                  </c:pt>
                </c:numCache>
              </c:numRef>
            </c:minus>
            <c:spPr>
              <a:noFill/>
              <a:ln w="12700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Sheet3!$A$4:$A$9</c:f>
              <c:strCache>
                <c:ptCount val="6"/>
                <c:pt idx="0">
                  <c:v>Cyclin E1</c:v>
                </c:pt>
                <c:pt idx="1">
                  <c:v>CDK2</c:v>
                </c:pt>
                <c:pt idx="2">
                  <c:v>Cyclin A2</c:v>
                </c:pt>
                <c:pt idx="3">
                  <c:v>Cyclin D1</c:v>
                </c:pt>
                <c:pt idx="4">
                  <c:v>CDK4</c:v>
                </c:pt>
                <c:pt idx="5">
                  <c:v>Cyclin D3</c:v>
                </c:pt>
              </c:strCache>
            </c:strRef>
          </c:cat>
          <c:val>
            <c:numRef>
              <c:f>Sheet3!$C$4:$C$9</c:f>
              <c:numCache>
                <c:formatCode>General</c:formatCode>
                <c:ptCount val="6"/>
                <c:pt idx="0">
                  <c:v>0.93709207903923419</c:v>
                </c:pt>
                <c:pt idx="1">
                  <c:v>0.55861144947872077</c:v>
                </c:pt>
                <c:pt idx="2">
                  <c:v>0.42764743523492332</c:v>
                </c:pt>
                <c:pt idx="3">
                  <c:v>0.50882511623686577</c:v>
                </c:pt>
                <c:pt idx="4">
                  <c:v>0.25720788162217778</c:v>
                </c:pt>
                <c:pt idx="5">
                  <c:v>0.49693495168270135</c:v>
                </c:pt>
              </c:numCache>
            </c:numRef>
          </c:val>
        </c:ser>
        <c:gapWidth val="160"/>
        <c:axId val="134432256"/>
        <c:axId val="134433792"/>
      </c:barChart>
      <c:catAx>
        <c:axId val="134432256"/>
        <c:scaling>
          <c:orientation val="minMax"/>
        </c:scaling>
        <c:axPos val="b"/>
        <c:numFmt formatCode="General" sourceLinked="1"/>
        <c:tickLblPos val="nextTo"/>
        <c:spPr>
          <a:noFill/>
          <a:ln w="12700" cap="flat" cmpd="sng" algn="ctr">
            <a:solidFill>
              <a:sysClr val="windowText" lastClr="000000"/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pPr>
            <a:endParaRPr lang="zh-CN"/>
          </a:p>
        </c:txPr>
        <c:crossAx val="134433792"/>
        <c:crosses val="autoZero"/>
        <c:auto val="1"/>
        <c:lblAlgn val="ctr"/>
        <c:lblOffset val="100"/>
      </c:catAx>
      <c:valAx>
        <c:axId val="134433792"/>
        <c:scaling>
          <c:orientation val="minMax"/>
        </c:scaling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zh-CN" sz="1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Relative Protein</a:t>
                </a:r>
                <a:r>
                  <a:rPr lang="en-US" altLang="zh-CN" sz="1200" b="1" baseline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Level</a:t>
                </a:r>
              </a:p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zh-CN" sz="1200" b="1" baseline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(Gene/GAPDH)</a:t>
                </a:r>
                <a:endParaRPr lang="zh-CN" altLang="en-US" sz="1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General" sourceLinked="1"/>
        <c:tickLblPos val="nextTo"/>
        <c:spPr>
          <a:noFill/>
          <a:ln w="12700"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pPr>
            <a:endParaRPr lang="zh-CN"/>
          </a:p>
        </c:txPr>
        <c:crossAx val="134432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86911198600175"/>
          <c:y val="0.10648148148148157"/>
          <c:w val="0.33488123359580091"/>
          <c:h val="8.1540172061825608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zh-CN"/>
        </a:p>
      </c:txPr>
    </c:legend>
    <c:plotVisOnly val="1"/>
    <c:dispBlanksAs val="gap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zh-CN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zh-CN"/>
  <c:style val="1"/>
  <c:chart>
    <c:autoTitleDeleted val="1"/>
    <c:plotArea>
      <c:layout>
        <c:manualLayout>
          <c:layoutTarget val="inner"/>
          <c:xMode val="edge"/>
          <c:yMode val="edge"/>
          <c:x val="0.19974077997998818"/>
          <c:y val="0.10872844731167407"/>
          <c:w val="0.77133331771222546"/>
          <c:h val="0.56254364223655851"/>
        </c:manualLayout>
      </c:layout>
      <c:barChart>
        <c:barDir val="col"/>
        <c:grouping val="clustered"/>
        <c:ser>
          <c:idx val="0"/>
          <c:order val="0"/>
          <c:tx>
            <c:strRef>
              <c:f>Sheet3!$B$15</c:f>
              <c:strCache>
                <c:ptCount val="1"/>
                <c:pt idx="0">
                  <c:v>Ant-NC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cat>
            <c:strRef>
              <c:f>Sheet3!$A$16:$A$21</c:f>
              <c:strCache>
                <c:ptCount val="6"/>
                <c:pt idx="0">
                  <c:v>Cyclin E1</c:v>
                </c:pt>
                <c:pt idx="1">
                  <c:v>CDK2</c:v>
                </c:pt>
                <c:pt idx="2">
                  <c:v>Cyclin A2</c:v>
                </c:pt>
                <c:pt idx="3">
                  <c:v>Cyclin D1</c:v>
                </c:pt>
                <c:pt idx="4">
                  <c:v>CDK4</c:v>
                </c:pt>
                <c:pt idx="5">
                  <c:v>Cyclin D3</c:v>
                </c:pt>
              </c:strCache>
            </c:strRef>
          </c:cat>
          <c:val>
            <c:numRef>
              <c:f>Sheet3!$B$16:$B$21</c:f>
              <c:numCache>
                <c:formatCode>General</c:formatCode>
                <c:ptCount val="6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Sheet3!$C$15</c:f>
              <c:strCache>
                <c:ptCount val="1"/>
                <c:pt idx="0">
                  <c:v>Ant-188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>
              <a:noFill/>
            </a:ln>
            <a:effectLst/>
          </c:spPr>
          <c:errBars>
            <c:errBarType val="both"/>
            <c:errValType val="cust"/>
            <c:plus>
              <c:numRef>
                <c:f>Sheet3!$F$16:$F$21</c:f>
                <c:numCache>
                  <c:formatCode>General</c:formatCode>
                  <c:ptCount val="6"/>
                  <c:pt idx="0">
                    <c:v>0.13379699951955459</c:v>
                  </c:pt>
                  <c:pt idx="1">
                    <c:v>0.6016170077978017</c:v>
                  </c:pt>
                  <c:pt idx="2">
                    <c:v>2.1940492569989672E-2</c:v>
                  </c:pt>
                  <c:pt idx="3">
                    <c:v>6.9307430382108317E-3</c:v>
                  </c:pt>
                  <c:pt idx="4">
                    <c:v>0.18306875684705276</c:v>
                  </c:pt>
                  <c:pt idx="5">
                    <c:v>1.9306375791238027E-2</c:v>
                  </c:pt>
                </c:numCache>
              </c:numRef>
            </c:plus>
            <c:minus>
              <c:numRef>
                <c:f>Sheet3!$F$16:$F$21</c:f>
                <c:numCache>
                  <c:formatCode>General</c:formatCode>
                  <c:ptCount val="6"/>
                  <c:pt idx="0">
                    <c:v>0.13379699951955459</c:v>
                  </c:pt>
                  <c:pt idx="1">
                    <c:v>0.6016170077978017</c:v>
                  </c:pt>
                  <c:pt idx="2">
                    <c:v>2.1940492569989672E-2</c:v>
                  </c:pt>
                  <c:pt idx="3">
                    <c:v>6.9307430382108317E-3</c:v>
                  </c:pt>
                  <c:pt idx="4">
                    <c:v>0.18306875684705276</c:v>
                  </c:pt>
                  <c:pt idx="5">
                    <c:v>1.9306375791238027E-2</c:v>
                  </c:pt>
                </c:numCache>
              </c:numRef>
            </c:minus>
            <c:spPr>
              <a:noFill/>
              <a:ln w="12700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Sheet3!$A$16:$A$21</c:f>
              <c:strCache>
                <c:ptCount val="6"/>
                <c:pt idx="0">
                  <c:v>Cyclin E1</c:v>
                </c:pt>
                <c:pt idx="1">
                  <c:v>CDK2</c:v>
                </c:pt>
                <c:pt idx="2">
                  <c:v>Cyclin A2</c:v>
                </c:pt>
                <c:pt idx="3">
                  <c:v>Cyclin D1</c:v>
                </c:pt>
                <c:pt idx="4">
                  <c:v>CDK4</c:v>
                </c:pt>
                <c:pt idx="5">
                  <c:v>Cyclin D3</c:v>
                </c:pt>
              </c:strCache>
            </c:strRef>
          </c:cat>
          <c:val>
            <c:numRef>
              <c:f>Sheet3!$C$16:$C$21</c:f>
              <c:numCache>
                <c:formatCode>General</c:formatCode>
                <c:ptCount val="6"/>
                <c:pt idx="0">
                  <c:v>1.596045001122345</c:v>
                </c:pt>
                <c:pt idx="1">
                  <c:v>2.2877610117585272</c:v>
                </c:pt>
                <c:pt idx="2">
                  <c:v>1.6623710361397863</c:v>
                </c:pt>
                <c:pt idx="3">
                  <c:v>1.1341574590718344</c:v>
                </c:pt>
                <c:pt idx="4">
                  <c:v>1.6553642200069458</c:v>
                </c:pt>
                <c:pt idx="5">
                  <c:v>1.1596263287801543</c:v>
                </c:pt>
              </c:numCache>
            </c:numRef>
          </c:val>
        </c:ser>
        <c:gapWidth val="160"/>
        <c:axId val="134820608"/>
        <c:axId val="134822912"/>
      </c:barChart>
      <c:catAx>
        <c:axId val="134820608"/>
        <c:scaling>
          <c:orientation val="minMax"/>
        </c:scaling>
        <c:axPos val="b"/>
        <c:numFmt formatCode="General" sourceLinked="1"/>
        <c:tickLblPos val="nextTo"/>
        <c:spPr>
          <a:noFill/>
          <a:ln w="12700" cap="flat" cmpd="sng" algn="ctr">
            <a:solidFill>
              <a:sysClr val="windowText" lastClr="000000"/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pPr>
            <a:endParaRPr lang="zh-CN"/>
          </a:p>
        </c:txPr>
        <c:crossAx val="134822912"/>
        <c:crosses val="autoZero"/>
        <c:auto val="1"/>
        <c:lblAlgn val="ctr"/>
        <c:lblOffset val="100"/>
      </c:catAx>
      <c:valAx>
        <c:axId val="134822912"/>
        <c:scaling>
          <c:orientation val="minMax"/>
        </c:scaling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altLang="zh-CN" sz="12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Relative Protein Level</a:t>
                </a:r>
              </a:p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altLang="zh-CN" sz="12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(Gene/GAPDH)</a:t>
                </a:r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General" sourceLinked="1"/>
        <c:tickLblPos val="nextTo"/>
        <c:spPr>
          <a:noFill/>
          <a:ln w="12700"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pPr>
            <a:endParaRPr lang="zh-CN"/>
          </a:p>
        </c:txPr>
        <c:crossAx val="134820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3904579566301271"/>
          <c:y val="4.6969873211585418E-2"/>
          <c:w val="0.31928127734033263"/>
          <c:h val="8.1540172061825608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defRPr>
          </a:pPr>
          <a:endParaRPr lang="zh-CN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CN"/>
  <c:style val="1"/>
  <c:chart>
    <c:autoTitleDeleted val="1"/>
    <c:plotArea>
      <c:layout>
        <c:manualLayout>
          <c:layoutTarget val="inner"/>
          <c:xMode val="edge"/>
          <c:yMode val="edge"/>
          <c:x val="0.19927340332458437"/>
          <c:y val="0.11394757946923302"/>
          <c:w val="0.7844575678040242"/>
          <c:h val="0.55679753572470103"/>
        </c:manualLayout>
      </c:layout>
      <c:barChart>
        <c:barDir val="col"/>
        <c:grouping val="clustered"/>
        <c:ser>
          <c:idx val="0"/>
          <c:order val="0"/>
          <c:tx>
            <c:strRef>
              <c:f>Sheet5!$B$1</c:f>
              <c:strCache>
                <c:ptCount val="1"/>
                <c:pt idx="0">
                  <c:v>miR-NC C1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cat>
            <c:strRef>
              <c:f>Sheet5!$A$2:$A$7</c:f>
              <c:strCache>
                <c:ptCount val="6"/>
                <c:pt idx="0">
                  <c:v>Cyclin E1</c:v>
                </c:pt>
                <c:pt idx="1">
                  <c:v>CDK2</c:v>
                </c:pt>
                <c:pt idx="2">
                  <c:v>Cyclin A2</c:v>
                </c:pt>
                <c:pt idx="3">
                  <c:v>Cyclin D1</c:v>
                </c:pt>
                <c:pt idx="4">
                  <c:v>CDK4</c:v>
                </c:pt>
                <c:pt idx="5">
                  <c:v>Cyclin D3</c:v>
                </c:pt>
              </c:strCache>
            </c:strRef>
          </c:cat>
          <c:val>
            <c:numRef>
              <c:f>Sheet5!$B$2:$B$7</c:f>
              <c:numCache>
                <c:formatCode>General</c:formatCode>
                <c:ptCount val="6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Sheet5!$C$1</c:f>
              <c:strCache>
                <c:ptCount val="1"/>
                <c:pt idx="0">
                  <c:v>miR-NC C2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>
              <a:noFill/>
            </a:ln>
            <a:effectLst/>
          </c:spPr>
          <c:errBars>
            <c:errBarType val="both"/>
            <c:errValType val="cust"/>
            <c:plus>
              <c:numRef>
                <c:f>Sheet5!$J$13:$J$18</c:f>
                <c:numCache>
                  <c:formatCode>General</c:formatCode>
                  <c:ptCount val="6"/>
                  <c:pt idx="0">
                    <c:v>8.2021590073042758E-2</c:v>
                  </c:pt>
                  <c:pt idx="1">
                    <c:v>2.044515830917475E-2</c:v>
                  </c:pt>
                  <c:pt idx="2">
                    <c:v>6.2642483695996634E-2</c:v>
                  </c:pt>
                  <c:pt idx="3">
                    <c:v>0.87863236180229309</c:v>
                  </c:pt>
                  <c:pt idx="4">
                    <c:v>9.6205734919052668E-2</c:v>
                  </c:pt>
                  <c:pt idx="5">
                    <c:v>8.8250943195052806E-2</c:v>
                  </c:pt>
                </c:numCache>
              </c:numRef>
            </c:plus>
            <c:minus>
              <c:numRef>
                <c:f>Sheet5!$J$13:$J$18</c:f>
                <c:numCache>
                  <c:formatCode>General</c:formatCode>
                  <c:ptCount val="6"/>
                  <c:pt idx="0">
                    <c:v>8.2021590073042758E-2</c:v>
                  </c:pt>
                  <c:pt idx="1">
                    <c:v>2.044515830917475E-2</c:v>
                  </c:pt>
                  <c:pt idx="2">
                    <c:v>6.2642483695996634E-2</c:v>
                  </c:pt>
                  <c:pt idx="3">
                    <c:v>0.87863236180229309</c:v>
                  </c:pt>
                  <c:pt idx="4">
                    <c:v>9.6205734919052668E-2</c:v>
                  </c:pt>
                  <c:pt idx="5">
                    <c:v>8.8250943195052806E-2</c:v>
                  </c:pt>
                </c:numCache>
              </c:numRef>
            </c:minus>
            <c:spPr>
              <a:noFill/>
              <a:ln w="12700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Sheet5!$A$2:$A$7</c:f>
              <c:strCache>
                <c:ptCount val="6"/>
                <c:pt idx="0">
                  <c:v>Cyclin E1</c:v>
                </c:pt>
                <c:pt idx="1">
                  <c:v>CDK2</c:v>
                </c:pt>
                <c:pt idx="2">
                  <c:v>Cyclin A2</c:v>
                </c:pt>
                <c:pt idx="3">
                  <c:v>Cyclin D1</c:v>
                </c:pt>
                <c:pt idx="4">
                  <c:v>CDK4</c:v>
                </c:pt>
                <c:pt idx="5">
                  <c:v>Cyclin D3</c:v>
                </c:pt>
              </c:strCache>
            </c:strRef>
          </c:cat>
          <c:val>
            <c:numRef>
              <c:f>Sheet5!$C$2:$C$7</c:f>
              <c:numCache>
                <c:formatCode>General</c:formatCode>
                <c:ptCount val="6"/>
                <c:pt idx="0">
                  <c:v>0.66756317148228428</c:v>
                </c:pt>
                <c:pt idx="1">
                  <c:v>0.52261845420841724</c:v>
                </c:pt>
                <c:pt idx="2">
                  <c:v>0.64849064997157335</c:v>
                </c:pt>
                <c:pt idx="3">
                  <c:v>3.1391843759535014</c:v>
                </c:pt>
                <c:pt idx="4">
                  <c:v>1.475161195565071</c:v>
                </c:pt>
                <c:pt idx="5">
                  <c:v>0.98930467263646071</c:v>
                </c:pt>
              </c:numCache>
            </c:numRef>
          </c:val>
        </c:ser>
        <c:ser>
          <c:idx val="2"/>
          <c:order val="2"/>
          <c:tx>
            <c:strRef>
              <c:f>Sheet5!$D$1</c:f>
              <c:strCache>
                <c:ptCount val="1"/>
                <c:pt idx="0">
                  <c:v>miR-188 C1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>
              <a:noFill/>
            </a:ln>
            <a:effectLst/>
          </c:spPr>
          <c:errBars>
            <c:errBarType val="both"/>
            <c:errValType val="cust"/>
            <c:plus>
              <c:numRef>
                <c:f>Sheet5!$K$13:$K$18</c:f>
                <c:numCache>
                  <c:formatCode>General</c:formatCode>
                  <c:ptCount val="6"/>
                  <c:pt idx="0">
                    <c:v>5.6134169249784677E-2</c:v>
                  </c:pt>
                  <c:pt idx="1">
                    <c:v>1.0526624777264645E-2</c:v>
                  </c:pt>
                  <c:pt idx="2">
                    <c:v>8.7977034450834019E-2</c:v>
                  </c:pt>
                  <c:pt idx="3">
                    <c:v>5.4392361444285865E-2</c:v>
                  </c:pt>
                  <c:pt idx="4">
                    <c:v>2.6979864080681891E-2</c:v>
                  </c:pt>
                  <c:pt idx="5">
                    <c:v>5.5660796468592719E-2</c:v>
                  </c:pt>
                </c:numCache>
              </c:numRef>
            </c:plus>
            <c:minus>
              <c:numRef>
                <c:f>Sheet5!$K$13:$K$18</c:f>
                <c:numCache>
                  <c:formatCode>General</c:formatCode>
                  <c:ptCount val="6"/>
                  <c:pt idx="0">
                    <c:v>5.6134169249784677E-2</c:v>
                  </c:pt>
                  <c:pt idx="1">
                    <c:v>1.0526624777264645E-2</c:v>
                  </c:pt>
                  <c:pt idx="2">
                    <c:v>8.7977034450834019E-2</c:v>
                  </c:pt>
                  <c:pt idx="3">
                    <c:v>5.4392361444285865E-2</c:v>
                  </c:pt>
                  <c:pt idx="4">
                    <c:v>2.6979864080681891E-2</c:v>
                  </c:pt>
                  <c:pt idx="5">
                    <c:v>5.5660796468592719E-2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Sheet5!$A$2:$A$7</c:f>
              <c:strCache>
                <c:ptCount val="6"/>
                <c:pt idx="0">
                  <c:v>Cyclin E1</c:v>
                </c:pt>
                <c:pt idx="1">
                  <c:v>CDK2</c:v>
                </c:pt>
                <c:pt idx="2">
                  <c:v>Cyclin A2</c:v>
                </c:pt>
                <c:pt idx="3">
                  <c:v>Cyclin D1</c:v>
                </c:pt>
                <c:pt idx="4">
                  <c:v>CDK4</c:v>
                </c:pt>
                <c:pt idx="5">
                  <c:v>Cyclin D3</c:v>
                </c:pt>
              </c:strCache>
            </c:strRef>
          </c:cat>
          <c:val>
            <c:numRef>
              <c:f>Sheet5!$D$2:$D$7</c:f>
              <c:numCache>
                <c:formatCode>General</c:formatCode>
                <c:ptCount val="6"/>
                <c:pt idx="0">
                  <c:v>0.29807352265353509</c:v>
                </c:pt>
                <c:pt idx="1">
                  <c:v>0.35033103459035725</c:v>
                </c:pt>
                <c:pt idx="2">
                  <c:v>0.35918002588670112</c:v>
                </c:pt>
                <c:pt idx="3">
                  <c:v>0.23735347416786948</c:v>
                </c:pt>
                <c:pt idx="4">
                  <c:v>0.97681024090396096</c:v>
                </c:pt>
                <c:pt idx="5">
                  <c:v>0.61007905892312386</c:v>
                </c:pt>
              </c:numCache>
            </c:numRef>
          </c:val>
        </c:ser>
        <c:ser>
          <c:idx val="3"/>
          <c:order val="3"/>
          <c:tx>
            <c:strRef>
              <c:f>Sheet5!$E$1</c:f>
              <c:strCache>
                <c:ptCount val="1"/>
                <c:pt idx="0">
                  <c:v>miR-188 C2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>
              <a:noFill/>
            </a:ln>
            <a:effectLst/>
          </c:spPr>
          <c:errBars>
            <c:errBarType val="both"/>
            <c:errValType val="cust"/>
            <c:plus>
              <c:numRef>
                <c:f>Sheet5!$L$13:$L$18</c:f>
                <c:numCache>
                  <c:formatCode>General</c:formatCode>
                  <c:ptCount val="6"/>
                  <c:pt idx="0">
                    <c:v>1.6097097949581463E-2</c:v>
                  </c:pt>
                  <c:pt idx="1">
                    <c:v>2.4813526281621191E-3</c:v>
                  </c:pt>
                  <c:pt idx="2">
                    <c:v>1.4161391131753453E-2</c:v>
                  </c:pt>
                  <c:pt idx="3">
                    <c:v>1.3326546784720136E-2</c:v>
                  </c:pt>
                  <c:pt idx="4">
                    <c:v>7.7331038218673709E-3</c:v>
                  </c:pt>
                  <c:pt idx="5">
                    <c:v>3.8240366080298814E-2</c:v>
                  </c:pt>
                </c:numCache>
              </c:numRef>
            </c:plus>
            <c:minus>
              <c:numRef>
                <c:f>Sheet5!$L$13:$L$18</c:f>
                <c:numCache>
                  <c:formatCode>General</c:formatCode>
                  <c:ptCount val="6"/>
                  <c:pt idx="0">
                    <c:v>1.6097097949581463E-2</c:v>
                  </c:pt>
                  <c:pt idx="1">
                    <c:v>2.4813526281621191E-3</c:v>
                  </c:pt>
                  <c:pt idx="2">
                    <c:v>1.4161391131753453E-2</c:v>
                  </c:pt>
                  <c:pt idx="3">
                    <c:v>1.3326546784720136E-2</c:v>
                  </c:pt>
                  <c:pt idx="4">
                    <c:v>7.7331038218673709E-3</c:v>
                  </c:pt>
                  <c:pt idx="5">
                    <c:v>3.8240366080298814E-2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Sheet5!$A$2:$A$7</c:f>
              <c:strCache>
                <c:ptCount val="6"/>
                <c:pt idx="0">
                  <c:v>Cyclin E1</c:v>
                </c:pt>
                <c:pt idx="1">
                  <c:v>CDK2</c:v>
                </c:pt>
                <c:pt idx="2">
                  <c:v>Cyclin A2</c:v>
                </c:pt>
                <c:pt idx="3">
                  <c:v>Cyclin D1</c:v>
                </c:pt>
                <c:pt idx="4">
                  <c:v>CDK4</c:v>
                </c:pt>
                <c:pt idx="5">
                  <c:v>Cyclin D3</c:v>
                </c:pt>
              </c:strCache>
            </c:strRef>
          </c:cat>
          <c:val>
            <c:numRef>
              <c:f>Sheet5!$E$2:$E$7</c:f>
              <c:numCache>
                <c:formatCode>General</c:formatCode>
                <c:ptCount val="6"/>
                <c:pt idx="0">
                  <c:v>0.17517696442970218</c:v>
                </c:pt>
                <c:pt idx="1">
                  <c:v>1.9393462039757586E-2</c:v>
                </c:pt>
                <c:pt idx="2">
                  <c:v>0.14640746039612057</c:v>
                </c:pt>
                <c:pt idx="3">
                  <c:v>8.1945253310121507E-2</c:v>
                </c:pt>
                <c:pt idx="4">
                  <c:v>9.10795774741225E-2</c:v>
                </c:pt>
                <c:pt idx="5">
                  <c:v>0.14345337789821724</c:v>
                </c:pt>
              </c:numCache>
            </c:numRef>
          </c:val>
        </c:ser>
        <c:gapWidth val="159"/>
        <c:axId val="135161728"/>
        <c:axId val="135163264"/>
      </c:barChart>
      <c:catAx>
        <c:axId val="135161728"/>
        <c:scaling>
          <c:orientation val="minMax"/>
        </c:scaling>
        <c:axPos val="b"/>
        <c:numFmt formatCode="General" sourceLinked="1"/>
        <c:tickLblPos val="nextTo"/>
        <c:spPr>
          <a:noFill/>
          <a:ln w="12700" cap="flat" cmpd="sng" algn="ctr">
            <a:solidFill>
              <a:sysClr val="windowText" lastClr="000000"/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pPr>
            <a:endParaRPr lang="zh-CN"/>
          </a:p>
        </c:txPr>
        <c:crossAx val="135163264"/>
        <c:crosses val="autoZero"/>
        <c:auto val="1"/>
        <c:lblAlgn val="ctr"/>
        <c:lblOffset val="100"/>
      </c:catAx>
      <c:valAx>
        <c:axId val="135163264"/>
        <c:scaling>
          <c:orientation val="minMax"/>
        </c:scaling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altLang="zh-CN" sz="12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Relative Protein Level</a:t>
                </a:r>
                <a:r>
                  <a:rPr lang="en-US" altLang="zh-CN" sz="1200" b="1" baseline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altLang="zh-CN" sz="1200" b="1" baseline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(Gene/GAPDH)</a:t>
                </a:r>
                <a:endParaRPr lang="zh-CN" altLang="en-US" sz="12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General" sourceLinked="1"/>
        <c:tickLblPos val="nextTo"/>
        <c:spPr>
          <a:noFill/>
          <a:ln w="12700"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pPr>
            <a:endParaRPr lang="zh-CN"/>
          </a:p>
        </c:txPr>
        <c:crossAx val="1351617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135690920808988"/>
          <c:y val="2.3148148148148147E-2"/>
          <c:w val="0.3951545025660505"/>
          <c:h val="0.15561424613589978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zh-CN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2" y="1122364"/>
            <a:ext cx="6858000" cy="2387600"/>
          </a:xfrm>
        </p:spPr>
        <p:txBody>
          <a:bodyPr anchor="b"/>
          <a:lstStyle>
            <a:lvl1pPr algn="ctr">
              <a:defRPr sz="6001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2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14" indent="0" algn="ctr">
              <a:buNone/>
              <a:defRPr sz="2001"/>
            </a:lvl2pPr>
            <a:lvl3pPr marL="914426" indent="0" algn="ctr">
              <a:buNone/>
              <a:defRPr sz="1801"/>
            </a:lvl3pPr>
            <a:lvl4pPr marL="1371640" indent="0" algn="ctr">
              <a:buNone/>
              <a:defRPr sz="1600"/>
            </a:lvl4pPr>
            <a:lvl5pPr marL="1828853" indent="0" algn="ctr">
              <a:buNone/>
              <a:defRPr sz="1600"/>
            </a:lvl5pPr>
            <a:lvl6pPr marL="2286067" indent="0" algn="ctr">
              <a:buNone/>
              <a:defRPr sz="1600"/>
            </a:lvl6pPr>
            <a:lvl7pPr marL="2743277" indent="0" algn="ctr">
              <a:buNone/>
              <a:defRPr sz="1600"/>
            </a:lvl7pPr>
            <a:lvl8pPr marL="3200492" indent="0" algn="ctr">
              <a:buNone/>
              <a:defRPr sz="1600"/>
            </a:lvl8pPr>
            <a:lvl9pPr marL="3657706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10EF-1C42-44E2-B717-4515FBB241F5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F1E66-555E-404F-A119-FEE738F85E7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278670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10EF-1C42-44E2-B717-4515FBB241F5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F1E66-555E-404F-A119-FEE738F85E7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32672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7" y="365127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7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10EF-1C42-44E2-B717-4515FBB241F5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F1E66-555E-404F-A119-FEE738F85E7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1717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10EF-1C42-44E2-B717-4515FBB241F5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F1E66-555E-404F-A119-FEE738F85E7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833732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1709745"/>
            <a:ext cx="7886702" cy="2852737"/>
          </a:xfrm>
        </p:spPr>
        <p:txBody>
          <a:bodyPr anchor="b"/>
          <a:lstStyle>
            <a:lvl1pPr>
              <a:defRPr sz="6001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9" y="4589470"/>
            <a:ext cx="7886702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14" indent="0">
              <a:buNone/>
              <a:defRPr sz="2001">
                <a:solidFill>
                  <a:schemeClr val="tx1">
                    <a:tint val="75000"/>
                  </a:schemeClr>
                </a:solidFill>
              </a:defRPr>
            </a:lvl2pPr>
            <a:lvl3pPr marL="914426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3pPr>
            <a:lvl4pPr marL="13716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5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6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9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0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10EF-1C42-44E2-B717-4515FBB241F5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F1E66-555E-404F-A119-FEE738F85E7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704477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2" y="1825625"/>
            <a:ext cx="3886202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825625"/>
            <a:ext cx="3886202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10EF-1C42-44E2-B717-4515FBB241F5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F1E66-555E-404F-A119-FEE738F85E7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32078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365131"/>
            <a:ext cx="7886702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4" y="1681164"/>
            <a:ext cx="386834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4" indent="0">
              <a:buNone/>
              <a:defRPr sz="2001" b="1"/>
            </a:lvl2pPr>
            <a:lvl3pPr marL="914426" indent="0">
              <a:buNone/>
              <a:defRPr sz="1801" b="1"/>
            </a:lvl3pPr>
            <a:lvl4pPr marL="1371640" indent="0">
              <a:buNone/>
              <a:defRPr sz="1600" b="1"/>
            </a:lvl4pPr>
            <a:lvl5pPr marL="1828853" indent="0">
              <a:buNone/>
              <a:defRPr sz="1600" b="1"/>
            </a:lvl5pPr>
            <a:lvl6pPr marL="2286067" indent="0">
              <a:buNone/>
              <a:defRPr sz="1600" b="1"/>
            </a:lvl6pPr>
            <a:lvl7pPr marL="2743277" indent="0">
              <a:buNone/>
              <a:defRPr sz="1600" b="1"/>
            </a:lvl7pPr>
            <a:lvl8pPr marL="3200492" indent="0">
              <a:buNone/>
              <a:defRPr sz="1600" b="1"/>
            </a:lvl8pPr>
            <a:lvl9pPr marL="3657706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4" y="2505076"/>
            <a:ext cx="386834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5" y="1681164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4" indent="0">
              <a:buNone/>
              <a:defRPr sz="2001" b="1"/>
            </a:lvl2pPr>
            <a:lvl3pPr marL="914426" indent="0">
              <a:buNone/>
              <a:defRPr sz="1801" b="1"/>
            </a:lvl3pPr>
            <a:lvl4pPr marL="1371640" indent="0">
              <a:buNone/>
              <a:defRPr sz="1600" b="1"/>
            </a:lvl4pPr>
            <a:lvl5pPr marL="1828853" indent="0">
              <a:buNone/>
              <a:defRPr sz="1600" b="1"/>
            </a:lvl5pPr>
            <a:lvl6pPr marL="2286067" indent="0">
              <a:buNone/>
              <a:defRPr sz="1600" b="1"/>
            </a:lvl6pPr>
            <a:lvl7pPr marL="2743277" indent="0">
              <a:buNone/>
              <a:defRPr sz="1600" b="1"/>
            </a:lvl7pPr>
            <a:lvl8pPr marL="3200492" indent="0">
              <a:buNone/>
              <a:defRPr sz="1600" b="1"/>
            </a:lvl8pPr>
            <a:lvl9pPr marL="3657706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5" y="2505076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10EF-1C42-44E2-B717-4515FBB241F5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F1E66-555E-404F-A119-FEE738F85E7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278648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10EF-1C42-44E2-B717-4515FBB241F5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F1E66-555E-404F-A119-FEE738F85E7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236471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10EF-1C42-44E2-B717-4515FBB241F5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F1E66-555E-404F-A119-FEE738F85E7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955919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6" y="987431"/>
            <a:ext cx="4629151" cy="4873625"/>
          </a:xfrm>
        </p:spPr>
        <p:txBody>
          <a:bodyPr/>
          <a:lstStyle>
            <a:lvl1pPr>
              <a:defRPr sz="3200"/>
            </a:lvl1pPr>
            <a:lvl2pPr>
              <a:defRPr sz="2801"/>
            </a:lvl2pPr>
            <a:lvl3pPr>
              <a:defRPr sz="2400"/>
            </a:lvl3pPr>
            <a:lvl4pPr>
              <a:defRPr sz="2001"/>
            </a:lvl4pPr>
            <a:lvl5pPr>
              <a:defRPr sz="2001"/>
            </a:lvl5pPr>
            <a:lvl6pPr>
              <a:defRPr sz="2001"/>
            </a:lvl6pPr>
            <a:lvl7pPr>
              <a:defRPr sz="2001"/>
            </a:lvl7pPr>
            <a:lvl8pPr>
              <a:defRPr sz="2001"/>
            </a:lvl8pPr>
            <a:lvl9pPr>
              <a:defRPr sz="200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2" y="2057400"/>
            <a:ext cx="294917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14" indent="0">
              <a:buNone/>
              <a:defRPr sz="1402"/>
            </a:lvl2pPr>
            <a:lvl3pPr marL="914426" indent="0">
              <a:buNone/>
              <a:defRPr sz="1201"/>
            </a:lvl3pPr>
            <a:lvl4pPr marL="1371640" indent="0">
              <a:buNone/>
              <a:defRPr sz="1001"/>
            </a:lvl4pPr>
            <a:lvl5pPr marL="1828853" indent="0">
              <a:buNone/>
              <a:defRPr sz="1001"/>
            </a:lvl5pPr>
            <a:lvl6pPr marL="2286067" indent="0">
              <a:buNone/>
              <a:defRPr sz="1001"/>
            </a:lvl6pPr>
            <a:lvl7pPr marL="2743277" indent="0">
              <a:buNone/>
              <a:defRPr sz="1001"/>
            </a:lvl7pPr>
            <a:lvl8pPr marL="3200492" indent="0">
              <a:buNone/>
              <a:defRPr sz="1001"/>
            </a:lvl8pPr>
            <a:lvl9pPr marL="3657706" indent="0">
              <a:buNone/>
              <a:defRPr sz="100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10EF-1C42-44E2-B717-4515FBB241F5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F1E66-555E-404F-A119-FEE738F85E7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34831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6" y="987431"/>
            <a:ext cx="4629151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14" indent="0">
              <a:buNone/>
              <a:defRPr sz="2801"/>
            </a:lvl2pPr>
            <a:lvl3pPr marL="914426" indent="0">
              <a:buNone/>
              <a:defRPr sz="2400"/>
            </a:lvl3pPr>
            <a:lvl4pPr marL="1371640" indent="0">
              <a:buNone/>
              <a:defRPr sz="2001"/>
            </a:lvl4pPr>
            <a:lvl5pPr marL="1828853" indent="0">
              <a:buNone/>
              <a:defRPr sz="2001"/>
            </a:lvl5pPr>
            <a:lvl6pPr marL="2286067" indent="0">
              <a:buNone/>
              <a:defRPr sz="2001"/>
            </a:lvl6pPr>
            <a:lvl7pPr marL="2743277" indent="0">
              <a:buNone/>
              <a:defRPr sz="2001"/>
            </a:lvl7pPr>
            <a:lvl8pPr marL="3200492" indent="0">
              <a:buNone/>
              <a:defRPr sz="2001"/>
            </a:lvl8pPr>
            <a:lvl9pPr marL="3657706" indent="0">
              <a:buNone/>
              <a:defRPr sz="2001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2" y="2057400"/>
            <a:ext cx="294917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14" indent="0">
              <a:buNone/>
              <a:defRPr sz="1402"/>
            </a:lvl2pPr>
            <a:lvl3pPr marL="914426" indent="0">
              <a:buNone/>
              <a:defRPr sz="1201"/>
            </a:lvl3pPr>
            <a:lvl4pPr marL="1371640" indent="0">
              <a:buNone/>
              <a:defRPr sz="1001"/>
            </a:lvl4pPr>
            <a:lvl5pPr marL="1828853" indent="0">
              <a:buNone/>
              <a:defRPr sz="1001"/>
            </a:lvl5pPr>
            <a:lvl6pPr marL="2286067" indent="0">
              <a:buNone/>
              <a:defRPr sz="1001"/>
            </a:lvl6pPr>
            <a:lvl7pPr marL="2743277" indent="0">
              <a:buNone/>
              <a:defRPr sz="1001"/>
            </a:lvl7pPr>
            <a:lvl8pPr marL="3200492" indent="0">
              <a:buNone/>
              <a:defRPr sz="1001"/>
            </a:lvl8pPr>
            <a:lvl9pPr marL="3657706" indent="0">
              <a:buNone/>
              <a:defRPr sz="100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10EF-1C42-44E2-B717-4515FBB241F5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F1E66-555E-404F-A119-FEE738F85E7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968103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3" y="365131"/>
            <a:ext cx="788670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3" y="1825625"/>
            <a:ext cx="788670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2" y="6356357"/>
            <a:ext cx="2057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3810EF-1C42-44E2-B717-4515FBB241F5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1" y="6356357"/>
            <a:ext cx="30861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56357"/>
            <a:ext cx="2057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1F1E66-555E-404F-A119-FEE738F85E7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71585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26" rtl="0" eaLnBrk="1" latinLnBrk="0" hangingPunct="1">
        <a:lnSpc>
          <a:spcPct val="90000"/>
        </a:lnSpc>
        <a:spcBef>
          <a:spcPct val="0"/>
        </a:spcBef>
        <a:buNone/>
        <a:defRPr sz="44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6" rtl="0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Char char="•"/>
        <a:defRPr sz="2801" kern="1200">
          <a:solidFill>
            <a:schemeClr val="tx1"/>
          </a:solidFill>
          <a:latin typeface="+mn-lt"/>
          <a:ea typeface="+mn-ea"/>
          <a:cs typeface="+mn-cs"/>
        </a:defRPr>
      </a:lvl1pPr>
      <a:lvl2pPr marL="685820" indent="-228605" algn="l" defTabSz="914426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31" indent="-228605" algn="l" defTabSz="914426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00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5" indent="-228605" algn="l" defTabSz="914426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9" indent="-228605" algn="l" defTabSz="914426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71" indent="-228605" algn="l" defTabSz="914426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84" indent="-228605" algn="l" defTabSz="914426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98" indent="-228605" algn="l" defTabSz="914426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312" indent="-228605" algn="l" defTabSz="914426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14" algn="l" defTabSz="91442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26" algn="l" defTabSz="91442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40" algn="l" defTabSz="91442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53" algn="l" defTabSz="91442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67" algn="l" defTabSz="91442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77" algn="l" defTabSz="91442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92" algn="l" defTabSz="91442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706" algn="l" defTabSz="91442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9052" y="41948"/>
            <a:ext cx="4256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latin typeface="Arial" pitchFamily="34" charset="0"/>
                <a:cs typeface="Arial" pitchFamily="34" charset="0"/>
              </a:rPr>
              <a:t>A</a:t>
            </a:r>
            <a:endParaRPr lang="zh-CN" alt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4406465" y="89573"/>
            <a:ext cx="4256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latin typeface="Arial" pitchFamily="34" charset="0"/>
                <a:cs typeface="Arial" pitchFamily="34" charset="0"/>
              </a:rPr>
              <a:t>B</a:t>
            </a:r>
            <a:endParaRPr lang="zh-CN" alt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38100" y="2541695"/>
            <a:ext cx="4256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latin typeface="Arial" pitchFamily="34" charset="0"/>
                <a:cs typeface="Arial" pitchFamily="34" charset="0"/>
              </a:rPr>
              <a:t>C</a:t>
            </a:r>
            <a:endParaRPr lang="zh-CN" alt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238125" y="5231949"/>
            <a:ext cx="86772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altLang="zh-CN" sz="1200" dirty="0">
                <a:latin typeface="Times New Roman" pitchFamily="18" charset="0"/>
                <a:cs typeface="Times New Roman" pitchFamily="18" charset="0"/>
              </a:rPr>
              <a:t>Supplemental Fig.2</a:t>
            </a:r>
            <a:r>
              <a:rPr lang="en-US" altLang="zh-CN" sz="1200" dirty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altLang="zh-CN" sz="1200" dirty="0" err="1" smtClean="0">
                <a:latin typeface="Times New Roman" pitchFamily="18" charset="0"/>
                <a:cs typeface="Times New Roman" pitchFamily="18" charset="0"/>
              </a:rPr>
              <a:t>Densitometric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dirty="0">
                <a:latin typeface="Times New Roman" pitchFamily="18" charset="0"/>
                <a:cs typeface="Times New Roman" pitchFamily="18" charset="0"/>
              </a:rPr>
              <a:t>analysis 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of miR-188 </a:t>
            </a:r>
            <a:r>
              <a:rPr lang="en-US" altLang="zh-CN" sz="1200" dirty="0">
                <a:latin typeface="Times New Roman" pitchFamily="18" charset="0"/>
                <a:cs typeface="Times New Roman" pitchFamily="18" charset="0"/>
              </a:rPr>
              <a:t>target 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genes expression. (A) </a:t>
            </a:r>
            <a:r>
              <a:rPr lang="en-US" altLang="zh-CN" sz="1200" dirty="0">
                <a:latin typeface="Times New Roman" pitchFamily="18" charset="0"/>
                <a:cs typeface="Times New Roman" pitchFamily="18" charset="0"/>
              </a:rPr>
              <a:t>Relative protein 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levels </a:t>
            </a:r>
            <a:r>
              <a:rPr lang="en-US" altLang="zh-CN" sz="1200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altLang="zh-CN" sz="1200" dirty="0" err="1" smtClean="0">
                <a:latin typeface="Times New Roman" pitchFamily="18" charset="0"/>
                <a:cs typeface="Times New Roman" pitchFamily="18" charset="0"/>
              </a:rPr>
              <a:t>cyclin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E1, CDK2, CDK4, </a:t>
            </a:r>
            <a:r>
              <a:rPr lang="en-US" altLang="zh-CN" sz="1200" dirty="0" err="1" smtClean="0">
                <a:latin typeface="Times New Roman" pitchFamily="18" charset="0"/>
                <a:cs typeface="Times New Roman" pitchFamily="18" charset="0"/>
              </a:rPr>
              <a:t>cyclin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A2, </a:t>
            </a:r>
            <a:r>
              <a:rPr lang="en-US" altLang="zh-CN" sz="1200" dirty="0" err="1" smtClean="0">
                <a:latin typeface="Times New Roman" pitchFamily="18" charset="0"/>
                <a:cs typeface="Times New Roman" pitchFamily="18" charset="0"/>
              </a:rPr>
              <a:t>cyclin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D1 and </a:t>
            </a:r>
            <a:r>
              <a:rPr lang="en-US" altLang="zh-CN" sz="1200" dirty="0" err="1" smtClean="0">
                <a:latin typeface="Times New Roman" pitchFamily="18" charset="0"/>
                <a:cs typeface="Times New Roman" pitchFamily="18" charset="0"/>
              </a:rPr>
              <a:t>cyclin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D3 in CNE cells transiently </a:t>
            </a:r>
            <a:r>
              <a:rPr lang="en-US" altLang="zh-CN" sz="1200" dirty="0" err="1" smtClean="0">
                <a:latin typeface="Times New Roman" pitchFamily="18" charset="0"/>
                <a:cs typeface="Times New Roman" pitchFamily="18" charset="0"/>
              </a:rPr>
              <a:t>transfected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with </a:t>
            </a:r>
            <a:r>
              <a:rPr lang="en-US" altLang="zh-CN" sz="1200" dirty="0" err="1" smtClean="0">
                <a:latin typeface="Times New Roman" pitchFamily="18" charset="0"/>
                <a:cs typeface="Times New Roman" pitchFamily="18" charset="0"/>
              </a:rPr>
              <a:t>miR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-NC or miR-188. (B) Relative protein levels of miR-188 targets in CNE cells stably expressing </a:t>
            </a:r>
            <a:r>
              <a:rPr lang="en-US" altLang="zh-CN" sz="1200" dirty="0" err="1" smtClean="0">
                <a:latin typeface="Times New Roman" pitchFamily="18" charset="0"/>
                <a:cs typeface="Times New Roman" pitchFamily="18" charset="0"/>
              </a:rPr>
              <a:t>miR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-NC or miR-188 (C1, clone 1; C2, clone 2). (</a:t>
            </a:r>
            <a:r>
              <a:rPr lang="en-US" altLang="zh-CN" sz="1200" dirty="0">
                <a:latin typeface="Times New Roman" pitchFamily="18" charset="0"/>
                <a:cs typeface="Times New Roman" pitchFamily="18" charset="0"/>
              </a:rPr>
              <a:t>C) Relative protein 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levels </a:t>
            </a:r>
            <a:r>
              <a:rPr lang="en-US" altLang="zh-CN" sz="1200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miR-188 target </a:t>
            </a:r>
            <a:r>
              <a:rPr lang="en-US" altLang="zh-CN" sz="1200" dirty="0">
                <a:latin typeface="Times New Roman" pitchFamily="18" charset="0"/>
                <a:cs typeface="Times New Roman" pitchFamily="18" charset="0"/>
              </a:rPr>
              <a:t>genes 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in CNE cells </a:t>
            </a:r>
            <a:r>
              <a:rPr lang="en-US" altLang="zh-CN" sz="1200" dirty="0" err="1" smtClean="0">
                <a:latin typeface="Times New Roman" pitchFamily="18" charset="0"/>
                <a:cs typeface="Times New Roman" pitchFamily="18" charset="0"/>
              </a:rPr>
              <a:t>transfected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with Ant-NC or Ant-199. GAPDH </a:t>
            </a:r>
            <a:r>
              <a:rPr lang="en-US" altLang="zh-CN" sz="1200" dirty="0">
                <a:latin typeface="Times New Roman" pitchFamily="18" charset="0"/>
                <a:cs typeface="Times New Roman" pitchFamily="18" charset="0"/>
              </a:rPr>
              <a:t>was used as internal 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control. Student </a:t>
            </a:r>
            <a:r>
              <a:rPr lang="en-US" altLang="zh-CN" sz="1200" i="1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zh-CN" sz="1200" dirty="0">
                <a:latin typeface="Times New Roman" pitchFamily="18" charset="0"/>
                <a:cs typeface="Times New Roman" pitchFamily="18" charset="0"/>
              </a:rPr>
              <a:t> test, *</a:t>
            </a:r>
            <a:r>
              <a:rPr lang="en-US" altLang="zh-CN" sz="1200" i="1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zh-CN" sz="1200" dirty="0">
                <a:latin typeface="Times New Roman" pitchFamily="18" charset="0"/>
                <a:cs typeface="Times New Roman" pitchFamily="18" charset="0"/>
              </a:rPr>
              <a:t>&lt;0.05, **</a:t>
            </a:r>
            <a:r>
              <a:rPr lang="en-US" altLang="zh-CN" sz="1200" i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&lt;0.01, ***</a:t>
            </a:r>
            <a:r>
              <a:rPr lang="en-US" altLang="zh-CN" sz="1200" i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&lt;0.001. </a:t>
            </a:r>
            <a:endParaRPr lang="en-US" altLang="zh-CN" sz="1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333374" y="3"/>
            <a:ext cx="3933825" cy="2714622"/>
            <a:chOff x="178443" y="3"/>
            <a:chExt cx="5497775" cy="2743200"/>
          </a:xfrm>
        </p:grpSpPr>
        <p:graphicFrame>
          <p:nvGraphicFramePr>
            <p:cNvPr id="16" name="图表 15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xmlns="" val="3983573075"/>
                </p:ext>
              </p:extLst>
            </p:nvPr>
          </p:nvGraphicFramePr>
          <p:xfrm>
            <a:off x="178443" y="3"/>
            <a:ext cx="5497775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0" name="文本框 9"/>
            <p:cNvSpPr txBox="1"/>
            <p:nvPr/>
          </p:nvSpPr>
          <p:spPr>
            <a:xfrm>
              <a:off x="2171087" y="947230"/>
              <a:ext cx="475129" cy="2643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50" b="1" dirty="0">
                  <a:latin typeface="Arial" pitchFamily="34" charset="0"/>
                  <a:cs typeface="Arial" pitchFamily="34" charset="0"/>
                </a:rPr>
                <a:t> *</a:t>
              </a:r>
              <a:endParaRPr lang="zh-CN" altLang="en-US" sz="105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2894419" y="1120369"/>
              <a:ext cx="475129" cy="2643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50" b="1" dirty="0">
                  <a:latin typeface="Arial" pitchFamily="34" charset="0"/>
                  <a:cs typeface="Arial" pitchFamily="34" charset="0"/>
                </a:rPr>
                <a:t> *</a:t>
              </a:r>
              <a:endParaRPr lang="zh-CN" altLang="en-US" sz="105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3590118" y="1052991"/>
              <a:ext cx="640080" cy="2643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50" b="1" dirty="0">
                  <a:latin typeface="Arial" pitchFamily="34" charset="0"/>
                  <a:cs typeface="Arial" pitchFamily="34" charset="0"/>
                </a:rPr>
                <a:t> **</a:t>
              </a:r>
              <a:endParaRPr lang="zh-CN" altLang="en-US" sz="105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文本框 39"/>
            <p:cNvSpPr txBox="1"/>
            <p:nvPr/>
          </p:nvSpPr>
          <p:spPr>
            <a:xfrm>
              <a:off x="4299466" y="1389644"/>
              <a:ext cx="640080" cy="2643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105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zh-CN" sz="1050" b="1" dirty="0" smtClean="0">
                  <a:latin typeface="Arial" pitchFamily="34" charset="0"/>
                  <a:cs typeface="Arial" pitchFamily="34" charset="0"/>
                </a:rPr>
                <a:t>***</a:t>
              </a:r>
              <a:endParaRPr lang="zh-CN" altLang="en-US" sz="105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5077809" y="1072240"/>
              <a:ext cx="475129" cy="2643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50" b="1" dirty="0">
                  <a:latin typeface="Arial" pitchFamily="34" charset="0"/>
                  <a:cs typeface="Arial" pitchFamily="34" charset="0"/>
                </a:rPr>
                <a:t> *</a:t>
              </a:r>
              <a:endParaRPr lang="zh-CN" altLang="en-US" sz="105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340516" y="2541702"/>
            <a:ext cx="3872965" cy="2794025"/>
            <a:chOff x="454021" y="2541701"/>
            <a:chExt cx="5163953" cy="2794025"/>
          </a:xfrm>
        </p:grpSpPr>
        <p:graphicFrame>
          <p:nvGraphicFramePr>
            <p:cNvPr id="18" name="图表 17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xmlns="" val="993489741"/>
                </p:ext>
              </p:extLst>
            </p:nvPr>
          </p:nvGraphicFramePr>
          <p:xfrm>
            <a:off x="454021" y="2541701"/>
            <a:ext cx="5163953" cy="27940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5" name="文本框 14"/>
            <p:cNvSpPr txBox="1"/>
            <p:nvPr/>
          </p:nvSpPr>
          <p:spPr>
            <a:xfrm>
              <a:off x="1724141" y="3407234"/>
              <a:ext cx="47512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50" b="1" dirty="0">
                  <a:latin typeface="Arial" pitchFamily="34" charset="0"/>
                  <a:cs typeface="Arial" pitchFamily="34" charset="0"/>
                </a:rPr>
                <a:t> *</a:t>
              </a:r>
              <a:endParaRPr lang="zh-CN" altLang="en-US" sz="105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3017606" y="3431123"/>
              <a:ext cx="64008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50" b="1" dirty="0">
                  <a:latin typeface="Arial" pitchFamily="34" charset="0"/>
                  <a:cs typeface="Arial" pitchFamily="34" charset="0"/>
                </a:rPr>
                <a:t> **</a:t>
              </a:r>
              <a:endParaRPr lang="zh-CN" altLang="en-US" sz="105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3704529" y="3689613"/>
              <a:ext cx="47512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50" b="1" dirty="0">
                  <a:latin typeface="Arial" pitchFamily="34" charset="0"/>
                  <a:cs typeface="Arial" pitchFamily="34" charset="0"/>
                </a:rPr>
                <a:t> *</a:t>
              </a:r>
              <a:endParaRPr lang="zh-CN" altLang="en-US" sz="105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5025474" y="3646111"/>
              <a:ext cx="47512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50" b="1" dirty="0">
                  <a:latin typeface="Arial" pitchFamily="34" charset="0"/>
                  <a:cs typeface="Arial" pitchFamily="34" charset="0"/>
                </a:rPr>
                <a:t> *</a:t>
              </a:r>
              <a:endParaRPr lang="zh-CN" altLang="en-US" sz="105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4444876" y="180975"/>
            <a:ext cx="4518149" cy="2743200"/>
            <a:chOff x="4444876" y="180975"/>
            <a:chExt cx="4518149" cy="2743200"/>
          </a:xfrm>
        </p:grpSpPr>
        <p:sp>
          <p:nvSpPr>
            <p:cNvPr id="24" name="文本框 23"/>
            <p:cNvSpPr txBox="1"/>
            <p:nvPr/>
          </p:nvSpPr>
          <p:spPr>
            <a:xfrm>
              <a:off x="5529952" y="1677846"/>
              <a:ext cx="35634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>
                  <a:latin typeface="Arial" pitchFamily="34" charset="0"/>
                  <a:cs typeface="Arial" pitchFamily="34" charset="0"/>
                </a:rPr>
                <a:t> *</a:t>
              </a:r>
              <a:endParaRPr lang="zh-CN" altLang="en-US" sz="9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文本框 39"/>
            <p:cNvSpPr txBox="1"/>
            <p:nvPr/>
          </p:nvSpPr>
          <p:spPr>
            <a:xfrm>
              <a:off x="6670893" y="1651739"/>
              <a:ext cx="48006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9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zh-CN" sz="900" dirty="0" smtClean="0">
                  <a:latin typeface="Arial" pitchFamily="34" charset="0"/>
                  <a:cs typeface="Arial" pitchFamily="34" charset="0"/>
                </a:rPr>
                <a:t>*</a:t>
              </a:r>
              <a:endParaRPr lang="zh-CN" altLang="en-US" sz="9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文本框 39"/>
            <p:cNvSpPr txBox="1"/>
            <p:nvPr/>
          </p:nvSpPr>
          <p:spPr>
            <a:xfrm>
              <a:off x="7248251" y="1696895"/>
              <a:ext cx="48006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9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zh-CN" sz="900" dirty="0" smtClean="0">
                  <a:latin typeface="Arial" pitchFamily="34" charset="0"/>
                  <a:cs typeface="Arial" pitchFamily="34" charset="0"/>
                </a:rPr>
                <a:t>*</a:t>
              </a:r>
              <a:endParaRPr lang="zh-CN" altLang="en-US" sz="9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文本框 39"/>
            <p:cNvSpPr txBox="1"/>
            <p:nvPr/>
          </p:nvSpPr>
          <p:spPr>
            <a:xfrm>
              <a:off x="8291528" y="1604760"/>
              <a:ext cx="48006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9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zh-CN" sz="900" dirty="0" smtClean="0">
                  <a:latin typeface="Arial" pitchFamily="34" charset="0"/>
                  <a:cs typeface="Arial" pitchFamily="34" charset="0"/>
                </a:rPr>
                <a:t>*</a:t>
              </a:r>
              <a:endParaRPr lang="zh-CN" altLang="en-US" sz="900" dirty="0"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7" name="图表 16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xmlns="" val="3037730928"/>
                </p:ext>
              </p:extLst>
            </p:nvPr>
          </p:nvGraphicFramePr>
          <p:xfrm>
            <a:off x="4444876" y="180975"/>
            <a:ext cx="4401901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27" name="文本框 39"/>
            <p:cNvSpPr txBox="1"/>
            <p:nvPr/>
          </p:nvSpPr>
          <p:spPr>
            <a:xfrm>
              <a:off x="5599986" y="1780010"/>
              <a:ext cx="46254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9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zh-CN" sz="900" dirty="0" smtClean="0">
                  <a:latin typeface="Arial" pitchFamily="34" charset="0"/>
                  <a:cs typeface="Arial" pitchFamily="34" charset="0"/>
                </a:rPr>
                <a:t>***</a:t>
              </a:r>
              <a:endParaRPr lang="zh-CN" altLang="en-US" sz="9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文本框 39"/>
            <p:cNvSpPr txBox="1"/>
            <p:nvPr/>
          </p:nvSpPr>
          <p:spPr>
            <a:xfrm>
              <a:off x="5995518" y="1638878"/>
              <a:ext cx="46254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9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zh-CN" sz="900" dirty="0" smtClean="0">
                  <a:latin typeface="Arial" pitchFamily="34" charset="0"/>
                  <a:cs typeface="Arial" pitchFamily="34" charset="0"/>
                </a:rPr>
                <a:t>***</a:t>
              </a:r>
              <a:endParaRPr lang="zh-CN" altLang="en-US" sz="9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文本框 39"/>
            <p:cNvSpPr txBox="1"/>
            <p:nvPr/>
          </p:nvSpPr>
          <p:spPr>
            <a:xfrm>
              <a:off x="6174633" y="1779208"/>
              <a:ext cx="46254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9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zh-CN" sz="900" dirty="0" smtClean="0">
                  <a:latin typeface="Arial" pitchFamily="34" charset="0"/>
                  <a:cs typeface="Arial" pitchFamily="34" charset="0"/>
                </a:rPr>
                <a:t>***</a:t>
              </a:r>
              <a:endParaRPr lang="zh-CN" altLang="en-US" sz="9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文本框 39"/>
            <p:cNvSpPr txBox="1"/>
            <p:nvPr/>
          </p:nvSpPr>
          <p:spPr>
            <a:xfrm>
              <a:off x="6768330" y="1757699"/>
              <a:ext cx="46254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9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zh-CN" sz="900" dirty="0" smtClean="0">
                  <a:latin typeface="Arial" pitchFamily="34" charset="0"/>
                  <a:cs typeface="Arial" pitchFamily="34" charset="0"/>
                </a:rPr>
                <a:t>***</a:t>
              </a:r>
              <a:endParaRPr lang="zh-CN" altLang="en-US" sz="9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文本框 39"/>
            <p:cNvSpPr txBox="1"/>
            <p:nvPr/>
          </p:nvSpPr>
          <p:spPr>
            <a:xfrm>
              <a:off x="7336557" y="1780301"/>
              <a:ext cx="46254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9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zh-CN" sz="900" dirty="0" smtClean="0">
                  <a:latin typeface="Arial" pitchFamily="34" charset="0"/>
                  <a:cs typeface="Arial" pitchFamily="34" charset="0"/>
                </a:rPr>
                <a:t>***</a:t>
              </a:r>
              <a:endParaRPr lang="zh-CN" altLang="en-US" sz="9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文本框 39"/>
            <p:cNvSpPr txBox="1"/>
            <p:nvPr/>
          </p:nvSpPr>
          <p:spPr>
            <a:xfrm>
              <a:off x="7911205" y="1759966"/>
              <a:ext cx="46254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9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zh-CN" sz="900" dirty="0" smtClean="0">
                  <a:latin typeface="Arial" pitchFamily="34" charset="0"/>
                  <a:cs typeface="Arial" pitchFamily="34" charset="0"/>
                </a:rPr>
                <a:t>***</a:t>
              </a:r>
              <a:endParaRPr lang="zh-CN" altLang="en-US" sz="9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文本框 39"/>
            <p:cNvSpPr txBox="1"/>
            <p:nvPr/>
          </p:nvSpPr>
          <p:spPr>
            <a:xfrm>
              <a:off x="8500480" y="1763190"/>
              <a:ext cx="46254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9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zh-CN" sz="900" dirty="0" smtClean="0">
                  <a:latin typeface="Arial" pitchFamily="34" charset="0"/>
                  <a:cs typeface="Arial" pitchFamily="34" charset="0"/>
                </a:rPr>
                <a:t>**</a:t>
              </a:r>
              <a:endParaRPr lang="zh-CN" altLang="en-US" sz="9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8" name="TextBox 3"/>
          <p:cNvSpPr txBox="1"/>
          <p:nvPr/>
        </p:nvSpPr>
        <p:spPr>
          <a:xfrm>
            <a:off x="267446" y="6183140"/>
            <a:ext cx="8579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 smtClean="0">
                <a:latin typeface="Arial" pitchFamily="34" charset="0"/>
                <a:cs typeface="Arial" pitchFamily="34" charset="0"/>
              </a:rPr>
              <a:t>Fig. </a:t>
            </a:r>
            <a:r>
              <a:rPr lang="en-US" altLang="zh-CN" sz="1600" b="1" dirty="0" smtClean="0">
                <a:latin typeface="Arial" pitchFamily="34" charset="0"/>
                <a:cs typeface="Arial" pitchFamily="34" charset="0"/>
              </a:rPr>
              <a:t>S2</a:t>
            </a:r>
            <a:endParaRPr lang="zh-CN" altLang="en-US" sz="1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9896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128</TotalTime>
  <Words>174</Words>
  <Application>Microsoft Office PowerPoint</Application>
  <PresentationFormat>全屏显示(4:3)</PresentationFormat>
  <Paragraphs>31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幻灯片 1</vt:lpstr>
    </vt:vector>
  </TitlesOfParts>
  <Company>tsinghua sz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cellA</dc:creator>
  <cp:lastModifiedBy>xuxubear</cp:lastModifiedBy>
  <cp:revision>19</cp:revision>
  <dcterms:created xsi:type="dcterms:W3CDTF">2014-09-01T06:29:53Z</dcterms:created>
  <dcterms:modified xsi:type="dcterms:W3CDTF">2014-09-10T03:41:04Z</dcterms:modified>
</cp:coreProperties>
</file>