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ta\Lacie%20Data%20Backup\Xuesen%20Li%202008--2012%20in%20UCI\xuesen_li%20data%2001%2008%202010\skp2\FKB\original%20figures\MTT\2009%2006%2026%20MT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10452369924348"/>
          <c:y val="5.4928990040628484E-2"/>
          <c:w val="0.77238805970149249"/>
          <c:h val="0.74509982263859198"/>
        </c:manualLayout>
      </c:layout>
      <c:scatterChart>
        <c:scatterStyle val="lineMarker"/>
        <c:varyColors val="0"/>
        <c:ser>
          <c:idx val="0"/>
          <c:order val="0"/>
          <c:tx>
            <c:v>PC3/Skp2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Sheet1!$H$3:$H$10</c:f>
                <c:numCache>
                  <c:formatCode>General</c:formatCode>
                  <c:ptCount val="8"/>
                  <c:pt idx="0">
                    <c:v>1.7839325380873658</c:v>
                  </c:pt>
                  <c:pt idx="1">
                    <c:v>1.4071140060041927</c:v>
                  </c:pt>
                  <c:pt idx="2">
                    <c:v>1.8497623214188865</c:v>
                  </c:pt>
                  <c:pt idx="3">
                    <c:v>0.92418689225621031</c:v>
                  </c:pt>
                  <c:pt idx="4">
                    <c:v>1.7616045926183943</c:v>
                  </c:pt>
                  <c:pt idx="5">
                    <c:v>0.20373488724748592</c:v>
                  </c:pt>
                  <c:pt idx="6">
                    <c:v>0.75270279501200066</c:v>
                  </c:pt>
                  <c:pt idx="7">
                    <c:v>0.64493013256897302</c:v>
                  </c:pt>
                </c:numCache>
              </c:numRef>
            </c:plus>
            <c:minus>
              <c:numRef>
                <c:f>Sheet1!$H$3:$H$10</c:f>
                <c:numCache>
                  <c:formatCode>General</c:formatCode>
                  <c:ptCount val="8"/>
                  <c:pt idx="0">
                    <c:v>1.7839325380873658</c:v>
                  </c:pt>
                  <c:pt idx="1">
                    <c:v>1.4071140060041927</c:v>
                  </c:pt>
                  <c:pt idx="2">
                    <c:v>1.8497623214188865</c:v>
                  </c:pt>
                  <c:pt idx="3">
                    <c:v>0.92418689225621031</c:v>
                  </c:pt>
                  <c:pt idx="4">
                    <c:v>1.7616045926183943</c:v>
                  </c:pt>
                  <c:pt idx="5">
                    <c:v>0.20373488724748592</c:v>
                  </c:pt>
                  <c:pt idx="6">
                    <c:v>0.75270279501200066</c:v>
                  </c:pt>
                  <c:pt idx="7">
                    <c:v>0.64493013256897302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xVal>
            <c:numRef>
              <c:f>Sheet1!$B$3:$B$8</c:f>
              <c:numCache>
                <c:formatCode>General</c:formatCode>
                <c:ptCount val="6"/>
                <c:pt idx="0">
                  <c:v>0</c:v>
                </c:pt>
                <c:pt idx="1">
                  <c:v>4.3966093348809396</c:v>
                </c:pt>
                <c:pt idx="2">
                  <c:v>8.7932186697618793</c:v>
                </c:pt>
                <c:pt idx="3">
                  <c:v>17.586437339523759</c:v>
                </c:pt>
                <c:pt idx="4">
                  <c:v>26.37965600928564</c:v>
                </c:pt>
                <c:pt idx="5">
                  <c:v>35.172874679047517</c:v>
                </c:pt>
              </c:numCache>
            </c:numRef>
          </c:xVal>
          <c:yVal>
            <c:numRef>
              <c:f>Sheet1!$F$3:$F$8</c:f>
              <c:numCache>
                <c:formatCode>General</c:formatCode>
                <c:ptCount val="6"/>
                <c:pt idx="0">
                  <c:v>100</c:v>
                </c:pt>
                <c:pt idx="1">
                  <c:v>67.359369401648152</c:v>
                </c:pt>
                <c:pt idx="2">
                  <c:v>28.591902543891081</c:v>
                </c:pt>
                <c:pt idx="3">
                  <c:v>27.982801863131495</c:v>
                </c:pt>
                <c:pt idx="4">
                  <c:v>17.269795772124684</c:v>
                </c:pt>
                <c:pt idx="5">
                  <c:v>6.4493013256897171</c:v>
                </c:pt>
              </c:numCache>
            </c:numRef>
          </c:yVal>
          <c:smooth val="1"/>
        </c:ser>
        <c:ser>
          <c:idx val="1"/>
          <c:order val="1"/>
          <c:tx>
            <c:v>PC3/PCDNA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Sheet1!$P$3:$P$10</c:f>
                <c:numCache>
                  <c:formatCode>General</c:formatCode>
                  <c:ptCount val="8"/>
                  <c:pt idx="0">
                    <c:v>4.7986788461541474</c:v>
                  </c:pt>
                  <c:pt idx="1">
                    <c:v>2.2558707272758194</c:v>
                  </c:pt>
                  <c:pt idx="2">
                    <c:v>3.2915397766187668</c:v>
                  </c:pt>
                  <c:pt idx="3">
                    <c:v>1.1796485331504587</c:v>
                  </c:pt>
                  <c:pt idx="4">
                    <c:v>2.3060776452117873</c:v>
                  </c:pt>
                  <c:pt idx="5">
                    <c:v>0.78968881804052093</c:v>
                  </c:pt>
                  <c:pt idx="6">
                    <c:v>1.1245173698289239</c:v>
                  </c:pt>
                  <c:pt idx="7">
                    <c:v>0.68107039816356396</c:v>
                  </c:pt>
                </c:numCache>
              </c:numRef>
            </c:plus>
            <c:minus>
              <c:numRef>
                <c:f>Sheet1!$P$3:$P$10</c:f>
                <c:numCache>
                  <c:formatCode>General</c:formatCode>
                  <c:ptCount val="8"/>
                  <c:pt idx="0">
                    <c:v>4.7986788461541474</c:v>
                  </c:pt>
                  <c:pt idx="1">
                    <c:v>2.2558707272758194</c:v>
                  </c:pt>
                  <c:pt idx="2">
                    <c:v>3.2915397766187668</c:v>
                  </c:pt>
                  <c:pt idx="3">
                    <c:v>1.1796485331504587</c:v>
                  </c:pt>
                  <c:pt idx="4">
                    <c:v>2.3060776452117873</c:v>
                  </c:pt>
                  <c:pt idx="5">
                    <c:v>0.78968881804052093</c:v>
                  </c:pt>
                  <c:pt idx="6">
                    <c:v>1.1245173698289239</c:v>
                  </c:pt>
                  <c:pt idx="7">
                    <c:v>0.68107039816356396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xVal>
            <c:numRef>
              <c:f>Sheet1!$B$3:$B$8</c:f>
              <c:numCache>
                <c:formatCode>General</c:formatCode>
                <c:ptCount val="6"/>
                <c:pt idx="0">
                  <c:v>0</c:v>
                </c:pt>
                <c:pt idx="1">
                  <c:v>4.3966093348809396</c:v>
                </c:pt>
                <c:pt idx="2">
                  <c:v>8.7932186697618793</c:v>
                </c:pt>
                <c:pt idx="3">
                  <c:v>17.586437339523759</c:v>
                </c:pt>
                <c:pt idx="4">
                  <c:v>26.37965600928564</c:v>
                </c:pt>
                <c:pt idx="5">
                  <c:v>35.172874679047517</c:v>
                </c:pt>
              </c:numCache>
            </c:numRef>
          </c:xVal>
          <c:yVal>
            <c:numRef>
              <c:f>Sheet1!$N$3:$N$8</c:f>
              <c:numCache>
                <c:formatCode>General</c:formatCode>
                <c:ptCount val="6"/>
                <c:pt idx="0">
                  <c:v>100</c:v>
                </c:pt>
                <c:pt idx="1">
                  <c:v>76.9756838905775</c:v>
                </c:pt>
                <c:pt idx="2">
                  <c:v>65.19756838905775</c:v>
                </c:pt>
                <c:pt idx="3">
                  <c:v>58.738601823708201</c:v>
                </c:pt>
                <c:pt idx="4">
                  <c:v>43.161094224924007</c:v>
                </c:pt>
                <c:pt idx="5">
                  <c:v>17.097264437689969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677888"/>
        <c:axId val="100692352"/>
      </c:scatterChart>
      <c:valAx>
        <c:axId val="100677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1" i="0" u="none" strike="noStrike" kern="1200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>
                    <a:latin typeface="Symbol" panose="05050102010706020507" pitchFamily="18" charset="2"/>
                  </a:rPr>
                  <a:t> [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FKB</a:t>
                </a: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],</a:t>
                </a:r>
                <a:r>
                  <a:rPr lang="en-US">
                    <a:latin typeface="Symbol" panose="05050102010706020507" pitchFamily="18" charset="2"/>
                  </a:rPr>
                  <a:t> </a:t>
                </a:r>
                <a:r>
                  <a:rPr lang="en-US" smtClean="0">
                    <a:latin typeface="Symbol" panose="05050102010706020507" pitchFamily="18" charset="2"/>
                  </a:rPr>
                  <a:t>m</a:t>
                </a:r>
                <a:r>
                  <a:rPr lang="en-US" smtClean="0"/>
                  <a:t>M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8507462686567165"/>
              <c:y val="0.8986948690237248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0692352"/>
        <c:crosses val="autoZero"/>
        <c:crossBetween val="midCat"/>
        <c:majorUnit val="10"/>
      </c:valAx>
      <c:valAx>
        <c:axId val="1006923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% of </a:t>
                </a:r>
                <a:r>
                  <a:rPr lang="en-US" dirty="0" smtClean="0"/>
                  <a:t>Cell</a:t>
                </a:r>
                <a:r>
                  <a:rPr lang="en-US" baseline="0" dirty="0" smtClean="0"/>
                  <a:t> Viabilities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0070973271198243E-2"/>
              <c:y val="9.9751243781094526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0677888"/>
        <c:crosses val="autoZero"/>
        <c:crossBetween val="midCat"/>
        <c:majorUnit val="2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2704467088672737"/>
          <c:y val="0.16068744831553591"/>
          <c:w val="0.56597910555298236"/>
          <c:h val="0.21568679076380295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5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7446C-8DB6-4E4E-8C0D-D3D1EF77864C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6E3F9-0EAB-4FE7-A57D-E654A05B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9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4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1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0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03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8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9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5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0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05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3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EFB85-6F38-4A4B-BADC-E92041470F5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E583-1674-4AEB-B994-5C639865B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37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1430" y="2430162"/>
            <a:ext cx="29017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siRNA con    siRNA CSN5   SiRNA UBC12  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213" y="3033370"/>
            <a:ext cx="2747198" cy="361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791182" cy="3730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02213" y="2291692"/>
            <a:ext cx="3018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 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  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1045" y="3639979"/>
            <a:ext cx="3018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 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Control    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FKB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61864" y="3784684"/>
            <a:ext cx="29450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siRNA con   siRNA Skp1-5   SiRNA Skp1-9  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80321" y="3095741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Skp2</a:t>
            </a:r>
            <a:endParaRPr lang="en-US" sz="1100" b="1" dirty="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339" y="2079372"/>
            <a:ext cx="2801579" cy="263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778" y="3433894"/>
            <a:ext cx="2754389" cy="2768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876272" y="14478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9789" y="173742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Skp2</a:t>
            </a:r>
            <a:endParaRPr lang="en-US" sz="11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26105" y="2086348"/>
            <a:ext cx="6270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Tubulin</a:t>
            </a:r>
            <a:endParaRPr lang="en-US" sz="11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26105" y="3473492"/>
            <a:ext cx="6270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Tubulin</a:t>
            </a:r>
            <a:endParaRPr lang="en-US" sz="11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85890" y="283106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4572000"/>
            <a:ext cx="86586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Suppression of CSN5, Ubc12 and Skp1 by siRNA knock-down decreases the protein expression of Skp2 and doesn’t attenuate the effect of FKB on Skp2 degradation.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PC3 cells were transiently transfected with siRNA controls or different siRNAs targeting CSN5, UBC12, or Skp1. The knock-down effects on Skp2 expressions were evaluated by Western blotting analysis of 0.1% DMSO or 8.8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FKB treated PC-3 cells. </a:t>
            </a:r>
          </a:p>
        </p:txBody>
      </p:sp>
    </p:spTree>
    <p:extLst>
      <p:ext uri="{BB962C8B-B14F-4D97-AF65-F5344CB8AC3E}">
        <p14:creationId xmlns:p14="http://schemas.microsoft.com/office/powerpoint/2010/main" val="71729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59416" y="1464722"/>
            <a:ext cx="4195855" cy="2806243"/>
            <a:chOff x="1708267" y="152400"/>
            <a:chExt cx="2327158" cy="177826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152400"/>
              <a:ext cx="2206625" cy="1654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 rot="16200000">
              <a:off x="1266684" y="887299"/>
              <a:ext cx="1065653" cy="1824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% of Cell Viabilities</a:t>
              </a:r>
              <a:endParaRPr lang="en-US" sz="16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96468" y="1729932"/>
              <a:ext cx="755355" cy="200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[MG132], </a:t>
              </a:r>
              <a:r>
                <a:rPr lang="en-US" sz="1600" b="1" dirty="0" err="1" smtClean="0">
                  <a:latin typeface="Symbol" panose="05050102010706020507" pitchFamily="18" charset="2"/>
                  <a:cs typeface="Arial" panose="020B0604020202020204" pitchFamily="34" charset="0"/>
                </a:rPr>
                <a:t>m</a:t>
              </a:r>
              <a:r>
                <a:rPr lang="en-US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89963" y="1588263"/>
            <a:ext cx="4201637" cy="2673044"/>
            <a:chOff x="4715378" y="232210"/>
            <a:chExt cx="2458393" cy="1712228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771" y="232210"/>
              <a:ext cx="2286000" cy="1574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rot="16200000">
              <a:off x="4266734" y="885839"/>
              <a:ext cx="1082694" cy="185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% of Cell Viabilities</a:t>
              </a:r>
              <a:endParaRPr lang="en-US" sz="16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16654" y="1740491"/>
              <a:ext cx="1020261" cy="203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[</a:t>
              </a:r>
              <a:r>
                <a:rPr lang="en-US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Bortezomib</a:t>
              </a:r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], </a:t>
              </a:r>
              <a:r>
                <a:rPr lang="en-US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61872" y="4572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7166" y="134540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127" y="587145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276372" y="144548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61656" y="1118157"/>
            <a:ext cx="1914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PC3/PCDNA   PC3/Skp2</a:t>
            </a:r>
            <a:endParaRPr lang="en-US" sz="1400" b="1" dirty="0"/>
          </a:p>
        </p:txBody>
      </p:sp>
      <p:sp>
        <p:nvSpPr>
          <p:cNvPr id="16" name="Rectangle 15"/>
          <p:cNvSpPr/>
          <p:nvPr/>
        </p:nvSpPr>
        <p:spPr>
          <a:xfrm>
            <a:off x="207076" y="5029200"/>
            <a:ext cx="8773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MG132 and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Bortezomib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preferably inhibit the growth of Skp2 overexpressing PC3 cells.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PC3 cell lines were stably transfected with Skp2 or vector control PCDNA.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&amp;C 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PC3/Skp2 or PC3/PCDNA cells were treated with 0.1% DMSO or indicated concentrations of MG132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Bortezomib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72 hours. Cell viabilities were measured by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MTT assays. Points, means of three independent plates; bars, SE. </a:t>
            </a:r>
          </a:p>
        </p:txBody>
      </p:sp>
    </p:spTree>
    <p:extLst>
      <p:ext uri="{BB962C8B-B14F-4D97-AF65-F5344CB8AC3E}">
        <p14:creationId xmlns:p14="http://schemas.microsoft.com/office/powerpoint/2010/main" val="115337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236476"/>
              </p:ext>
            </p:extLst>
          </p:nvPr>
        </p:nvGraphicFramePr>
        <p:xfrm>
          <a:off x="2514600" y="1295400"/>
          <a:ext cx="38862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06829" y="4987498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FKB preferably inhibits the growth of Skp2 overexpressing PC3 cells.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PC3/Skp2 or PC3/PCDNA cells were treated with 0.1% DMSO or indicated concentrations of FKB for 72 hours. Cell viabilities were measured by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MTT assays. Points, means of three independent plates; bars, SE.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081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38200"/>
            <a:ext cx="3476625" cy="354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4952999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FKB and MG132 combination results in enhanced down-regulation of Skp2 protein expression compared to either treatment alone.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LNCaP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C4-2B and DU145 cells were treated with FKB, MG132 or their combination for 24 hours. Skp2 protein levels were examined by Western blotting analysis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92300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315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UCI_Employee</dc:creator>
  <cp:lastModifiedBy>UCI_Employee</cp:lastModifiedBy>
  <cp:revision>3</cp:revision>
  <dcterms:created xsi:type="dcterms:W3CDTF">2018-12-30T20:52:41Z</dcterms:created>
  <dcterms:modified xsi:type="dcterms:W3CDTF">2019-01-11T07:17:58Z</dcterms:modified>
</cp:coreProperties>
</file>