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3" r:id="rId2"/>
    <p:sldId id="264" r:id="rId3"/>
    <p:sldId id="262" r:id="rId4"/>
  </p:sldIdLst>
  <p:sldSz cx="6858000" cy="9144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172" autoAdjust="0"/>
    <p:restoredTop sz="94660"/>
  </p:normalViewPr>
  <p:slideViewPr>
    <p:cSldViewPr snapToGrid="0">
      <p:cViewPr varScale="1">
        <p:scale>
          <a:sx n="87" d="100"/>
          <a:sy n="87" d="100"/>
        </p:scale>
        <p:origin x="3528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9C7C-46BA-45D9-9679-C55F66CB775E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925A7-479A-44B0-9BDA-396A4332F8E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520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266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66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4398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1989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450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965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400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1049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81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515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36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990A1-7C8B-4F9C-B400-C2B649640CA8}" type="datetimeFigureOut">
              <a:rPr lang="fr-FR" smtClean="0"/>
              <a:t>01/07/2019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1BD2C-01EF-40F9-A4ED-58465CE82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03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5117" y="47736"/>
            <a:ext cx="105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Figure S1</a:t>
            </a:r>
            <a:endParaRPr lang="fr-FR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9" b="13328"/>
          <a:stretch/>
        </p:blipFill>
        <p:spPr>
          <a:xfrm>
            <a:off x="1266007" y="1047135"/>
            <a:ext cx="1439344" cy="168131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4" b="18963"/>
          <a:stretch/>
        </p:blipFill>
        <p:spPr>
          <a:xfrm>
            <a:off x="3218652" y="1209369"/>
            <a:ext cx="1341771" cy="140109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95168" y="907026"/>
            <a:ext cx="243348" cy="206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718091" y="2571878"/>
            <a:ext cx="903174" cy="268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smtClean="0"/>
              <a:t>Ctrl   αPD-L1</a:t>
            </a:r>
            <a:endParaRPr lang="fr-FR" sz="1050" dirty="0"/>
          </a:p>
        </p:txBody>
      </p:sp>
      <p:sp>
        <p:nvSpPr>
          <p:cNvPr id="3" name="Rectangle 2"/>
          <p:cNvSpPr/>
          <p:nvPr/>
        </p:nvSpPr>
        <p:spPr>
          <a:xfrm>
            <a:off x="1814052" y="2632587"/>
            <a:ext cx="891299" cy="95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808114" y="2546067"/>
            <a:ext cx="903174" cy="268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smtClean="0"/>
              <a:t>Ctrl   αPD-L1</a:t>
            </a:r>
            <a:endParaRPr lang="fr-FR" sz="1050" dirty="0"/>
          </a:p>
        </p:txBody>
      </p:sp>
      <p:sp>
        <p:nvSpPr>
          <p:cNvPr id="10" name="ZoneTexte 9"/>
          <p:cNvSpPr txBox="1"/>
          <p:nvPr/>
        </p:nvSpPr>
        <p:spPr>
          <a:xfrm>
            <a:off x="1039471" y="599249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A</a:t>
            </a:r>
            <a:endParaRPr lang="fr-FR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3146032" y="604450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B</a:t>
            </a:r>
            <a:endParaRPr lang="fr-FR" sz="1400" dirty="0"/>
          </a:p>
        </p:txBody>
      </p:sp>
      <p:cxnSp>
        <p:nvCxnSpPr>
          <p:cNvPr id="12" name="Connecteur droit 11"/>
          <p:cNvCxnSpPr>
            <a:stCxn id="2" idx="2"/>
          </p:cNvCxnSpPr>
          <p:nvPr/>
        </p:nvCxnSpPr>
        <p:spPr>
          <a:xfrm>
            <a:off x="2016842" y="1113503"/>
            <a:ext cx="46826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3909552" y="1209369"/>
            <a:ext cx="46826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100129" y="907026"/>
            <a:ext cx="301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ns</a:t>
            </a:r>
            <a:endParaRPr lang="fr-FR" sz="1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3992839" y="998388"/>
            <a:ext cx="301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ns</a:t>
            </a:r>
            <a:endParaRPr lang="fr-FR" sz="1000" dirty="0"/>
          </a:p>
        </p:txBody>
      </p:sp>
      <p:sp>
        <p:nvSpPr>
          <p:cNvPr id="5" name="Rectangle 4"/>
          <p:cNvSpPr/>
          <p:nvPr/>
        </p:nvSpPr>
        <p:spPr>
          <a:xfrm>
            <a:off x="258400" y="2868069"/>
            <a:ext cx="63529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S1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Absolute number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assessed by flow cytometry of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spleen granulocytes (A) and T-cells (B) in control CD19_Cre (Ctrl) and transgenic LMP1/CD40-expressing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mice.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ns, non-significant.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13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/>
        </p:nvGrpSpPr>
        <p:grpSpPr>
          <a:xfrm>
            <a:off x="1526005" y="1476102"/>
            <a:ext cx="1857974" cy="1613761"/>
            <a:chOff x="1512603" y="837574"/>
            <a:chExt cx="1857974" cy="1613761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85" r="-1" b="28526"/>
            <a:stretch/>
          </p:blipFill>
          <p:spPr>
            <a:xfrm>
              <a:off x="1976934" y="849463"/>
              <a:ext cx="1393643" cy="1028954"/>
            </a:xfrm>
            <a:prstGeom prst="rect">
              <a:avLst/>
            </a:prstGeom>
          </p:spPr>
        </p:pic>
        <p:sp>
          <p:nvSpPr>
            <p:cNvPr id="18" name="ZoneTexte 17"/>
            <p:cNvSpPr txBox="1"/>
            <p:nvPr/>
          </p:nvSpPr>
          <p:spPr>
            <a:xfrm>
              <a:off x="1837108" y="837574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0</a:t>
              </a:r>
              <a:endParaRPr lang="fr-FR" sz="800" dirty="0"/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1805048" y="1008613"/>
              <a:ext cx="26802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-1</a:t>
              </a:r>
              <a:endParaRPr lang="fr-FR" sz="800" dirty="0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1805048" y="1173329"/>
              <a:ext cx="26802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-2</a:t>
              </a:r>
              <a:endParaRPr lang="fr-FR" sz="800" dirty="0"/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1805048" y="1352066"/>
              <a:ext cx="26802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-3</a:t>
              </a:r>
              <a:endParaRPr lang="fr-FR" sz="800" dirty="0"/>
            </a:p>
          </p:txBody>
        </p:sp>
        <p:sp>
          <p:nvSpPr>
            <p:cNvPr id="22" name="ZoneTexte 21"/>
            <p:cNvSpPr txBox="1"/>
            <p:nvPr/>
          </p:nvSpPr>
          <p:spPr>
            <a:xfrm rot="16200000">
              <a:off x="2018723" y="1922024"/>
              <a:ext cx="5469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 smtClean="0"/>
                <a:t>PHA-408</a:t>
              </a:r>
            </a:p>
            <a:p>
              <a:pPr algn="ctr"/>
              <a:r>
                <a:rPr lang="fr-FR" sz="800" dirty="0" smtClean="0"/>
                <a:t>10 µM</a:t>
              </a:r>
              <a:endParaRPr lang="fr-FR" sz="800" dirty="0"/>
            </a:p>
          </p:txBody>
        </p:sp>
        <p:sp>
          <p:nvSpPr>
            <p:cNvPr id="23" name="ZoneTexte 22"/>
            <p:cNvSpPr txBox="1"/>
            <p:nvPr/>
          </p:nvSpPr>
          <p:spPr>
            <a:xfrm rot="16200000">
              <a:off x="2407733" y="1965305"/>
              <a:ext cx="6335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 err="1" smtClean="0"/>
                <a:t>Ruxolitinib</a:t>
              </a:r>
              <a:endParaRPr lang="fr-FR" sz="800" dirty="0" smtClean="0"/>
            </a:p>
            <a:p>
              <a:pPr algn="ctr"/>
              <a:r>
                <a:rPr lang="fr-FR" sz="800" dirty="0" smtClean="0"/>
                <a:t>1,5 µM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 rot="16200000">
              <a:off x="2883454" y="1921222"/>
              <a:ext cx="5453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 err="1" smtClean="0"/>
                <a:t>Ibrutinib</a:t>
              </a:r>
              <a:endParaRPr lang="fr-FR" sz="800" dirty="0" smtClean="0"/>
            </a:p>
            <a:p>
              <a:pPr algn="ctr"/>
              <a:r>
                <a:rPr lang="fr-FR" sz="800" dirty="0" smtClean="0"/>
                <a:t>1 µM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 rot="16200000">
              <a:off x="1230474" y="1218016"/>
              <a:ext cx="9028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 smtClean="0"/>
                <a:t>IL-10 </a:t>
              </a:r>
              <a:r>
                <a:rPr lang="fr-FR" sz="800" dirty="0" err="1" smtClean="0"/>
                <a:t>mRNA</a:t>
              </a:r>
              <a:r>
                <a:rPr lang="fr-FR" sz="800" dirty="0" smtClean="0"/>
                <a:t> </a:t>
              </a:r>
              <a:endParaRPr lang="fr-FR" sz="800" dirty="0"/>
            </a:p>
            <a:p>
              <a:pPr algn="ctr"/>
              <a:r>
                <a:rPr lang="fr-FR" sz="800" dirty="0" smtClean="0"/>
                <a:t>Log(</a:t>
              </a:r>
              <a:r>
                <a:rPr lang="fr-FR" sz="800" dirty="0" err="1" smtClean="0"/>
                <a:t>fold</a:t>
              </a:r>
              <a:r>
                <a:rPr lang="fr-FR" sz="800" dirty="0" smtClean="0"/>
                <a:t> change)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1805048" y="1532063"/>
              <a:ext cx="26802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-4</a:t>
              </a:r>
              <a:endParaRPr lang="fr-FR" sz="800" dirty="0"/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1805048" y="1708559"/>
              <a:ext cx="26802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smtClean="0"/>
                <a:t>-5</a:t>
              </a:r>
              <a:endParaRPr lang="fr-FR" sz="800" dirty="0"/>
            </a:p>
          </p:txBody>
        </p:sp>
      </p:grpSp>
      <p:sp>
        <p:nvSpPr>
          <p:cNvPr id="34" name="ZoneTexte 33"/>
          <p:cNvSpPr txBox="1"/>
          <p:nvPr/>
        </p:nvSpPr>
        <p:spPr>
          <a:xfrm>
            <a:off x="483267" y="543938"/>
            <a:ext cx="105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Figure S2</a:t>
            </a:r>
            <a:endParaRPr lang="fr-FR" b="1" dirty="0"/>
          </a:p>
        </p:txBody>
      </p:sp>
      <p:sp>
        <p:nvSpPr>
          <p:cNvPr id="35" name="Rectangle 34"/>
          <p:cNvSpPr/>
          <p:nvPr/>
        </p:nvSpPr>
        <p:spPr>
          <a:xfrm>
            <a:off x="157454" y="3271868"/>
            <a:ext cx="63627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</a:t>
            </a:r>
            <a:r>
              <a:rPr lang="en-US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S2.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IL-10 mRNA expression in </a:t>
            </a:r>
            <a:r>
              <a:rPr lang="en-US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splenocytes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from LMP1/CD40-expressing mice treated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the PHA-408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ruxolitinib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1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ibrutinib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inhibitors. Results are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expressed in logarithm of fold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 by comparison with the control.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9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5117" y="47736"/>
            <a:ext cx="105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Figure S3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2112593" y="1079550"/>
            <a:ext cx="5148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TRAF1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139844" y="1640113"/>
            <a:ext cx="4876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P-ERK</a:t>
            </a:r>
            <a:endParaRPr lang="fr-FR" sz="1000" dirty="0"/>
          </a:p>
        </p:txBody>
      </p:sp>
      <p:sp>
        <p:nvSpPr>
          <p:cNvPr id="21" name="Rectangle 20"/>
          <p:cNvSpPr/>
          <p:nvPr/>
        </p:nvSpPr>
        <p:spPr>
          <a:xfrm>
            <a:off x="2064503" y="2214927"/>
            <a:ext cx="56297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GAPDH</a:t>
            </a:r>
            <a:endParaRPr lang="fr-FR" sz="1000" dirty="0"/>
          </a:p>
        </p:txBody>
      </p:sp>
      <p:sp>
        <p:nvSpPr>
          <p:cNvPr id="22" name="Rectangle 21"/>
          <p:cNvSpPr/>
          <p:nvPr/>
        </p:nvSpPr>
        <p:spPr>
          <a:xfrm>
            <a:off x="2119005" y="1444912"/>
            <a:ext cx="5084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STAT3</a:t>
            </a:r>
            <a:endParaRPr lang="fr-FR" sz="1000" dirty="0"/>
          </a:p>
        </p:txBody>
      </p:sp>
      <p:sp>
        <p:nvSpPr>
          <p:cNvPr id="23" name="ZoneTexte 22"/>
          <p:cNvSpPr txBox="1"/>
          <p:nvPr/>
        </p:nvSpPr>
        <p:spPr>
          <a:xfrm>
            <a:off x="2244040" y="1823399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ERK</a:t>
            </a:r>
            <a:endParaRPr lang="fr-FR" sz="1000" dirty="0"/>
          </a:p>
        </p:txBody>
      </p:sp>
      <p:sp>
        <p:nvSpPr>
          <p:cNvPr id="24" name="ZoneTexte 23"/>
          <p:cNvSpPr txBox="1"/>
          <p:nvPr/>
        </p:nvSpPr>
        <p:spPr>
          <a:xfrm>
            <a:off x="2014810" y="1262690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P-STAT3</a:t>
            </a:r>
            <a:endParaRPr lang="fr-FR" sz="1000" dirty="0"/>
          </a:p>
        </p:txBody>
      </p:sp>
      <p:cxnSp>
        <p:nvCxnSpPr>
          <p:cNvPr id="26" name="Connecteur droit 25"/>
          <p:cNvCxnSpPr/>
          <p:nvPr/>
        </p:nvCxnSpPr>
        <p:spPr>
          <a:xfrm>
            <a:off x="2564992" y="2461148"/>
            <a:ext cx="97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2564992" y="2422528"/>
            <a:ext cx="97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CD19_Cre</a:t>
            </a:r>
            <a:endParaRPr lang="fr-FR" sz="1200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6" t="41759" r="67614" b="55702"/>
          <a:stretch/>
        </p:blipFill>
        <p:spPr bwMode="auto">
          <a:xfrm>
            <a:off x="2551345" y="2270137"/>
            <a:ext cx="984488" cy="13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6" t="42394" r="22241" b="54907"/>
          <a:stretch/>
        </p:blipFill>
        <p:spPr bwMode="auto">
          <a:xfrm>
            <a:off x="2557587" y="1696947"/>
            <a:ext cx="984488" cy="148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2" t="41806" r="63556" b="54661"/>
          <a:stretch/>
        </p:blipFill>
        <p:spPr bwMode="auto">
          <a:xfrm>
            <a:off x="2557587" y="1478759"/>
            <a:ext cx="984489" cy="17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1" t="51868" r="17344" b="45277"/>
          <a:stretch/>
        </p:blipFill>
        <p:spPr bwMode="auto">
          <a:xfrm>
            <a:off x="2557587" y="1886393"/>
            <a:ext cx="984488" cy="1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97" t="52083" r="32890" b="45139"/>
          <a:stretch/>
        </p:blipFill>
        <p:spPr bwMode="auto">
          <a:xfrm>
            <a:off x="2557587" y="1300035"/>
            <a:ext cx="984489" cy="14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0" t="51453" r="63356" b="45586"/>
          <a:stretch/>
        </p:blipFill>
        <p:spPr bwMode="auto">
          <a:xfrm>
            <a:off x="2557588" y="1127380"/>
            <a:ext cx="984489" cy="13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78" t="56528" r="34375" b="40555"/>
          <a:stretch/>
        </p:blipFill>
        <p:spPr bwMode="auto">
          <a:xfrm>
            <a:off x="2551345" y="2082126"/>
            <a:ext cx="984488" cy="14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2139844" y="2032550"/>
            <a:ext cx="48763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PD-L1</a:t>
            </a:r>
            <a:endParaRPr lang="fr-FR" sz="1000" dirty="0"/>
          </a:p>
        </p:txBody>
      </p:sp>
      <p:sp>
        <p:nvSpPr>
          <p:cNvPr id="38" name="ZoneTexte 37"/>
          <p:cNvSpPr txBox="1"/>
          <p:nvPr/>
        </p:nvSpPr>
        <p:spPr>
          <a:xfrm rot="18855050">
            <a:off x="2538723" y="896263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Ctrl</a:t>
            </a:r>
            <a:endParaRPr lang="fr-FR" sz="1000" dirty="0"/>
          </a:p>
        </p:txBody>
      </p:sp>
      <p:sp>
        <p:nvSpPr>
          <p:cNvPr id="39" name="ZoneTexte 38"/>
          <p:cNvSpPr txBox="1"/>
          <p:nvPr/>
        </p:nvSpPr>
        <p:spPr>
          <a:xfrm rot="18855050">
            <a:off x="2700837" y="693028"/>
            <a:ext cx="938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PHA-408 </a:t>
            </a:r>
            <a:r>
              <a:rPr lang="fr-FR" sz="800" dirty="0" smtClean="0"/>
              <a:t>10 µM</a:t>
            </a:r>
            <a:endParaRPr lang="fr-FR" sz="800" dirty="0"/>
          </a:p>
        </p:txBody>
      </p:sp>
      <p:sp>
        <p:nvSpPr>
          <p:cNvPr id="40" name="ZoneTexte 39"/>
          <p:cNvSpPr txBox="1"/>
          <p:nvPr/>
        </p:nvSpPr>
        <p:spPr>
          <a:xfrm rot="18855050">
            <a:off x="2897589" y="648821"/>
            <a:ext cx="10615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/>
              <a:t>Ruxolitinib</a:t>
            </a:r>
            <a:r>
              <a:rPr lang="fr-FR" sz="1000" dirty="0" smtClean="0"/>
              <a:t> </a:t>
            </a:r>
            <a:r>
              <a:rPr lang="fr-FR" sz="800" dirty="0" smtClean="0"/>
              <a:t>1,5 µM</a:t>
            </a:r>
            <a:endParaRPr lang="fr-FR" sz="800" dirty="0"/>
          </a:p>
        </p:txBody>
      </p:sp>
      <p:sp>
        <p:nvSpPr>
          <p:cNvPr id="41" name="ZoneTexte 40"/>
          <p:cNvSpPr txBox="1"/>
          <p:nvPr/>
        </p:nvSpPr>
        <p:spPr>
          <a:xfrm rot="18855050">
            <a:off x="3181745" y="714270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 smtClean="0"/>
              <a:t>Ibrutinib</a:t>
            </a:r>
            <a:r>
              <a:rPr lang="fr-FR" sz="1000" dirty="0" smtClean="0"/>
              <a:t> </a:t>
            </a:r>
            <a:r>
              <a:rPr lang="fr-FR" sz="800" dirty="0" smtClean="0"/>
              <a:t>1 µM</a:t>
            </a:r>
            <a:endParaRPr lang="fr-FR" sz="800" dirty="0"/>
          </a:p>
        </p:txBody>
      </p:sp>
      <p:sp>
        <p:nvSpPr>
          <p:cNvPr id="25" name="ZoneTexte 24"/>
          <p:cNvSpPr txBox="1"/>
          <p:nvPr/>
        </p:nvSpPr>
        <p:spPr>
          <a:xfrm>
            <a:off x="111792" y="4654140"/>
            <a:ext cx="105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Figure S4</a:t>
            </a:r>
            <a:endParaRPr lang="fr-FR" b="1" dirty="0"/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0" t="55762" r="29771" b="41806"/>
          <a:stretch/>
        </p:blipFill>
        <p:spPr bwMode="auto">
          <a:xfrm>
            <a:off x="1929463" y="6482480"/>
            <a:ext cx="2741573" cy="16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5" t="65417" r="57109" b="31250"/>
          <a:stretch/>
        </p:blipFill>
        <p:spPr bwMode="auto">
          <a:xfrm>
            <a:off x="1927835" y="6716144"/>
            <a:ext cx="2743201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1355039" y="6691944"/>
            <a:ext cx="6431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GAPDH</a:t>
            </a:r>
            <a:endParaRPr lang="fr-FR" sz="1200" dirty="0"/>
          </a:p>
        </p:txBody>
      </p:sp>
      <p:sp>
        <p:nvSpPr>
          <p:cNvPr id="43" name="Rectangle 42"/>
          <p:cNvSpPr/>
          <p:nvPr/>
        </p:nvSpPr>
        <p:spPr>
          <a:xfrm>
            <a:off x="1449616" y="6439145"/>
            <a:ext cx="5485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/>
              <a:t>PD-L1</a:t>
            </a:r>
            <a:endParaRPr lang="fr-FR" sz="1200" dirty="0"/>
          </a:p>
        </p:txBody>
      </p:sp>
      <p:cxnSp>
        <p:nvCxnSpPr>
          <p:cNvPr id="45" name="Connecteur droit 44"/>
          <p:cNvCxnSpPr/>
          <p:nvPr/>
        </p:nvCxnSpPr>
        <p:spPr>
          <a:xfrm>
            <a:off x="1927835" y="7119850"/>
            <a:ext cx="27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1927980" y="7141817"/>
            <a:ext cx="2730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CD19_Cre</a:t>
            </a:r>
            <a:endParaRPr lang="fr-FR" sz="1200" dirty="0"/>
          </a:p>
        </p:txBody>
      </p:sp>
      <p:sp>
        <p:nvSpPr>
          <p:cNvPr id="47" name="ZoneTexte 46"/>
          <p:cNvSpPr txBox="1"/>
          <p:nvPr/>
        </p:nvSpPr>
        <p:spPr>
          <a:xfrm>
            <a:off x="1965935" y="5424716"/>
            <a:ext cx="279615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900" dirty="0" smtClean="0"/>
              <a:t>  +           -          -           -         +           -          -         -</a:t>
            </a:r>
          </a:p>
          <a:p>
            <a:pPr marL="285750" indent="-285750">
              <a:buFontTx/>
              <a:buChar char="-"/>
            </a:pPr>
            <a:r>
              <a:rPr lang="fr-FR" sz="900" dirty="0" smtClean="0"/>
              <a:t>  -           +          -           -          -          +          -         -</a:t>
            </a:r>
          </a:p>
          <a:p>
            <a:pPr marL="285750" indent="-285750">
              <a:buFontTx/>
              <a:buChar char="-"/>
            </a:pPr>
            <a:r>
              <a:rPr lang="fr-FR" sz="900" dirty="0" smtClean="0"/>
              <a:t>  -           -           +          -          -           -         +         -</a:t>
            </a:r>
          </a:p>
          <a:p>
            <a:pPr marL="285750" indent="-285750">
              <a:buFontTx/>
              <a:buChar char="-"/>
            </a:pPr>
            <a:r>
              <a:rPr lang="fr-FR" sz="900" dirty="0" smtClean="0"/>
              <a:t>  -           -           -           +         -           -          -         +</a:t>
            </a:r>
          </a:p>
          <a:p>
            <a:pPr marL="285750" indent="-285750">
              <a:buFontTx/>
              <a:buChar char="-"/>
            </a:pPr>
            <a:r>
              <a:rPr lang="fr-FR" sz="900" dirty="0" smtClean="0"/>
              <a:t>  -           -           -           -         +          +          -         -</a:t>
            </a:r>
          </a:p>
          <a:p>
            <a:pPr marL="285750" indent="-285750">
              <a:buFontTx/>
              <a:buChar char="-"/>
            </a:pPr>
            <a:r>
              <a:rPr lang="fr-FR" sz="900" dirty="0" smtClean="0"/>
              <a:t>  -           -           -           -          -           -         +         -</a:t>
            </a:r>
          </a:p>
          <a:p>
            <a:pPr marL="285750" indent="-285750">
              <a:buFontTx/>
              <a:buChar char="-"/>
            </a:pPr>
            <a:r>
              <a:rPr lang="fr-FR" sz="900" dirty="0" smtClean="0"/>
              <a:t>  -           -           -           -          -           -         -          +</a:t>
            </a:r>
            <a:endParaRPr lang="fr-FR" sz="900" dirty="0"/>
          </a:p>
        </p:txBody>
      </p:sp>
      <p:sp>
        <p:nvSpPr>
          <p:cNvPr id="2" name="ZoneTexte 1"/>
          <p:cNvSpPr txBox="1"/>
          <p:nvPr/>
        </p:nvSpPr>
        <p:spPr>
          <a:xfrm>
            <a:off x="1235381" y="5422730"/>
            <a:ext cx="15856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/>
              <a:t> </a:t>
            </a:r>
            <a:r>
              <a:rPr lang="fr-FR" sz="900" dirty="0" smtClean="0"/>
              <a:t>          </a:t>
            </a:r>
            <a:r>
              <a:rPr lang="el-GR" sz="900" dirty="0" smtClean="0"/>
              <a:t>α</a:t>
            </a:r>
            <a:r>
              <a:rPr lang="fr-FR" sz="900" dirty="0"/>
              <a:t>-CD40</a:t>
            </a:r>
          </a:p>
          <a:p>
            <a:r>
              <a:rPr lang="fr-FR" sz="900" dirty="0"/>
              <a:t>   </a:t>
            </a:r>
            <a:r>
              <a:rPr lang="el-GR" sz="900" dirty="0"/>
              <a:t>α</a:t>
            </a:r>
            <a:r>
              <a:rPr lang="fr-FR" sz="900" dirty="0"/>
              <a:t>-CD40/IL-4 </a:t>
            </a:r>
          </a:p>
          <a:p>
            <a:r>
              <a:rPr lang="fr-FR" sz="900" dirty="0"/>
              <a:t>               </a:t>
            </a:r>
            <a:r>
              <a:rPr lang="fr-FR" sz="900" dirty="0" smtClean="0"/>
              <a:t> IL-10</a:t>
            </a:r>
            <a:endParaRPr lang="fr-FR" sz="900" dirty="0"/>
          </a:p>
          <a:p>
            <a:r>
              <a:rPr lang="fr-FR" sz="900" dirty="0"/>
              <a:t>             </a:t>
            </a:r>
            <a:r>
              <a:rPr lang="el-GR" sz="900" dirty="0"/>
              <a:t>α</a:t>
            </a:r>
            <a:r>
              <a:rPr lang="fr-FR" sz="900" dirty="0"/>
              <a:t>-</a:t>
            </a:r>
            <a:r>
              <a:rPr lang="fr-FR" sz="900" dirty="0" err="1"/>
              <a:t>IgM</a:t>
            </a:r>
            <a:r>
              <a:rPr lang="fr-FR" sz="900" dirty="0"/>
              <a:t> </a:t>
            </a:r>
          </a:p>
          <a:p>
            <a:r>
              <a:rPr lang="fr-FR" sz="900" dirty="0"/>
              <a:t>   </a:t>
            </a:r>
            <a:r>
              <a:rPr lang="fr-FR" sz="900" dirty="0" smtClean="0"/>
              <a:t>     </a:t>
            </a:r>
            <a:r>
              <a:rPr lang="fr-FR" sz="900" dirty="0"/>
              <a:t>PHA </a:t>
            </a:r>
            <a:r>
              <a:rPr lang="fr-FR" sz="900" dirty="0" smtClean="0"/>
              <a:t>408</a:t>
            </a:r>
          </a:p>
          <a:p>
            <a:r>
              <a:rPr lang="fr-FR" sz="900" dirty="0" smtClean="0"/>
              <a:t>    </a:t>
            </a:r>
            <a:r>
              <a:rPr lang="fr-FR" sz="900" dirty="0" err="1" smtClean="0"/>
              <a:t>Ruxolitinib</a:t>
            </a:r>
            <a:r>
              <a:rPr lang="fr-FR" sz="900" dirty="0" smtClean="0"/>
              <a:t>                               </a:t>
            </a:r>
            <a:endParaRPr lang="fr-FR" sz="900" dirty="0"/>
          </a:p>
          <a:p>
            <a:r>
              <a:rPr lang="fr-FR" sz="900" dirty="0"/>
              <a:t>        </a:t>
            </a:r>
            <a:r>
              <a:rPr lang="fr-FR" sz="900" dirty="0" err="1"/>
              <a:t>Ibrutinib</a:t>
            </a:r>
            <a:endParaRPr lang="fr-FR" sz="900" dirty="0"/>
          </a:p>
          <a:p>
            <a:endParaRPr lang="fr-FR" sz="900" dirty="0"/>
          </a:p>
        </p:txBody>
      </p:sp>
      <p:sp>
        <p:nvSpPr>
          <p:cNvPr id="3" name="ZoneTexte 2"/>
          <p:cNvSpPr txBox="1"/>
          <p:nvPr/>
        </p:nvSpPr>
        <p:spPr>
          <a:xfrm>
            <a:off x="1962822" y="688901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1</a:t>
            </a:r>
            <a:endParaRPr lang="fr-FR" sz="900" dirty="0"/>
          </a:p>
        </p:txBody>
      </p:sp>
      <p:sp>
        <p:nvSpPr>
          <p:cNvPr id="48" name="ZoneTexte 47"/>
          <p:cNvSpPr txBox="1"/>
          <p:nvPr/>
        </p:nvSpPr>
        <p:spPr>
          <a:xfrm>
            <a:off x="2278904" y="688901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2</a:t>
            </a:r>
            <a:endParaRPr lang="fr-FR" sz="900" dirty="0"/>
          </a:p>
        </p:txBody>
      </p:sp>
      <p:sp>
        <p:nvSpPr>
          <p:cNvPr id="49" name="ZoneTexte 48"/>
          <p:cNvSpPr txBox="1"/>
          <p:nvPr/>
        </p:nvSpPr>
        <p:spPr>
          <a:xfrm>
            <a:off x="2593903" y="688901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3</a:t>
            </a:r>
            <a:endParaRPr lang="fr-FR" sz="900" dirty="0"/>
          </a:p>
        </p:txBody>
      </p:sp>
      <p:sp>
        <p:nvSpPr>
          <p:cNvPr id="50" name="ZoneTexte 49"/>
          <p:cNvSpPr txBox="1"/>
          <p:nvPr/>
        </p:nvSpPr>
        <p:spPr>
          <a:xfrm>
            <a:off x="2886084" y="688901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4</a:t>
            </a:r>
            <a:endParaRPr lang="fr-FR" sz="900" dirty="0"/>
          </a:p>
        </p:txBody>
      </p:sp>
      <p:sp>
        <p:nvSpPr>
          <p:cNvPr id="51" name="ZoneTexte 50"/>
          <p:cNvSpPr txBox="1"/>
          <p:nvPr/>
        </p:nvSpPr>
        <p:spPr>
          <a:xfrm>
            <a:off x="3190200" y="688901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5</a:t>
            </a:r>
            <a:endParaRPr lang="fr-FR" sz="900" dirty="0"/>
          </a:p>
        </p:txBody>
      </p:sp>
      <p:sp>
        <p:nvSpPr>
          <p:cNvPr id="52" name="ZoneTexte 51"/>
          <p:cNvSpPr txBox="1"/>
          <p:nvPr/>
        </p:nvSpPr>
        <p:spPr>
          <a:xfrm>
            <a:off x="3492355" y="688901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6</a:t>
            </a:r>
            <a:endParaRPr lang="fr-FR" sz="900" dirty="0"/>
          </a:p>
        </p:txBody>
      </p:sp>
      <p:sp>
        <p:nvSpPr>
          <p:cNvPr id="53" name="ZoneTexte 52"/>
          <p:cNvSpPr txBox="1"/>
          <p:nvPr/>
        </p:nvSpPr>
        <p:spPr>
          <a:xfrm>
            <a:off x="3783630" y="688901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7</a:t>
            </a:r>
            <a:endParaRPr lang="fr-FR" sz="900" dirty="0"/>
          </a:p>
        </p:txBody>
      </p:sp>
      <p:sp>
        <p:nvSpPr>
          <p:cNvPr id="54" name="ZoneTexte 53"/>
          <p:cNvSpPr txBox="1"/>
          <p:nvPr/>
        </p:nvSpPr>
        <p:spPr>
          <a:xfrm>
            <a:off x="4082694" y="688901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/>
              <a:t>8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4376598" y="688901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/>
              <a:t>9</a:t>
            </a:r>
            <a:endParaRPr lang="fr-FR" sz="900" dirty="0"/>
          </a:p>
        </p:txBody>
      </p:sp>
      <p:sp>
        <p:nvSpPr>
          <p:cNvPr id="5" name="Rectangle 4"/>
          <p:cNvSpPr/>
          <p:nvPr/>
        </p:nvSpPr>
        <p:spPr>
          <a:xfrm>
            <a:off x="192187" y="2813127"/>
            <a:ext cx="634364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</a:t>
            </a:r>
            <a:r>
              <a:rPr lang="en-US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S3.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Analysis of NF-</a:t>
            </a:r>
            <a:r>
              <a:rPr lang="en-US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κB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/TRAF1, JAK/STAT3, and ERK pathways by western blot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protein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extracts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lang="en-US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splenocytes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control CD19_Cre mice after 48 hours </a:t>
            </a:r>
            <a:r>
              <a:rPr lang="en-US" sz="1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vitro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treatment with the PHA-408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ruxolitinib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1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ibrutinib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inhibitors.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GAPDH was used as loading control.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6518" y="7418816"/>
            <a:ext cx="634364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US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Figure </a:t>
            </a:r>
            <a:r>
              <a:rPr lang="en-US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S4.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Analysis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PD-L1 expression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 western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blot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protein extracts from </a:t>
            </a:r>
            <a:r>
              <a:rPr lang="en-US" sz="11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splenocytes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CD19_Cre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mice </a:t>
            </a:r>
            <a:r>
              <a:rPr lang="en-US" sz="11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after 48 hours </a:t>
            </a:r>
            <a:r>
              <a:rPr lang="en-US" sz="1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vitro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CD40 (R&amp;D Systems), CD40 plus IL-4 (</a:t>
            </a:r>
            <a:r>
              <a:rPr lang="en-US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Peprotech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IL-10 (R&amp;D Systems), IgM (Jackson </a:t>
            </a:r>
            <a:r>
              <a:rPr lang="en-US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ImmunoResearch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stimulations (lane 2 to 5), and </a:t>
            </a:r>
            <a:r>
              <a:rPr lang="en-US" sz="1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ii)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after 24 hours </a:t>
            </a:r>
            <a:r>
              <a:rPr lang="en-US" sz="1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vitro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CD40, CD40 plus IL-4, IL-10, IgM stimulations followed by 24 hours </a:t>
            </a:r>
            <a:r>
              <a:rPr lang="en-US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treatment with the PHA-408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ruxolitinib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1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ibrutinib</a:t>
            </a:r>
            <a:r>
              <a:rPr lang="en-US" sz="11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1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inhibitors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(lanes 6 to 9). GAPDH was used as loading control.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92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8373</TotalTime>
  <Words>369</Words>
  <Application>Microsoft Office PowerPoint</Application>
  <PresentationFormat>Affichage à l'écran (4:3)</PresentationFormat>
  <Paragraphs>66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Thème Office</vt:lpstr>
      <vt:lpstr>Présentation PowerPoint</vt:lpstr>
      <vt:lpstr>Présentation PowerPoint</vt:lpstr>
      <vt:lpstr>Présentation PowerPoint</vt:lpstr>
    </vt:vector>
  </TitlesOfParts>
  <Company>Unilim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Christelle Vincent Fabert</dc:creator>
  <cp:lastModifiedBy>Jean Feuillard</cp:lastModifiedBy>
  <cp:revision>129</cp:revision>
  <cp:lastPrinted>2019-07-01T09:35:20Z</cp:lastPrinted>
  <dcterms:created xsi:type="dcterms:W3CDTF">2018-10-29T12:48:55Z</dcterms:created>
  <dcterms:modified xsi:type="dcterms:W3CDTF">2019-07-01T16:10:42Z</dcterms:modified>
</cp:coreProperties>
</file>