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 bookmarkIdSeed="2">
  <p:sldMasterIdLst>
    <p:sldMasterId id="2147483648" r:id="rId1"/>
  </p:sldMasterIdLst>
  <p:notesMasterIdLst>
    <p:notesMasterId r:id="rId8"/>
  </p:notesMasterIdLst>
  <p:sldIdLst>
    <p:sldId id="262" r:id="rId2"/>
    <p:sldId id="264" r:id="rId3"/>
    <p:sldId id="265" r:id="rId4"/>
    <p:sldId id="266" r:id="rId5"/>
    <p:sldId id="267" r:id="rId6"/>
    <p:sldId id="268" r:id="rId7"/>
  </p:sldIdLst>
  <p:sldSz cx="7772400" cy="1005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ggNPV3eppB9bPFey582WG1fvaq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1FC"/>
    <a:srgbClr val="22AD6E"/>
    <a:srgbClr val="07FCB3"/>
    <a:srgbClr val="9F2C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3354"/>
    <p:restoredTop sz="94694"/>
  </p:normalViewPr>
  <p:slideViewPr>
    <p:cSldViewPr snapToGrid="0" snapToObjects="1">
      <p:cViewPr varScale="1">
        <p:scale>
          <a:sx n="53" d="100"/>
          <a:sy n="53" d="100"/>
        </p:scale>
        <p:origin x="218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a\Dropbox\Publications\Zika_20220726\1205\Recalcul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r>
              <a:rPr lang="en-US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Lipid Droplets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359125411728906"/>
          <c:y val="0.17171296296296323"/>
          <c:w val="0.66408745882711062"/>
          <c:h val="0.720887649460484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Sheet1!$N$991</c:f>
              <c:strCache>
                <c:ptCount val="1"/>
                <c:pt idx="0">
                  <c:v>average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Sheet1!$P$992:$P$994</c:f>
                <c:numCache>
                  <c:formatCode>General</c:formatCode>
                  <c:ptCount val="3"/>
                  <c:pt idx="0">
                    <c:v>4.1577725185050269</c:v>
                  </c:pt>
                  <c:pt idx="1">
                    <c:v>21.200802241357064</c:v>
                  </c:pt>
                  <c:pt idx="2">
                    <c:v>16.355870713237898</c:v>
                  </c:pt>
                </c:numCache>
              </c:numRef>
            </c:plus>
            <c:minus>
              <c:numRef>
                <c:f>Sheet1!$P$992:$P$994</c:f>
                <c:numCache>
                  <c:formatCode>General</c:formatCode>
                  <c:ptCount val="3"/>
                  <c:pt idx="0">
                    <c:v>4.1577725185050269</c:v>
                  </c:pt>
                  <c:pt idx="1">
                    <c:v>21.200802241357064</c:v>
                  </c:pt>
                  <c:pt idx="2">
                    <c:v>16.355870713237898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Sheet1!$M$992:$M$994</c:f>
              <c:strCache>
                <c:ptCount val="3"/>
                <c:pt idx="0">
                  <c:v>MOCK</c:v>
                </c:pt>
                <c:pt idx="1">
                  <c:v>ZIKA E +</c:v>
                </c:pt>
                <c:pt idx="2">
                  <c:v>ZIKA E -</c:v>
                </c:pt>
              </c:strCache>
            </c:strRef>
          </c:cat>
          <c:val>
            <c:numRef>
              <c:f>Sheet1!$N$992:$N$994</c:f>
              <c:numCache>
                <c:formatCode>0.00E+00</c:formatCode>
                <c:ptCount val="3"/>
                <c:pt idx="0">
                  <c:v>47.440207987804897</c:v>
                </c:pt>
                <c:pt idx="1">
                  <c:v>90.237806785714326</c:v>
                </c:pt>
                <c:pt idx="2">
                  <c:v>172.09683554687498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97-1A4D-B2B2-7282D0F27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-27"/>
        <c:axId val="142225408"/>
        <c:axId val="142226944"/>
      </c:barChart>
      <c:catAx>
        <c:axId val="14222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en-US"/>
          </a:p>
        </c:txPr>
        <c:crossAx val="142226944"/>
        <c:crosses val="autoZero"/>
        <c:auto val="1"/>
        <c:lblAlgn val="ctr"/>
        <c:lblOffset val="100"/>
        <c:noMultiLvlLbl val="0"/>
      </c:catAx>
      <c:valAx>
        <c:axId val="142226944"/>
        <c:scaling>
          <c:orientation val="minMax"/>
          <c:max val="2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ORO/CELL (thousands, AU)</a:t>
                </a:r>
              </a:p>
            </c:rich>
          </c:tx>
          <c:layout>
            <c:manualLayout>
              <c:xMode val="edge"/>
              <c:yMode val="edge"/>
              <c:x val="9.8578087374617915E-2"/>
              <c:y val="0.1913378543386600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42225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Lipid Droplets/mRNA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b="1"/>
                      <a:t>12 h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AA5-48E2-B7E3-8D6B08985990}"/>
                </c:ext>
              </c:extLst>
            </c:dLbl>
            <c:dLbl>
              <c:idx val="1"/>
              <c:layout>
                <c:manualLayout>
                  <c:x val="4.1874453193350833E-3"/>
                  <c:y val="-1.61690726159230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24 h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AA5-48E2-B7E3-8D6B08985990}"/>
                </c:ext>
              </c:extLst>
            </c:dLbl>
            <c:dLbl>
              <c:idx val="2"/>
              <c:layout>
                <c:manualLayout>
                  <c:x val="-9.7014435695538057E-3"/>
                  <c:y val="-5.783573928258967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48 h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AA5-48E2-B7E3-8D6B089859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2540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Sheet1!$L$22:$L$24</c:f>
              <c:numCache>
                <c:formatCode>General</c:formatCode>
                <c:ptCount val="3"/>
                <c:pt idx="0">
                  <c:v>168.89701257893071</c:v>
                </c:pt>
                <c:pt idx="1">
                  <c:v>12.996038341699796</c:v>
                </c:pt>
                <c:pt idx="2">
                  <c:v>1</c:v>
                </c:pt>
              </c:numCache>
            </c:numRef>
          </c:xVal>
          <c:yVal>
            <c:numRef>
              <c:f>Sheet1!$M$22:$M$24</c:f>
              <c:numCache>
                <c:formatCode>_(* #,##0_);_(* \(#,##0\);_(* "-"??_);_(@_)</c:formatCode>
                <c:ptCount val="3"/>
                <c:pt idx="0">
                  <c:v>380</c:v>
                </c:pt>
                <c:pt idx="1">
                  <c:v>134</c:v>
                </c:pt>
                <c:pt idx="2">
                  <c:v>176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AAA5-48E2-B7E3-8D6B0898599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1310547503"/>
        <c:axId val="1309992975"/>
      </c:scatterChart>
      <c:valAx>
        <c:axId val="1310547503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mRNA</a:t>
                </a:r>
                <a:r>
                  <a:rPr lang="en-US" b="1" baseline="0"/>
                  <a:t> calculated from Ct</a:t>
                </a:r>
                <a:endParaRPr lang="en-US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9992975"/>
        <c:crosses val="autoZero"/>
        <c:crossBetween val="midCat"/>
      </c:valAx>
      <c:valAx>
        <c:axId val="1309992975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Lipid Droplet Flluorescence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054750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Lipid</a:t>
            </a:r>
            <a:r>
              <a:rPr lang="en-US" b="1" baseline="0"/>
              <a:t> Droplets</a:t>
            </a:r>
            <a:endParaRPr lang="en-US" b="1"/>
          </a:p>
        </c:rich>
      </c:tx>
      <c:layout>
        <c:manualLayout>
          <c:xMode val="edge"/>
          <c:yMode val="edge"/>
          <c:x val="0.3927294805850249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428429563180797"/>
          <c:y val="0.17080764677115018"/>
          <c:w val="0.83531908616059602"/>
          <c:h val="0.6464500576912068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Sheet1!$D$5:$D$10</c:f>
                <c:numCache>
                  <c:formatCode>General</c:formatCode>
                  <c:ptCount val="6"/>
                  <c:pt idx="0">
                    <c:v>15</c:v>
                  </c:pt>
                  <c:pt idx="1">
                    <c:v>10</c:v>
                  </c:pt>
                  <c:pt idx="2">
                    <c:v>5</c:v>
                  </c:pt>
                  <c:pt idx="3">
                    <c:v>25</c:v>
                  </c:pt>
                  <c:pt idx="4">
                    <c:v>30</c:v>
                  </c:pt>
                  <c:pt idx="5">
                    <c:v>60</c:v>
                  </c:pt>
                </c:numCache>
              </c:numRef>
            </c:plus>
            <c:minus>
              <c:numRef>
                <c:f>Sheet1!$D$5:$D$10</c:f>
                <c:numCache>
                  <c:formatCode>General</c:formatCode>
                  <c:ptCount val="6"/>
                  <c:pt idx="0">
                    <c:v>15</c:v>
                  </c:pt>
                  <c:pt idx="1">
                    <c:v>10</c:v>
                  </c:pt>
                  <c:pt idx="2">
                    <c:v>5</c:v>
                  </c:pt>
                  <c:pt idx="3">
                    <c:v>25</c:v>
                  </c:pt>
                  <c:pt idx="4">
                    <c:v>30</c:v>
                  </c:pt>
                  <c:pt idx="5">
                    <c:v>60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Sheet1!$B$5:$B$10</c:f>
              <c:strCache>
                <c:ptCount val="6"/>
                <c:pt idx="0">
                  <c:v>MOCK</c:v>
                </c:pt>
                <c:pt idx="1">
                  <c:v>ZIKA</c:v>
                </c:pt>
                <c:pt idx="2">
                  <c:v>SAL</c:v>
                </c:pt>
                <c:pt idx="3">
                  <c:v>SAL+ZIKA</c:v>
                </c:pt>
                <c:pt idx="4">
                  <c:v>TUNICA</c:v>
                </c:pt>
                <c:pt idx="5">
                  <c:v>TUNICA+ZIKA</c:v>
                </c:pt>
              </c:strCache>
            </c:strRef>
          </c:cat>
          <c:val>
            <c:numRef>
              <c:f>Sheet1!$C$5:$C$10</c:f>
              <c:numCache>
                <c:formatCode>General</c:formatCode>
                <c:ptCount val="6"/>
                <c:pt idx="0">
                  <c:v>80</c:v>
                </c:pt>
                <c:pt idx="1">
                  <c:v>210</c:v>
                </c:pt>
                <c:pt idx="2">
                  <c:v>40</c:v>
                </c:pt>
                <c:pt idx="3">
                  <c:v>220</c:v>
                </c:pt>
                <c:pt idx="4">
                  <c:v>150</c:v>
                </c:pt>
                <c:pt idx="5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62-AE49-8B74-825EDF954B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-27"/>
        <c:axId val="328720256"/>
        <c:axId val="328722880"/>
      </c:barChart>
      <c:catAx>
        <c:axId val="32872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8722880"/>
        <c:crosses val="autoZero"/>
        <c:auto val="1"/>
        <c:lblAlgn val="ctr"/>
        <c:lblOffset val="100"/>
        <c:noMultiLvlLbl val="0"/>
      </c:catAx>
      <c:valAx>
        <c:axId val="328722880"/>
        <c:scaling>
          <c:orientation val="minMax"/>
          <c:max val="5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MEAN</a:t>
                </a:r>
                <a:r>
                  <a:rPr lang="en-US" sz="1000" baseline="0"/>
                  <a:t> </a:t>
                </a:r>
                <a:r>
                  <a:rPr lang="en-US" sz="1000"/>
                  <a:t>ORO/CELL (A.U)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8720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0.19777</cdr:x>
      <cdr:y>0.4364</cdr:y>
    </cdr:from>
    <cdr:to>
      <cdr:x>0.34589</cdr:x>
      <cdr:y>0.4364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22C1E40D-3764-5C29-FECC-6E66109B5D25}"/>
            </a:ext>
          </a:extLst>
        </cdr:cNvPr>
        <cdr:cNvCxnSpPr/>
      </cdr:nvCxnSpPr>
      <cdr:spPr>
        <a:xfrm xmlns:a="http://schemas.openxmlformats.org/drawingml/2006/main">
          <a:off x="908932" y="1683336"/>
          <a:ext cx="680746" cy="0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0.74791</cdr:x>
      <cdr:y>0.21466</cdr:y>
    </cdr:from>
    <cdr:to>
      <cdr:x>0.89602</cdr:x>
      <cdr:y>0.21466</cdr:y>
    </cdr:to>
    <cdr:cxnSp macro="">
      <cdr:nvCxnSpPr>
        <cdr:cNvPr id="5" name="Straight Connector 4">
          <a:extLst xmlns:a="http://schemas.openxmlformats.org/drawingml/2006/main">
            <a:ext uri="{FF2B5EF4-FFF2-40B4-BE49-F238E27FC236}">
              <a16:creationId xmlns:a16="http://schemas.microsoft.com/office/drawing/2014/main" id="{42DA80B2-C081-44A5-38FA-AC12FC7643E6}"/>
            </a:ext>
          </a:extLst>
        </cdr:cNvPr>
        <cdr:cNvCxnSpPr/>
      </cdr:nvCxnSpPr>
      <cdr:spPr>
        <a:xfrm xmlns:a="http://schemas.openxmlformats.org/drawingml/2006/main">
          <a:off x="3437325" y="597280"/>
          <a:ext cx="680720" cy="0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0.34052</cdr:x>
      <cdr:y>0.13763</cdr:y>
    </cdr:from>
    <cdr:to>
      <cdr:x>0.89129</cdr:x>
      <cdr:y>0.13763</cdr:y>
    </cdr:to>
    <cdr:cxnSp macro="">
      <cdr:nvCxnSpPr>
        <cdr:cNvPr id="6" name="Straight Connector 5">
          <a:extLst xmlns:a="http://schemas.openxmlformats.org/drawingml/2006/main">
            <a:ext uri="{FF2B5EF4-FFF2-40B4-BE49-F238E27FC236}">
              <a16:creationId xmlns:a16="http://schemas.microsoft.com/office/drawing/2014/main" id="{167CF6BB-16F1-9F97-CC2D-AB8B5A1568DA}"/>
            </a:ext>
          </a:extLst>
        </cdr:cNvPr>
        <cdr:cNvCxnSpPr/>
      </cdr:nvCxnSpPr>
      <cdr:spPr>
        <a:xfrm xmlns:a="http://schemas.openxmlformats.org/drawingml/2006/main">
          <a:off x="1564998" y="548231"/>
          <a:ext cx="2531287" cy="0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0.24164</cdr:x>
      <cdr:y>0.35319</cdr:y>
    </cdr:from>
    <cdr:to>
      <cdr:x>0.29217</cdr:x>
      <cdr:y>0.43404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7EDD9B07-8843-2A27-BFFF-4993FE5041C2}"/>
            </a:ext>
          </a:extLst>
        </cdr:cNvPr>
        <cdr:cNvSpPr txBox="1"/>
      </cdr:nvSpPr>
      <cdr:spPr>
        <a:xfrm xmlns:a="http://schemas.openxmlformats.org/drawingml/2006/main">
          <a:off x="1110556" y="1362350"/>
          <a:ext cx="232231" cy="3118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dirty="0"/>
            <a:t>*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0.79303</cdr:x>
      <cdr:y>0.14728</cdr:y>
    </cdr:from>
    <cdr:to>
      <cdr:x>0.84356</cdr:x>
      <cdr:y>0.22814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ECF8A99C-A9C5-2BB6-E5A6-A0976C2F63C9}"/>
            </a:ext>
          </a:extLst>
        </cdr:cNvPr>
        <cdr:cNvSpPr txBox="1"/>
      </cdr:nvSpPr>
      <cdr:spPr>
        <a:xfrm xmlns:a="http://schemas.openxmlformats.org/drawingml/2006/main">
          <a:off x="3644693" y="586642"/>
          <a:ext cx="232231" cy="32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dirty="0"/>
            <a:t>*</a:t>
          </a:r>
          <a:endParaRPr lang="en-US" sz="1100" b="0" dirty="0"/>
        </a:p>
      </cdr:txBody>
    </cdr:sp>
  </cdr:relSizeAnchor>
  <cdr:relSizeAnchor xmlns:cdr="http://schemas.openxmlformats.org/drawingml/2006/chartDrawing">
    <cdr:from>
      <cdr:x>0.57895</cdr:x>
      <cdr:y>0.06503</cdr:y>
    </cdr:from>
    <cdr:to>
      <cdr:x>0.62948</cdr:x>
      <cdr:y>0.14589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ECF8A99C-A9C5-2BB6-E5A6-A0976C2F63C9}"/>
            </a:ext>
          </a:extLst>
        </cdr:cNvPr>
        <cdr:cNvSpPr txBox="1"/>
      </cdr:nvSpPr>
      <cdr:spPr>
        <a:xfrm xmlns:a="http://schemas.openxmlformats.org/drawingml/2006/main">
          <a:off x="2660800" y="259031"/>
          <a:ext cx="232231" cy="32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dirty="0"/>
            <a:t>*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0.47804</cdr:x>
      <cdr:y>0.4364</cdr:y>
    </cdr:from>
    <cdr:to>
      <cdr:x>0.62616</cdr:x>
      <cdr:y>0.4364</cdr:y>
    </cdr:to>
    <cdr:cxnSp macro="">
      <cdr:nvCxnSpPr>
        <cdr:cNvPr id="13" name="Straight Connector 12">
          <a:extLst xmlns:a="http://schemas.openxmlformats.org/drawingml/2006/main">
            <a:ext uri="{FF2B5EF4-FFF2-40B4-BE49-F238E27FC236}">
              <a16:creationId xmlns:a16="http://schemas.microsoft.com/office/drawing/2014/main" id="{92F54858-9979-1048-AC29-7AA23CD10758}"/>
            </a:ext>
          </a:extLst>
        </cdr:cNvPr>
        <cdr:cNvCxnSpPr/>
      </cdr:nvCxnSpPr>
      <cdr:spPr>
        <a:xfrm xmlns:a="http://schemas.openxmlformats.org/drawingml/2006/main">
          <a:off x="2197043" y="1683336"/>
          <a:ext cx="680746" cy="0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0.52908</cdr:x>
      <cdr:y>0.35319</cdr:y>
    </cdr:from>
    <cdr:to>
      <cdr:x>0.57961</cdr:x>
      <cdr:y>0.43404</cdr:y>
    </cdr:to>
    <cdr:sp macro="" textlink="">
      <cdr:nvSpPr>
        <cdr:cNvPr id="14" name="TextBox 13">
          <a:extLst xmlns:a="http://schemas.openxmlformats.org/drawingml/2006/main">
            <a:ext uri="{FF2B5EF4-FFF2-40B4-BE49-F238E27FC236}">
              <a16:creationId xmlns:a16="http://schemas.microsoft.com/office/drawing/2014/main" id="{99EA5DFA-4F2F-5D43-8423-933C7F26477D}"/>
            </a:ext>
          </a:extLst>
        </cdr:cNvPr>
        <cdr:cNvSpPr txBox="1"/>
      </cdr:nvSpPr>
      <cdr:spPr>
        <a:xfrm xmlns:a="http://schemas.openxmlformats.org/drawingml/2006/main">
          <a:off x="2431608" y="1362350"/>
          <a:ext cx="232231" cy="3118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dirty="0"/>
            <a:t>*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1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36788" y="1143000"/>
            <a:ext cx="23844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9" name="Google Shape;369;p3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Supplemental figure 1S</a:t>
            </a:r>
            <a:endParaRPr/>
          </a:p>
        </p:txBody>
      </p:sp>
      <p:sp>
        <p:nvSpPr>
          <p:cNvPr id="370" name="Google Shape;37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7" name="Google Shape;427;p5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Supplemental figure 2S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428" name="Google Shape;42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3" name="Google Shape;453;p8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Supplemental figure 3S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4" name="Google Shape;45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12fccfd42b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g12fccfd42b7_0_1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Supplemental figure 4S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6" name="Google Shape;496;g12fccfd42b7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Supplemental Fig. 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1472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Supplemental Fig. 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3422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>
          <a:xfrm rot="5400000">
            <a:off x="2138071" y="3959569"/>
            <a:ext cx="8524029" cy="1675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1"/>
          </p:nvPr>
        </p:nvSpPr>
        <p:spPr>
          <a:xfrm rot="5400000">
            <a:off x="-1262353" y="2332223"/>
            <a:ext cx="8524029" cy="4930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530"/>
              <a:buNone/>
              <a:defRPr sz="153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3303270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2"/>
          </p:nvPr>
        </p:nvSpPr>
        <p:spPr>
          <a:xfrm>
            <a:off x="3934778" y="2677584"/>
            <a:ext cx="3303270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1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 b="1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body" idx="2"/>
          </p:nvPr>
        </p:nvSpPr>
        <p:spPr>
          <a:xfrm>
            <a:off x="535366" y="3674110"/>
            <a:ext cx="3288089" cy="5404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3"/>
          </p:nvPr>
        </p:nvSpPr>
        <p:spPr>
          <a:xfrm>
            <a:off x="3934778" y="2465706"/>
            <a:ext cx="3304282" cy="120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1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 b="1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4"/>
          </p:nvPr>
        </p:nvSpPr>
        <p:spPr>
          <a:xfrm>
            <a:off x="3934778" y="3674110"/>
            <a:ext cx="3304282" cy="5404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5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7"/>
          <p:cNvSpPr txBox="1"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None/>
              <a:defRPr sz="272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132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  <a:defRPr sz="2720"/>
            </a:lvl1pPr>
            <a:lvl2pPr marL="914400" lvl="1" indent="-37973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380"/>
              <a:buChar char="•"/>
              <a:defRPr sz="2380"/>
            </a:lvl2pPr>
            <a:lvl3pPr marL="1371600" lvl="2" indent="-358139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Char char="•"/>
              <a:defRPr sz="2040"/>
            </a:lvl3pPr>
            <a:lvl4pPr marL="1828800" lvl="3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4pPr>
            <a:lvl5pPr marL="2286000" lvl="4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5pPr>
            <a:lvl6pPr marL="2743200" lvl="5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6pPr>
            <a:lvl7pPr marL="3200400" lvl="6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7pPr>
            <a:lvl8pPr marL="3657600" lvl="7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8pPr>
            <a:lvl9pPr marL="4114800" lvl="8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body" idx="2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8"/>
          <p:cNvSpPr txBox="1"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None/>
              <a:defRPr sz="272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>
            <a:spLocks noGrp="1"/>
          </p:cNvSpPr>
          <p:nvPr>
            <p:ph type="pic" idx="2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18"/>
          <p:cNvSpPr txBox="1">
            <a:spLocks noGrp="1"/>
          </p:cNvSpPr>
          <p:nvPr>
            <p:ph type="body" idx="1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9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body" idx="1"/>
          </p:nvPr>
        </p:nvSpPr>
        <p:spPr>
          <a:xfrm rot="5400000">
            <a:off x="695219" y="2516718"/>
            <a:ext cx="6381962" cy="670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  <a:defRPr sz="37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9730" algn="l" rtl="0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•"/>
              <a:defRPr sz="23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8140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sz="20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5755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1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hdphoto" Target="../media/hdphoto5.wdp"/><Relationship Id="rId3" Type="http://schemas.openxmlformats.org/officeDocument/2006/relationships/chart" Target="../charts/chart3.xml"/><Relationship Id="rId7" Type="http://schemas.microsoft.com/office/2007/relationships/hdphoto" Target="../media/hdphoto2.wdp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44.png"/><Relationship Id="rId4" Type="http://schemas.openxmlformats.org/officeDocument/2006/relationships/image" Target="../media/image41.png"/><Relationship Id="rId9" Type="http://schemas.microsoft.com/office/2007/relationships/hdphoto" Target="../media/hdphoto3.wdp"/><Relationship Id="rId1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"/>
          <p:cNvSpPr txBox="1">
            <a:spLocks noGrp="1"/>
          </p:cNvSpPr>
          <p:nvPr>
            <p:ph type="sldNum" idx="12"/>
          </p:nvPr>
        </p:nvSpPr>
        <p:spPr>
          <a:xfrm>
            <a:off x="4752917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pic>
        <p:nvPicPr>
          <p:cNvPr id="373" name="Google Shape;373;p3"/>
          <p:cNvPicPr preferRelativeResize="0"/>
          <p:nvPr/>
        </p:nvPicPr>
        <p:blipFill rotWithShape="1">
          <a:blip r:embed="rId3">
            <a:alphaModFix/>
          </a:blip>
          <a:srcRect l="3274" t="10452" r="49649" b="4334"/>
          <a:stretch/>
        </p:blipFill>
        <p:spPr>
          <a:xfrm>
            <a:off x="419200" y="297376"/>
            <a:ext cx="2223727" cy="1816636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"/>
          <p:cNvSpPr txBox="1"/>
          <p:nvPr/>
        </p:nvSpPr>
        <p:spPr>
          <a:xfrm>
            <a:off x="443535" y="314230"/>
            <a:ext cx="51465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venir"/>
              <a:buNone/>
            </a:pPr>
            <a:r>
              <a:rPr lang="en-US" sz="1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LD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3" descr="A picture containing night sky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r="13273" b="8097"/>
          <a:stretch/>
        </p:blipFill>
        <p:spPr>
          <a:xfrm>
            <a:off x="419199" y="2190244"/>
            <a:ext cx="2223727" cy="1816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"/>
          <p:cNvPicPr preferRelativeResize="0"/>
          <p:nvPr/>
        </p:nvPicPr>
        <p:blipFill rotWithShape="1">
          <a:blip r:embed="rId5">
            <a:alphaModFix/>
          </a:blip>
          <a:srcRect t="9945"/>
          <a:stretch/>
        </p:blipFill>
        <p:spPr>
          <a:xfrm>
            <a:off x="2774337" y="297376"/>
            <a:ext cx="2223726" cy="1816636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3"/>
          <p:cNvSpPr txBox="1"/>
          <p:nvPr/>
        </p:nvSpPr>
        <p:spPr>
          <a:xfrm>
            <a:off x="2778747" y="315597"/>
            <a:ext cx="1100391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venir"/>
              <a:buNone/>
            </a:pPr>
            <a:r>
              <a:rPr lang="en-US" sz="12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E Protein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8" name="Google Shape;378;p3"/>
          <p:cNvPicPr preferRelativeResize="0"/>
          <p:nvPr/>
        </p:nvPicPr>
        <p:blipFill rotWithShape="1">
          <a:blip r:embed="rId6">
            <a:alphaModFix/>
          </a:blip>
          <a:srcRect t="-637" r="13708" b="10579"/>
          <a:stretch/>
        </p:blipFill>
        <p:spPr>
          <a:xfrm>
            <a:off x="2774337" y="2190244"/>
            <a:ext cx="2227940" cy="1816636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"/>
          <p:cNvSpPr txBox="1"/>
          <p:nvPr/>
        </p:nvSpPr>
        <p:spPr>
          <a:xfrm rot="-5400000">
            <a:off x="-204046" y="1044662"/>
            <a:ext cx="908782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venir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Mock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"/>
          <p:cNvSpPr txBox="1"/>
          <p:nvPr/>
        </p:nvSpPr>
        <p:spPr>
          <a:xfrm rot="-5400000">
            <a:off x="-204046" y="2944694"/>
            <a:ext cx="908782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venir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Zika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1" name="Google Shape;381;p3"/>
          <p:cNvGrpSpPr/>
          <p:nvPr/>
        </p:nvGrpSpPr>
        <p:grpSpPr>
          <a:xfrm>
            <a:off x="5129473" y="317320"/>
            <a:ext cx="2416147" cy="3689681"/>
            <a:chOff x="1142999" y="5863325"/>
            <a:chExt cx="2416147" cy="3235711"/>
          </a:xfrm>
        </p:grpSpPr>
        <p:sp>
          <p:nvSpPr>
            <p:cNvPr id="382" name="Google Shape;382;p3"/>
            <p:cNvSpPr txBox="1"/>
            <p:nvPr/>
          </p:nvSpPr>
          <p:spPr>
            <a:xfrm>
              <a:off x="2612284" y="6197299"/>
              <a:ext cx="455939" cy="3598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*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aphicFrame>
          <p:nvGraphicFramePr>
            <p:cNvPr id="383" name="Google Shape;383;p3"/>
            <p:cNvGraphicFramePr/>
            <p:nvPr/>
          </p:nvGraphicFramePr>
          <p:xfrm>
            <a:off x="1142999" y="5863325"/>
            <a:ext cx="2416147" cy="32357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cxnSp>
          <p:nvCxnSpPr>
            <p:cNvPr id="384" name="Google Shape;384;p3"/>
            <p:cNvCxnSpPr/>
            <p:nvPr/>
          </p:nvCxnSpPr>
          <p:spPr>
            <a:xfrm>
              <a:off x="1970810" y="7242990"/>
              <a:ext cx="80053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85" name="Google Shape;385;p3"/>
            <p:cNvSpPr txBox="1"/>
            <p:nvPr/>
          </p:nvSpPr>
          <p:spPr>
            <a:xfrm>
              <a:off x="2212225" y="6873658"/>
              <a:ext cx="233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*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86" name="Google Shape;386;p3"/>
            <p:cNvCxnSpPr/>
            <p:nvPr/>
          </p:nvCxnSpPr>
          <p:spPr>
            <a:xfrm>
              <a:off x="2436547" y="6502326"/>
              <a:ext cx="80053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87" name="Google Shape;387;p3"/>
          <p:cNvSpPr txBox="1"/>
          <p:nvPr/>
        </p:nvSpPr>
        <p:spPr>
          <a:xfrm>
            <a:off x="5113787" y="218313"/>
            <a:ext cx="38795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venir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3"/>
          <p:cNvSpPr txBox="1"/>
          <p:nvPr/>
        </p:nvSpPr>
        <p:spPr>
          <a:xfrm>
            <a:off x="-24990" y="218313"/>
            <a:ext cx="38795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venir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1E35B5A8-CE72-11DE-6C5A-8401F0D2A478}"/>
              </a:ext>
            </a:extLst>
          </p:cNvPr>
          <p:cNvSpPr/>
          <p:nvPr/>
        </p:nvSpPr>
        <p:spPr>
          <a:xfrm rot="15942112">
            <a:off x="2607016" y="9602003"/>
            <a:ext cx="264476" cy="153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612491-8F87-2ACD-D5A2-D1ACFE5B3809}"/>
              </a:ext>
            </a:extLst>
          </p:cNvPr>
          <p:cNvSpPr txBox="1"/>
          <p:nvPr/>
        </p:nvSpPr>
        <p:spPr>
          <a:xfrm rot="10800000" flipV="1">
            <a:off x="406400" y="9530474"/>
            <a:ext cx="4464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Stoyanova et al, Fig. S1 up </a:t>
            </a:r>
          </a:p>
        </p:txBody>
      </p:sp>
      <p:sp>
        <p:nvSpPr>
          <p:cNvPr id="4" name="Google Shape;387;p3">
            <a:extLst>
              <a:ext uri="{FF2B5EF4-FFF2-40B4-BE49-F238E27FC236}">
                <a16:creationId xmlns:a16="http://schemas.microsoft.com/office/drawing/2014/main" id="{B71A2CC7-F619-B0ED-3E4C-D520896411D8}"/>
              </a:ext>
            </a:extLst>
          </p:cNvPr>
          <p:cNvSpPr txBox="1"/>
          <p:nvPr/>
        </p:nvSpPr>
        <p:spPr>
          <a:xfrm>
            <a:off x="31244" y="4244458"/>
            <a:ext cx="38795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venir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C4A1CF7-3151-6C75-917C-90803FDF14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9032908"/>
              </p:ext>
            </p:extLst>
          </p:nvPr>
        </p:nvGraphicFramePr>
        <p:xfrm>
          <a:off x="419199" y="428416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13A60B0-197A-DEBA-F631-F9C379A9213F}"/>
              </a:ext>
            </a:extLst>
          </p:cNvPr>
          <p:cNvSpPr txBox="1"/>
          <p:nvPr/>
        </p:nvSpPr>
        <p:spPr>
          <a:xfrm>
            <a:off x="2653037" y="6245253"/>
            <a:ext cx="9850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 r = 0.9749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9916" y="3036161"/>
            <a:ext cx="1992747" cy="1392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01865" y="3043789"/>
            <a:ext cx="1928611" cy="1378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7091" y="3036160"/>
            <a:ext cx="1967921" cy="1386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6340" y="1695052"/>
            <a:ext cx="1954890" cy="1327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70194" y="1704051"/>
            <a:ext cx="1979088" cy="129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87090" y="4457779"/>
            <a:ext cx="1955643" cy="139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781979" y="4457779"/>
            <a:ext cx="1948497" cy="139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76869" y="4457779"/>
            <a:ext cx="1985795" cy="139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6341" y="400902"/>
            <a:ext cx="1946392" cy="125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762185" y="389114"/>
            <a:ext cx="1994359" cy="1271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810307" y="400901"/>
            <a:ext cx="1901678" cy="125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5" descr="A picture containing dark, night sky, ocean floor&#10;&#10;Description automatically generated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807307" y="1685603"/>
            <a:ext cx="1928611" cy="1336621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5"/>
          <p:cNvSpPr txBox="1">
            <a:spLocks noGrp="1"/>
          </p:cNvSpPr>
          <p:nvPr>
            <p:ph type="sldNum" idx="12"/>
          </p:nvPr>
        </p:nvSpPr>
        <p:spPr>
          <a:xfrm>
            <a:off x="5423946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443" name="Google Shape;443;p5"/>
          <p:cNvSpPr txBox="1"/>
          <p:nvPr/>
        </p:nvSpPr>
        <p:spPr>
          <a:xfrm rot="-5400000">
            <a:off x="257286" y="3575335"/>
            <a:ext cx="75187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Zika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5"/>
          <p:cNvSpPr txBox="1"/>
          <p:nvPr/>
        </p:nvSpPr>
        <p:spPr>
          <a:xfrm rot="-5400000">
            <a:off x="276613" y="879286"/>
            <a:ext cx="734851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Mock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5"/>
          <p:cNvSpPr txBox="1"/>
          <p:nvPr/>
        </p:nvSpPr>
        <p:spPr>
          <a:xfrm rot="-5400000">
            <a:off x="288588" y="2198046"/>
            <a:ext cx="689266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ATV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5"/>
          <p:cNvSpPr txBox="1"/>
          <p:nvPr/>
        </p:nvSpPr>
        <p:spPr>
          <a:xfrm rot="-5400000">
            <a:off x="91270" y="5000241"/>
            <a:ext cx="108390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Zika+ATV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5"/>
          <p:cNvSpPr txBox="1"/>
          <p:nvPr/>
        </p:nvSpPr>
        <p:spPr>
          <a:xfrm>
            <a:off x="787089" y="410548"/>
            <a:ext cx="105259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1921FC"/>
                </a:solidFill>
                <a:latin typeface="Arial"/>
                <a:ea typeface="Arial"/>
                <a:cs typeface="Arial"/>
                <a:sym typeface="Arial"/>
              </a:rPr>
              <a:t>Filipin</a:t>
            </a:r>
            <a:endParaRPr sz="1800" b="1" i="0" u="none" strike="noStrike" cap="none" dirty="0">
              <a:solidFill>
                <a:srgbClr val="1921F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5"/>
          <p:cNvSpPr txBox="1"/>
          <p:nvPr/>
        </p:nvSpPr>
        <p:spPr>
          <a:xfrm>
            <a:off x="4473402" y="410547"/>
            <a:ext cx="228314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1921FC"/>
                </a:solidFill>
                <a:latin typeface="Arial"/>
                <a:ea typeface="Arial"/>
                <a:cs typeface="Arial"/>
                <a:sym typeface="Arial"/>
              </a:rPr>
              <a:t>Filipin</a:t>
            </a:r>
            <a:r>
              <a:rPr lang="en-US" sz="1200" b="1" i="0" u="none" strike="noStrike" cap="none" dirty="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1200" b="1" i="0" u="none" strike="noStrike" cap="none" dirty="0">
                <a:solidFill>
                  <a:srgbClr val="76923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Protein</a:t>
            </a:r>
            <a:r>
              <a:rPr lang="en-US" sz="1200" b="1" i="0" u="none" strike="noStrike" cap="none" dirty="0">
                <a:solidFill>
                  <a:srgbClr val="76923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Tubulin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5"/>
          <p:cNvSpPr txBox="1"/>
          <p:nvPr/>
        </p:nvSpPr>
        <p:spPr>
          <a:xfrm>
            <a:off x="2817359" y="410548"/>
            <a:ext cx="138869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1921FC"/>
                </a:solidFill>
                <a:latin typeface="Arial"/>
                <a:ea typeface="Arial"/>
                <a:cs typeface="Arial"/>
                <a:sym typeface="Arial"/>
              </a:rPr>
              <a:t>Filipin</a:t>
            </a:r>
            <a:r>
              <a:rPr lang="en-US" sz="1200" b="1" i="0" u="none" strike="noStrike" cap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E Protein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0" name="Google Shape;450;p5"/>
          <p:cNvCxnSpPr/>
          <p:nvPr/>
        </p:nvCxnSpPr>
        <p:spPr>
          <a:xfrm>
            <a:off x="539311" y="6037787"/>
            <a:ext cx="6563153" cy="0"/>
          </a:xfrm>
          <a:prstGeom prst="straightConnector1">
            <a:avLst/>
          </a:prstGeom>
          <a:noFill/>
          <a:ln w="31750" cap="rnd" cmpd="sng">
            <a:solidFill>
              <a:srgbClr val="222A3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Arrow: Right 1">
            <a:extLst>
              <a:ext uri="{FF2B5EF4-FFF2-40B4-BE49-F238E27FC236}">
                <a16:creationId xmlns:a16="http://schemas.microsoft.com/office/drawing/2014/main" id="{B1F8243D-5B94-8324-7FB3-3ED1E0ADD97E}"/>
              </a:ext>
            </a:extLst>
          </p:cNvPr>
          <p:cNvSpPr/>
          <p:nvPr/>
        </p:nvSpPr>
        <p:spPr>
          <a:xfrm rot="15942112">
            <a:off x="2607016" y="9602003"/>
            <a:ext cx="264476" cy="153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597BAA-F744-4828-59A7-E78D631E0E81}"/>
              </a:ext>
            </a:extLst>
          </p:cNvPr>
          <p:cNvSpPr txBox="1"/>
          <p:nvPr/>
        </p:nvSpPr>
        <p:spPr>
          <a:xfrm rot="10800000" flipV="1">
            <a:off x="406400" y="9530474"/>
            <a:ext cx="4464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Stoyanova et al, Fig. 2S up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8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457" name="Google Shape;457;p8"/>
          <p:cNvSpPr txBox="1"/>
          <p:nvPr/>
        </p:nvSpPr>
        <p:spPr>
          <a:xfrm rot="-5400000">
            <a:off x="94912" y="813301"/>
            <a:ext cx="6576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12H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8"/>
          <p:cNvSpPr txBox="1"/>
          <p:nvPr/>
        </p:nvSpPr>
        <p:spPr>
          <a:xfrm>
            <a:off x="1014957" y="118228"/>
            <a:ext cx="71124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Mock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8"/>
          <p:cNvSpPr txBox="1"/>
          <p:nvPr/>
        </p:nvSpPr>
        <p:spPr>
          <a:xfrm>
            <a:off x="2641851" y="118228"/>
            <a:ext cx="71124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Zika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8"/>
          <p:cNvSpPr txBox="1"/>
          <p:nvPr/>
        </p:nvSpPr>
        <p:spPr>
          <a:xfrm>
            <a:off x="4328291" y="118228"/>
            <a:ext cx="71124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Baf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8"/>
          <p:cNvSpPr txBox="1"/>
          <p:nvPr/>
        </p:nvSpPr>
        <p:spPr>
          <a:xfrm>
            <a:off x="5864536" y="118228"/>
            <a:ext cx="110949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Baf + Zika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8"/>
          <p:cNvSpPr txBox="1"/>
          <p:nvPr/>
        </p:nvSpPr>
        <p:spPr>
          <a:xfrm rot="-5400000">
            <a:off x="94912" y="2151771"/>
            <a:ext cx="6576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24H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8"/>
          <p:cNvSpPr txBox="1"/>
          <p:nvPr/>
        </p:nvSpPr>
        <p:spPr>
          <a:xfrm rot="-5400000">
            <a:off x="94912" y="3476600"/>
            <a:ext cx="6576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48H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4" name="Google Shape;464;p8"/>
          <p:cNvGrpSpPr/>
          <p:nvPr/>
        </p:nvGrpSpPr>
        <p:grpSpPr>
          <a:xfrm>
            <a:off x="588621" y="426005"/>
            <a:ext cx="6692307" cy="1234844"/>
            <a:chOff x="588622" y="426005"/>
            <a:chExt cx="6381550" cy="1177504"/>
          </a:xfrm>
        </p:grpSpPr>
        <p:pic>
          <p:nvPicPr>
            <p:cNvPr id="465" name="Google Shape;465;p8" descr="A picture containing dark, night sky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88622" y="426006"/>
              <a:ext cx="1549919" cy="1166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6" name="Google Shape;466;p8" descr="A picture containing dark, ocean floor, night sky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96750" y="426005"/>
              <a:ext cx="1549921" cy="1166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7" name="Google Shape;467;p8" descr="A picture containing outdoor object, dark, night sky&#10;&#10;Description automatically generated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812122" y="426005"/>
              <a:ext cx="1535968" cy="11775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8" descr="A picture containing night sky&#10;&#10;Description automatically generated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420252" y="426005"/>
              <a:ext cx="1549920" cy="116953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9" name="Google Shape;469;p8" descr="A picture containing dark, night, night sky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622" y="1771262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8" descr="A picture containing dark, star, night sky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73704" y="1771262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8" descr="A picture containing dark, night sky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958786" y="1771262"/>
            <a:ext cx="1625393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8" descr="A picture containing dark, outdoor object, star, night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655533" y="1771261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8" descr="A picture containing dark, night sky, ocean floor&#10;&#10;Description automatically generated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94141" y="3116518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8" descr="A picture containing dark, star, night, night sky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273705" y="3116518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8" descr="A picture containing dark, ocean floor, night sky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969093" y="3105500"/>
            <a:ext cx="1640027" cy="1234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8" descr="A picture containing computer, dark, night sky, ocean floor&#10;&#10;Description automatically generated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679114" y="3105500"/>
            <a:ext cx="1625395" cy="1251484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8"/>
          <p:cNvSpPr txBox="1"/>
          <p:nvPr/>
        </p:nvSpPr>
        <p:spPr>
          <a:xfrm>
            <a:off x="5489258" y="13302457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</a:pPr>
            <a:fld id="{00000000-1234-1234-1234-123412341234}" type="slidenum">
              <a:rPr lang="en-US"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02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8"/>
          <p:cNvSpPr txBox="1"/>
          <p:nvPr/>
        </p:nvSpPr>
        <p:spPr>
          <a:xfrm rot="-5400000">
            <a:off x="94912" y="4793109"/>
            <a:ext cx="6576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12H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8"/>
          <p:cNvSpPr txBox="1"/>
          <p:nvPr/>
        </p:nvSpPr>
        <p:spPr>
          <a:xfrm rot="-5400000">
            <a:off x="94912" y="6131579"/>
            <a:ext cx="6576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24H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8"/>
          <p:cNvSpPr txBox="1"/>
          <p:nvPr/>
        </p:nvSpPr>
        <p:spPr>
          <a:xfrm rot="-5400000">
            <a:off x="94912" y="7456408"/>
            <a:ext cx="6576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48H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1" name="Google Shape;481;p8" descr="Background pattern&#10;&#10;Description automatically generated with medium confidence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88622" y="4412207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8" descr="A picture containing ocean floor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278753" y="4412207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8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3968884" y="4412207"/>
            <a:ext cx="1625393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8" descr="A picture containing night sky, ocean floor&#10;&#10;Description automatically generated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5655533" y="4412207"/>
            <a:ext cx="1625395" cy="1223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8" descr="A picture containing night sky&#10;&#10;Description automatically generated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588623" y="5732675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8" descr="A picture containing night sky, ocean floor&#10;&#10;Description automatically generated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2295270" y="5732675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8" descr="A picture containing dark, night sky, ocean floor&#10;&#10;Description automatically generated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3968884" y="5732675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8" descr="A picture containing ocean floor, night sky&#10;&#10;Description automatically generated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655533" y="5732675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8" descr="Background pattern&#10;&#10;Description automatically generated with medium confidence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577647" y="7053142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8" descr="Green lights in the sky&#10;&#10;Description automatically generated with low confidence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2295271" y="7064028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8" descr="A picture containing ocean floor, night sky&#10;&#10;Description automatically generated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3968884" y="7060761"/>
            <a:ext cx="1625394" cy="122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8" descr="Green lights in the sky&#10;&#10;Description automatically generated with low confidence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5655534" y="7060762"/>
            <a:ext cx="1625394" cy="1223826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449;p5">
            <a:extLst>
              <a:ext uri="{FF2B5EF4-FFF2-40B4-BE49-F238E27FC236}">
                <a16:creationId xmlns:a16="http://schemas.microsoft.com/office/drawing/2014/main" id="{7E99D1DF-E5C6-9A49-93D4-B7806189CE2C}"/>
              </a:ext>
            </a:extLst>
          </p:cNvPr>
          <p:cNvSpPr txBox="1"/>
          <p:nvPr/>
        </p:nvSpPr>
        <p:spPr>
          <a:xfrm>
            <a:off x="577647" y="5341838"/>
            <a:ext cx="138869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22AD6E"/>
                </a:solidFill>
                <a:latin typeface="Arial"/>
                <a:ea typeface="Arial"/>
                <a:cs typeface="Arial"/>
                <a:sym typeface="Arial"/>
              </a:rPr>
              <a:t>E Protein</a:t>
            </a:r>
            <a:endParaRPr sz="1200" b="1" i="0" u="none" strike="noStrike" cap="none" dirty="0">
              <a:solidFill>
                <a:srgbClr val="22AD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1B99C8C-23C1-F648-BA13-CBFD00570F30}"/>
              </a:ext>
            </a:extLst>
          </p:cNvPr>
          <p:cNvSpPr txBox="1"/>
          <p:nvPr/>
        </p:nvSpPr>
        <p:spPr>
          <a:xfrm>
            <a:off x="577647" y="1349331"/>
            <a:ext cx="7112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cap="none" dirty="0">
                <a:solidFill>
                  <a:srgbClr val="1921FC"/>
                </a:solidFill>
                <a:latin typeface="Arial"/>
                <a:ea typeface="Arial"/>
                <a:cs typeface="Arial"/>
                <a:sym typeface="Arial"/>
              </a:rPr>
              <a:t>Filipin</a:t>
            </a:r>
            <a:endParaRPr lang="en-US" dirty="0">
              <a:solidFill>
                <a:srgbClr val="1921FC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96B9E6-3989-AC5B-A800-8E6761EE442D}"/>
              </a:ext>
            </a:extLst>
          </p:cNvPr>
          <p:cNvSpPr txBox="1"/>
          <p:nvPr/>
        </p:nvSpPr>
        <p:spPr>
          <a:xfrm rot="10800000" flipV="1">
            <a:off x="406400" y="9530474"/>
            <a:ext cx="4464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Stoyanova et al, Fig. 3S up 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3CB7FE83-BF3B-440F-85DD-A07B52237D20}"/>
              </a:ext>
            </a:extLst>
          </p:cNvPr>
          <p:cNvSpPr/>
          <p:nvPr/>
        </p:nvSpPr>
        <p:spPr>
          <a:xfrm rot="15942112">
            <a:off x="2607016" y="9602003"/>
            <a:ext cx="264476" cy="153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12fccfd42b7_0_1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graphicFrame>
        <p:nvGraphicFramePr>
          <p:cNvPr id="499" name="Google Shape;499;g12fccfd42b7_0_1"/>
          <p:cNvGraphicFramePr/>
          <p:nvPr>
            <p:extLst>
              <p:ext uri="{D42A27DB-BD31-4B8C-83A1-F6EECF244321}">
                <p14:modId xmlns:p14="http://schemas.microsoft.com/office/powerpoint/2010/main" val="3189227890"/>
              </p:ext>
            </p:extLst>
          </p:nvPr>
        </p:nvGraphicFramePr>
        <p:xfrm>
          <a:off x="615344" y="5083422"/>
          <a:ext cx="6138406" cy="3983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90486219-8DF8-574D-AB61-EEF2A783CCAE}"/>
              </a:ext>
            </a:extLst>
          </p:cNvPr>
          <p:cNvGrpSpPr/>
          <p:nvPr/>
        </p:nvGrpSpPr>
        <p:grpSpPr>
          <a:xfrm>
            <a:off x="374939" y="326384"/>
            <a:ext cx="7102896" cy="3747373"/>
            <a:chOff x="826975" y="326384"/>
            <a:chExt cx="7102896" cy="374737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46F5119-118A-2F4E-BD6A-E48B19E755A1}"/>
                </a:ext>
              </a:extLst>
            </p:cNvPr>
            <p:cNvSpPr txBox="1"/>
            <p:nvPr/>
          </p:nvSpPr>
          <p:spPr>
            <a:xfrm>
              <a:off x="1661614" y="326384"/>
              <a:ext cx="12395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- </a:t>
              </a:r>
              <a:r>
                <a:rPr lang="en-US" b="1" dirty="0"/>
                <a:t>Zika</a:t>
              </a:r>
              <a:r>
                <a:rPr lang="en-US" dirty="0"/>
                <a:t>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D9B7C7-8BD4-8142-A1D5-6BE556F8DBA2}"/>
                </a:ext>
              </a:extLst>
            </p:cNvPr>
            <p:cNvSpPr txBox="1"/>
            <p:nvPr/>
          </p:nvSpPr>
          <p:spPr>
            <a:xfrm rot="16200000">
              <a:off x="395518" y="3082975"/>
              <a:ext cx="12395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+ Zika</a:t>
              </a:r>
              <a:r>
                <a:rPr lang="en-US" dirty="0"/>
                <a:t> </a:t>
              </a:r>
            </a:p>
          </p:txBody>
        </p:sp>
        <p:pic>
          <p:nvPicPr>
            <p:cNvPr id="11" name="Picture 10" descr="A picture containing indoor, night sky&#10;&#10;Description automatically generated">
              <a:extLst>
                <a:ext uri="{FF2B5EF4-FFF2-40B4-BE49-F238E27FC236}">
                  <a16:creationId xmlns:a16="http://schemas.microsoft.com/office/drawing/2014/main" id="{FEDAA2AC-385F-064C-B210-BA9B42654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2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6403" y="728374"/>
              <a:ext cx="2127611" cy="1598044"/>
            </a:xfrm>
            <a:prstGeom prst="rect">
              <a:avLst/>
            </a:prstGeom>
          </p:spPr>
        </p:pic>
        <p:pic>
          <p:nvPicPr>
            <p:cNvPr id="12" name="Picture 11" descr="A picture containing night sky&#10;&#10;Description automatically generated">
              <a:extLst>
                <a:ext uri="{FF2B5EF4-FFF2-40B4-BE49-F238E27FC236}">
                  <a16:creationId xmlns:a16="http://schemas.microsoft.com/office/drawing/2014/main" id="{D1E913A2-0BC2-0E47-8744-CA1BE3D00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2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569" y="728374"/>
              <a:ext cx="2127611" cy="1583485"/>
            </a:xfrm>
            <a:prstGeom prst="rect">
              <a:avLst/>
            </a:prstGeom>
          </p:spPr>
        </p:pic>
        <p:pic>
          <p:nvPicPr>
            <p:cNvPr id="13" name="Picture 12" descr="A picture containing night sky&#10;&#10;Description automatically generated">
              <a:extLst>
                <a:ext uri="{FF2B5EF4-FFF2-40B4-BE49-F238E27FC236}">
                  <a16:creationId xmlns:a16="http://schemas.microsoft.com/office/drawing/2014/main" id="{9ABEA483-7754-F64E-AC05-8F3C758B96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2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17569" y="2435489"/>
              <a:ext cx="2153493" cy="160274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D40236C-FFA8-914F-A7C5-99824CEB6B31}"/>
                </a:ext>
              </a:extLst>
            </p:cNvPr>
            <p:cNvSpPr txBox="1"/>
            <p:nvPr/>
          </p:nvSpPr>
          <p:spPr>
            <a:xfrm rot="16200000">
              <a:off x="462236" y="1306194"/>
              <a:ext cx="1037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Mock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34F2E1-D16D-1043-995D-1842C795EF8C}"/>
                </a:ext>
              </a:extLst>
            </p:cNvPr>
            <p:cNvSpPr txBox="1"/>
            <p:nvPr/>
          </p:nvSpPr>
          <p:spPr>
            <a:xfrm>
              <a:off x="3883986" y="326384"/>
              <a:ext cx="13124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+ Sal</a:t>
              </a:r>
            </a:p>
          </p:txBody>
        </p:sp>
        <p:pic>
          <p:nvPicPr>
            <p:cNvPr id="8" name="Picture 7" descr="A picture containing dark, night, night sky&#10;&#10;Description automatically generated">
              <a:extLst>
                <a:ext uri="{FF2B5EF4-FFF2-40B4-BE49-F238E27FC236}">
                  <a16:creationId xmlns:a16="http://schemas.microsoft.com/office/drawing/2014/main" id="{F864CC7B-2853-A741-B580-2EA25290B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36000" contrast="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237" y="722052"/>
              <a:ext cx="2160530" cy="1626752"/>
            </a:xfrm>
            <a:prstGeom prst="rect">
              <a:avLst/>
            </a:prstGeom>
          </p:spPr>
        </p:pic>
        <p:pic>
          <p:nvPicPr>
            <p:cNvPr id="9" name="Picture 8" descr="A picture containing night sky&#10;&#10;Description automatically generated">
              <a:extLst>
                <a:ext uri="{FF2B5EF4-FFF2-40B4-BE49-F238E27FC236}">
                  <a16:creationId xmlns:a16="http://schemas.microsoft.com/office/drawing/2014/main" id="{48507665-0E04-224A-92DC-5EE574B70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6403" y="2435489"/>
              <a:ext cx="2160529" cy="1607984"/>
            </a:xfrm>
            <a:prstGeom prst="rect">
              <a:avLst/>
            </a:prstGeom>
          </p:spPr>
        </p:pic>
        <p:pic>
          <p:nvPicPr>
            <p:cNvPr id="10" name="Picture 9" descr="A picture containing night sky&#10;&#10;Description automatically generated">
              <a:extLst>
                <a:ext uri="{FF2B5EF4-FFF2-40B4-BE49-F238E27FC236}">
                  <a16:creationId xmlns:a16="http://schemas.microsoft.com/office/drawing/2014/main" id="{7B803E57-2FC2-B547-BBEA-E20228CAF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2273" y="2435489"/>
              <a:ext cx="2187598" cy="163826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E07D8F-9CF4-8542-9E71-AC3EF64D8A0A}"/>
                </a:ext>
              </a:extLst>
            </p:cNvPr>
            <p:cNvSpPr txBox="1"/>
            <p:nvPr/>
          </p:nvSpPr>
          <p:spPr>
            <a:xfrm>
              <a:off x="6100973" y="326384"/>
              <a:ext cx="14701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+ Tunica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505B3BB-A46E-D84D-85B4-CFB702E4391B}"/>
              </a:ext>
            </a:extLst>
          </p:cNvPr>
          <p:cNvSpPr txBox="1"/>
          <p:nvPr/>
        </p:nvSpPr>
        <p:spPr>
          <a:xfrm>
            <a:off x="160341" y="281764"/>
            <a:ext cx="1239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8468C8-39CF-044C-9B11-2E2D1C592D01}"/>
              </a:ext>
            </a:extLst>
          </p:cNvPr>
          <p:cNvSpPr txBox="1"/>
          <p:nvPr/>
        </p:nvSpPr>
        <p:spPr>
          <a:xfrm>
            <a:off x="160341" y="4875311"/>
            <a:ext cx="1239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E1C1B6C-3666-BD65-2DAD-D8F1DBFEA30B}"/>
              </a:ext>
            </a:extLst>
          </p:cNvPr>
          <p:cNvSpPr/>
          <p:nvPr/>
        </p:nvSpPr>
        <p:spPr>
          <a:xfrm rot="15942112">
            <a:off x="2607016" y="9602003"/>
            <a:ext cx="264476" cy="153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E59780-3373-749E-B9BA-B3126370E2B2}"/>
              </a:ext>
            </a:extLst>
          </p:cNvPr>
          <p:cNvSpPr txBox="1"/>
          <p:nvPr/>
        </p:nvSpPr>
        <p:spPr>
          <a:xfrm rot="10800000" flipV="1">
            <a:off x="354957" y="9524635"/>
            <a:ext cx="4464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Stoyanova et al, Fig. 4S up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FA27D2-77E3-6096-004F-50B1F42AAF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51F442-8FA5-4E3C-5CFF-897E14C41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77744" rIns="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image1.png">
            <a:extLst>
              <a:ext uri="{FF2B5EF4-FFF2-40B4-BE49-F238E27FC236}">
                <a16:creationId xmlns:a16="http://schemas.microsoft.com/office/drawing/2014/main" id="{162AB919-FCB8-2670-5201-0302E0EF9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" y="762001"/>
            <a:ext cx="5943600" cy="23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2FB9BB7-FD57-EE7F-57FB-8404C1874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03525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77744" rIns="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8064FC0-BBB2-D72F-C0C1-24C1DFBE258B}"/>
              </a:ext>
            </a:extLst>
          </p:cNvPr>
          <p:cNvSpPr/>
          <p:nvPr/>
        </p:nvSpPr>
        <p:spPr>
          <a:xfrm rot="15942112">
            <a:off x="2607016" y="9602003"/>
            <a:ext cx="264476" cy="153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17988C-766E-43F1-F9B3-F9C18BCFFEFB}"/>
              </a:ext>
            </a:extLst>
          </p:cNvPr>
          <p:cNvSpPr txBox="1"/>
          <p:nvPr/>
        </p:nvSpPr>
        <p:spPr>
          <a:xfrm rot="10800000" flipV="1">
            <a:off x="354957" y="9524635"/>
            <a:ext cx="4464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Stoyanova et al, Fig. 5S up </a:t>
            </a:r>
          </a:p>
        </p:txBody>
      </p:sp>
    </p:spTree>
    <p:extLst>
      <p:ext uri="{BB962C8B-B14F-4D97-AF65-F5344CB8AC3E}">
        <p14:creationId xmlns:p14="http://schemas.microsoft.com/office/powerpoint/2010/main" val="4011319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BFEEE83-2865-2F41-6CDE-8E352223B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940742"/>
              </p:ext>
            </p:extLst>
          </p:nvPr>
        </p:nvGraphicFramePr>
        <p:xfrm>
          <a:off x="1516380" y="1698172"/>
          <a:ext cx="4739640" cy="57621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55520">
                  <a:extLst>
                    <a:ext uri="{9D8B030D-6E8A-4147-A177-3AD203B41FA5}">
                      <a16:colId xmlns:a16="http://schemas.microsoft.com/office/drawing/2014/main" val="3937667991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396800001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1016565148"/>
                    </a:ext>
                  </a:extLst>
                </a:gridCol>
              </a:tblGrid>
              <a:tr h="6312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Antibody (Ab)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Dilution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Company and Catalog 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273822782"/>
                  </a:ext>
                </a:extLst>
              </a:tr>
              <a:tr h="6312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Anti-Zika E-protein rabbit polyclonal 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1:200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Absolute antibody # Ab00230-23.0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838955609"/>
                  </a:ext>
                </a:extLst>
              </a:tr>
              <a:tr h="3937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Anti-LC3B polyclonal rabbit 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1:100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Sigma #L7543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489759366"/>
                  </a:ext>
                </a:extLst>
              </a:tr>
              <a:tr h="6312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Anti β-tubulin mouse monoclonal Ab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1:1000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Sigma # T5293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603516995"/>
                  </a:ext>
                </a:extLst>
              </a:tr>
              <a:tr h="8687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Alexa Fluor 488-conjugated goat anti-rabbit IgG secondary antibody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1:1000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Invitrogen # A-11008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77872466"/>
                  </a:ext>
                </a:extLst>
              </a:tr>
              <a:tr h="8687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Alexa Fluor 555-conjugated donkey anti-mouse IgG secondary antibody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1:1000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Invitrogen # A31570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169977500"/>
                  </a:ext>
                </a:extLst>
              </a:tr>
              <a:tr h="8687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Alexa Fluor 488-conjugated goat anti-rabbit IgG secondary antibody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1:1000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Invitrogen # A21428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82634868"/>
                  </a:ext>
                </a:extLst>
              </a:tr>
              <a:tr h="8687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Alexa Fluor 488-conjugated goat anti-mouse IgG secondary antibody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1:1000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Invitrogen # A11001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6460319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DE7871F-C2DC-D2AE-F9E1-BB6817219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835" y="670340"/>
            <a:ext cx="647613" cy="83087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304704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Materials </a:t>
            </a: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B97A74DA-2BB5-3F37-1F25-676D492F366E}"/>
              </a:ext>
            </a:extLst>
          </p:cNvPr>
          <p:cNvSpPr/>
          <p:nvPr/>
        </p:nvSpPr>
        <p:spPr>
          <a:xfrm rot="15942112">
            <a:off x="2607016" y="9602003"/>
            <a:ext cx="264476" cy="153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4D0F17-F235-874C-519A-4542BA7B1165}"/>
              </a:ext>
            </a:extLst>
          </p:cNvPr>
          <p:cNvSpPr txBox="1"/>
          <p:nvPr/>
        </p:nvSpPr>
        <p:spPr>
          <a:xfrm rot="10800000" flipV="1">
            <a:off x="354957" y="9524635"/>
            <a:ext cx="4464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Stoyanova et al, Fig. 6S up </a:t>
            </a:r>
          </a:p>
        </p:txBody>
      </p:sp>
    </p:spTree>
    <p:extLst>
      <p:ext uri="{BB962C8B-B14F-4D97-AF65-F5344CB8AC3E}">
        <p14:creationId xmlns:p14="http://schemas.microsoft.com/office/powerpoint/2010/main" val="2373666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264</Words>
  <Application>Microsoft Office PowerPoint</Application>
  <PresentationFormat>Custom</PresentationFormat>
  <Paragraphs>100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Avenir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Gloria Stoyanova</dc:creator>
  <cp:lastModifiedBy>Richard Lockshin</cp:lastModifiedBy>
  <cp:revision>7</cp:revision>
  <dcterms:created xsi:type="dcterms:W3CDTF">2021-12-31T00:36:50Z</dcterms:created>
  <dcterms:modified xsi:type="dcterms:W3CDTF">2022-12-07T16:28:45Z</dcterms:modified>
</cp:coreProperties>
</file>