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79" r:id="rId2"/>
    <p:sldId id="580" r:id="rId3"/>
    <p:sldId id="541" r:id="rId4"/>
    <p:sldId id="546" r:id="rId5"/>
  </p:sldIdLst>
  <p:sldSz cx="6858000" cy="9144000" type="letter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56A68F-C046-0446-ADF3-2596E86B3D8F}" v="30" dt="2022-11-02T21:27:28.2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8718" autoAdjust="0"/>
  </p:normalViewPr>
  <p:slideViewPr>
    <p:cSldViewPr>
      <p:cViewPr>
        <p:scale>
          <a:sx n="110" d="100"/>
          <a:sy n="110" d="100"/>
        </p:scale>
        <p:origin x="1912" y="-51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1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37B9D79-8F52-49CB-A70C-4BE645CB61BE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87575" y="696913"/>
            <a:ext cx="2609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14" tIns="46456" rIns="92914" bIns="4645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14" tIns="46456" rIns="92914" bIns="4645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89EDEE8-FD63-4A2A-A616-5B773F97CB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9758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F0E9B-B36B-4DBC-A70B-F537A3618EDD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C3173-9CC3-4B6D-A2D8-9356507D80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41CD4-85B0-4BBA-918C-1682C5B45D2B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9C65E-089B-483A-965C-9296153F33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EADC2-F028-449F-BBCD-925F4B619934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86C6E-4534-4C46-83C5-D9C9AB62B9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9D744-5FD2-40B4-9265-906A30839144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DBE50-1E95-4EA2-BD8A-1264D9AADF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4B9F-C602-4030-93E0-B9D87ED3B2A2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37417-D9B5-4FF1-9EE8-E5C80EEDA6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CAAAD-A356-43C4-BAD8-0BE3732EFD4D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50397-FD29-4078-8FB5-2A5C7142EE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F1943-EC0D-4288-8F90-7353B45A7687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1E81D-3A67-43D4-ABA9-78080DF07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DBACD-33AD-4DCC-9516-E7A4742D4AA1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385B6-BC9E-4A70-9052-077A7330F6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217BC-B11A-4201-93E4-D0FA7F176FDE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3A92-8D3E-42A1-A63A-535E2DD756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71C1D-1320-4394-AF54-E37B74D1A321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B7A68-76FF-46C3-A1F1-C00FF7C0E7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95595-0F64-4B07-8FCF-D585C428D723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154A1-5D10-4762-A2B3-AB3B85665C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95308DC-A758-486B-B27C-A3507D672B48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CEC38C9-2618-45DC-BF65-D13E371133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397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399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47F83B-0E2E-48D5-814D-F2BDD7E501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460664"/>
              </p:ext>
            </p:extLst>
          </p:nvPr>
        </p:nvGraphicFramePr>
        <p:xfrm>
          <a:off x="1828800" y="1143000"/>
          <a:ext cx="2971800" cy="4495800"/>
        </p:xfrm>
        <a:graphic>
          <a:graphicData uri="http://schemas.openxmlformats.org/drawingml/2006/table">
            <a:tbl>
              <a:tblPr/>
              <a:tblGrid>
                <a:gridCol w="1485900">
                  <a:extLst>
                    <a:ext uri="{9D8B030D-6E8A-4147-A177-3AD203B41FA5}">
                      <a16:colId xmlns:a16="http://schemas.microsoft.com/office/drawing/2014/main" val="2941869603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3109470156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Table S1. HQ IC</a:t>
                      </a:r>
                      <a:r>
                        <a:rPr lang="en-US" sz="1200" b="1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values in CRC cells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9754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HQ 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(mg/ml)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94537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HT29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0.50 ± 0.06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7355381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RKO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86726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RKO-R10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0.16 ± 0.06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444572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H630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0.33 ± 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407630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H630-R1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0.31 ± 0.11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145187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HCT116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0.09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5471759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HCT116 PUMA(-/-)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0.12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77634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HCT116 p53(-/-)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0.05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278884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HCT116 p21(-/-)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0.05 ± 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9015987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SW48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0.14 ± 0.01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5401335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MC38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 ± 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871603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CCD841 (Normal)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0.39 ± 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5879137"/>
                  </a:ext>
                </a:extLst>
              </a:tr>
              <a:tr h="4286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IC</a:t>
                      </a:r>
                      <a:r>
                        <a:rPr lang="en-US" sz="1200" baseline="-25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values represent the mean ± SD from 3-5 independent experiments.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043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551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D13885-EEA2-465F-913B-0B4FBCE90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4476648"/>
              </p:ext>
            </p:extLst>
          </p:nvPr>
        </p:nvGraphicFramePr>
        <p:xfrm>
          <a:off x="635000" y="1066800"/>
          <a:ext cx="5588000" cy="2895600"/>
        </p:xfrm>
        <a:graphic>
          <a:graphicData uri="http://schemas.openxmlformats.org/drawingml/2006/table">
            <a:tbl>
              <a:tblPr/>
              <a:tblGrid>
                <a:gridCol w="1397000">
                  <a:extLst>
                    <a:ext uri="{9D8B030D-6E8A-4147-A177-3AD203B41FA5}">
                      <a16:colId xmlns:a16="http://schemas.microsoft.com/office/drawing/2014/main" val="367686307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786392247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868628932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764110621"/>
                    </a:ext>
                  </a:extLst>
                </a:gridCol>
              </a:tblGrid>
              <a:tr h="400050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Table S2. IC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values of HQ against  colon cancer cell lines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018389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HQ batch #1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HQ batch #2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HQ batch #3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302676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HT29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0.50 ± 0.06*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0.28 ± 0.05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0.33 ± 0.03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132583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RKO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 ± 0.01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0.05 ± 0.01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0.06 ± 0.01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60658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HCT116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0.09 ± 0.01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0.09 ± 0.03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0.06 ± 0.01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80818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MC38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 ± 0.02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0.19 ± 0.09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0.22 ± 0.10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180131"/>
                  </a:ext>
                </a:extLst>
              </a:tr>
              <a:tr h="495300">
                <a:tc gridSpan="4"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IC</a:t>
                      </a:r>
                      <a:r>
                        <a:rPr lang="en-US" sz="12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values represent the mean ± SD from 3-5 independent experiments.</a:t>
                      </a:r>
                    </a:p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*IC</a:t>
                      </a:r>
                      <a:r>
                        <a:rPr lang="en-US" sz="12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values from Table 2.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20154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7941325-852A-7E42-A7E0-B37CE0137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774428"/>
              </p:ext>
            </p:extLst>
          </p:nvPr>
        </p:nvGraphicFramePr>
        <p:xfrm>
          <a:off x="812799" y="4954905"/>
          <a:ext cx="4749801" cy="2261235"/>
        </p:xfrm>
        <a:graphic>
          <a:graphicData uri="http://schemas.openxmlformats.org/drawingml/2006/table">
            <a:tbl>
              <a:tblPr/>
              <a:tblGrid>
                <a:gridCol w="923859">
                  <a:extLst>
                    <a:ext uri="{9D8B030D-6E8A-4147-A177-3AD203B41FA5}">
                      <a16:colId xmlns:a16="http://schemas.microsoft.com/office/drawing/2014/main" val="2079035976"/>
                    </a:ext>
                  </a:extLst>
                </a:gridCol>
                <a:gridCol w="806277">
                  <a:extLst>
                    <a:ext uri="{9D8B030D-6E8A-4147-A177-3AD203B41FA5}">
                      <a16:colId xmlns:a16="http://schemas.microsoft.com/office/drawing/2014/main" val="1709928294"/>
                    </a:ext>
                  </a:extLst>
                </a:gridCol>
                <a:gridCol w="806277">
                  <a:extLst>
                    <a:ext uri="{9D8B030D-6E8A-4147-A177-3AD203B41FA5}">
                      <a16:colId xmlns:a16="http://schemas.microsoft.com/office/drawing/2014/main" val="3689769511"/>
                    </a:ext>
                  </a:extLst>
                </a:gridCol>
                <a:gridCol w="806277">
                  <a:extLst>
                    <a:ext uri="{9D8B030D-6E8A-4147-A177-3AD203B41FA5}">
                      <a16:colId xmlns:a16="http://schemas.microsoft.com/office/drawing/2014/main" val="3129347628"/>
                    </a:ext>
                  </a:extLst>
                </a:gridCol>
                <a:gridCol w="670509">
                  <a:extLst>
                    <a:ext uri="{9D8B030D-6E8A-4147-A177-3AD203B41FA5}">
                      <a16:colId xmlns:a16="http://schemas.microsoft.com/office/drawing/2014/main" val="86470209"/>
                    </a:ext>
                  </a:extLst>
                </a:gridCol>
                <a:gridCol w="736602">
                  <a:extLst>
                    <a:ext uri="{9D8B030D-6E8A-4147-A177-3AD203B41FA5}">
                      <a16:colId xmlns:a16="http://schemas.microsoft.com/office/drawing/2014/main" val="1885343632"/>
                    </a:ext>
                  </a:extLst>
                </a:gridCol>
              </a:tblGrid>
              <a:tr h="266700">
                <a:tc gridSpan="6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Table S3. Flavone concentration in three different HQ batches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40185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Flavone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Batch 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Batch 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Batch 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Mean 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of HQ solution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673643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Baicalin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5.47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11.25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522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Baicalein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76688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Wogonoside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195026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Wogonin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1689293"/>
                  </a:ext>
                </a:extLst>
              </a:tr>
              <a:tr h="400050">
                <a:tc gridSpan="6"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Flavones (µg/ml) in HQ (50 µg/ml).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7421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69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7"/>
          <p:cNvSpPr>
            <a:spLocks noChangeArrowheads="1"/>
          </p:cNvSpPr>
          <p:nvPr/>
        </p:nvSpPr>
        <p:spPr bwMode="auto">
          <a:xfrm>
            <a:off x="9887" y="-4290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11"/>
          <p:cNvSpPr>
            <a:spLocks noChangeArrowheads="1"/>
          </p:cNvSpPr>
          <p:nvPr/>
        </p:nvSpPr>
        <p:spPr bwMode="auto">
          <a:xfrm>
            <a:off x="9887" y="-42907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121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125"/>
          <p:cNvSpPr>
            <a:spLocks noChangeArrowheads="1"/>
          </p:cNvSpPr>
          <p:nvPr/>
        </p:nvSpPr>
        <p:spPr bwMode="auto">
          <a:xfrm>
            <a:off x="0" y="-13850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A06BEF1-12FF-4C07-B23C-A51E3449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385596"/>
              </p:ext>
            </p:extLst>
          </p:nvPr>
        </p:nvGraphicFramePr>
        <p:xfrm>
          <a:off x="1143000" y="1428750"/>
          <a:ext cx="3911600" cy="3514725"/>
        </p:xfrm>
        <a:graphic>
          <a:graphicData uri="http://schemas.openxmlformats.org/drawingml/2006/table">
            <a:tbl>
              <a:tblPr/>
              <a:tblGrid>
                <a:gridCol w="977900">
                  <a:extLst>
                    <a:ext uri="{9D8B030D-6E8A-4147-A177-3AD203B41FA5}">
                      <a16:colId xmlns:a16="http://schemas.microsoft.com/office/drawing/2014/main" val="3654997908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995821108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197902209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246216838"/>
                    </a:ext>
                  </a:extLst>
                </a:gridCol>
              </a:tblGrid>
              <a:tr h="32385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Table S4. Proteins altered following HQ treatment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290928"/>
                  </a:ext>
                </a:extLst>
              </a:tr>
              <a:tr h="32385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Increased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Decreased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17865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PUMA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p-RB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-54%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32409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p-NF</a:t>
                      </a:r>
                      <a:r>
                        <a:rPr lang="el-GR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κ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B-p65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CHK1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-38%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02101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p-NDRG1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120%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HSP27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-48%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060794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CYCLIN B1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-37%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82315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ctr"/>
                      <a:endParaRPr lang="en-US" sz="18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STAT3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-37%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26283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MCL1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-29%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895040"/>
                  </a:ext>
                </a:extLst>
              </a:tr>
              <a:tr h="59055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HT-29 cells were treated for 48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hr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with 0.5 mg/ml HQ. Cells were processed and analyzed by MD Andersen RPPA Facility. 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 changes represent the mean from two biological replicates. Cutoff values for significant alterations were set at 25%.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678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385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3653224-8AAE-464A-B1BD-5DDE7AA8F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697994"/>
              </p:ext>
            </p:extLst>
          </p:nvPr>
        </p:nvGraphicFramePr>
        <p:xfrm>
          <a:off x="1371600" y="1296013"/>
          <a:ext cx="3886200" cy="2419350"/>
        </p:xfrm>
        <a:graphic>
          <a:graphicData uri="http://schemas.openxmlformats.org/drawingml/2006/table">
            <a:tbl>
              <a:tblPr/>
              <a:tblGrid>
                <a:gridCol w="1943100">
                  <a:extLst>
                    <a:ext uri="{9D8B030D-6E8A-4147-A177-3AD203B41FA5}">
                      <a16:colId xmlns:a16="http://schemas.microsoft.com/office/drawing/2014/main" val="315828919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770977370"/>
                    </a:ext>
                  </a:extLst>
                </a:gridCol>
              </a:tblGrid>
              <a:tr h="257175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Table S5. Flavone IC</a:t>
                      </a:r>
                      <a:r>
                        <a:rPr lang="en-US" sz="1200" b="1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values in HT-29 cells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02341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Components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IC</a:t>
                      </a:r>
                      <a:r>
                        <a:rPr lang="en-US" sz="12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(µM)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4209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Baicalin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92.38 ± 5.14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08011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Baicalein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68.29 ± 19.36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387057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Wogonin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85.07 ± 14.43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10046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Wogonoside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&gt;300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642087"/>
                  </a:ext>
                </a:extLst>
              </a:tr>
              <a:tr h="447675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All IC</a:t>
                      </a:r>
                      <a:r>
                        <a:rPr lang="en-US" sz="12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values represent the mean ± SD from 3-5 independent experiments.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743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4819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137914</TotalTime>
  <Words>366</Words>
  <Application>Microsoft Macintosh PowerPoint</Application>
  <PresentationFormat>Letter Paper (8.5x11 in)</PresentationFormat>
  <Paragraphs>118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UPMC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Haizhou</dc:creator>
  <cp:lastModifiedBy>Schmitz, John</cp:lastModifiedBy>
  <cp:revision>2815</cp:revision>
  <cp:lastPrinted>2020-02-21T18:54:40Z</cp:lastPrinted>
  <dcterms:created xsi:type="dcterms:W3CDTF">2012-09-12T18:30:13Z</dcterms:created>
  <dcterms:modified xsi:type="dcterms:W3CDTF">2023-01-04T20:17:08Z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e4b1be8-281e-475d-98b0-21c3457e5a46_Enabled">
    <vt:lpwstr>true</vt:lpwstr>
  </property>
  <property fmtid="{D5CDD505-2E9C-101B-9397-08002B2CF9AE}" pid="3" name="MSIP_Label_5e4b1be8-281e-475d-98b0-21c3457e5a46_SetDate">
    <vt:lpwstr>2022-11-01T22:12:02Z</vt:lpwstr>
  </property>
  <property fmtid="{D5CDD505-2E9C-101B-9397-08002B2CF9AE}" pid="4" name="MSIP_Label_5e4b1be8-281e-475d-98b0-21c3457e5a46_Method">
    <vt:lpwstr>Standard</vt:lpwstr>
  </property>
  <property fmtid="{D5CDD505-2E9C-101B-9397-08002B2CF9AE}" pid="5" name="MSIP_Label_5e4b1be8-281e-475d-98b0-21c3457e5a46_Name">
    <vt:lpwstr>Public</vt:lpwstr>
  </property>
  <property fmtid="{D5CDD505-2E9C-101B-9397-08002B2CF9AE}" pid="6" name="MSIP_Label_5e4b1be8-281e-475d-98b0-21c3457e5a46_SiteId">
    <vt:lpwstr>8b3dd73e-4e72-4679-b191-56da1588712b</vt:lpwstr>
  </property>
  <property fmtid="{D5CDD505-2E9C-101B-9397-08002B2CF9AE}" pid="7" name="MSIP_Label_5e4b1be8-281e-475d-98b0-21c3457e5a46_ActionId">
    <vt:lpwstr>755ba309-69c2-443e-864d-fe500a1a99e6</vt:lpwstr>
  </property>
  <property fmtid="{D5CDD505-2E9C-101B-9397-08002B2CF9AE}" pid="8" name="MSIP_Label_5e4b1be8-281e-475d-98b0-21c3457e5a46_ContentBits">
    <vt:lpwstr>0</vt:lpwstr>
  </property>
</Properties>
</file>