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7"/>
  </p:normalViewPr>
  <p:slideViewPr>
    <p:cSldViewPr snapToGrid="0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D688-B9A1-4C60-9868-0E0985FEF412}" type="datetimeFigureOut">
              <a:rPr lang="zh-CN" altLang="en-US" smtClean="0"/>
              <a:t>2023/5/29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4511-E86D-4497-AA88-5DEA6AEA0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1629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D688-B9A1-4C60-9868-0E0985FEF412}" type="datetimeFigureOut">
              <a:rPr lang="zh-CN" altLang="en-US" smtClean="0"/>
              <a:t>2023/5/29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4511-E86D-4497-AA88-5DEA6AEA0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9844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D688-B9A1-4C60-9868-0E0985FEF412}" type="datetimeFigureOut">
              <a:rPr lang="zh-CN" altLang="en-US" smtClean="0"/>
              <a:t>2023/5/29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4511-E86D-4497-AA88-5DEA6AEA0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9833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D688-B9A1-4C60-9868-0E0985FEF412}" type="datetimeFigureOut">
              <a:rPr lang="zh-CN" altLang="en-US" smtClean="0"/>
              <a:t>2023/5/29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4511-E86D-4497-AA88-5DEA6AEA0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1536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D688-B9A1-4C60-9868-0E0985FEF412}" type="datetimeFigureOut">
              <a:rPr lang="zh-CN" altLang="en-US" smtClean="0"/>
              <a:t>2023/5/29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4511-E86D-4497-AA88-5DEA6AEA0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004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D688-B9A1-4C60-9868-0E0985FEF412}" type="datetimeFigureOut">
              <a:rPr lang="zh-CN" altLang="en-US" smtClean="0"/>
              <a:t>2023/5/29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4511-E86D-4497-AA88-5DEA6AEA0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6985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D688-B9A1-4C60-9868-0E0985FEF412}" type="datetimeFigureOut">
              <a:rPr lang="zh-CN" altLang="en-US" smtClean="0"/>
              <a:t>2023/5/29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4511-E86D-4497-AA88-5DEA6AEA0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0034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D688-B9A1-4C60-9868-0E0985FEF412}" type="datetimeFigureOut">
              <a:rPr lang="zh-CN" altLang="en-US" smtClean="0"/>
              <a:t>2023/5/29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4511-E86D-4497-AA88-5DEA6AEA0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6425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D688-B9A1-4C60-9868-0E0985FEF412}" type="datetimeFigureOut">
              <a:rPr lang="zh-CN" altLang="en-US" smtClean="0"/>
              <a:t>2023/5/29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4511-E86D-4497-AA88-5DEA6AEA0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0958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D688-B9A1-4C60-9868-0E0985FEF412}" type="datetimeFigureOut">
              <a:rPr lang="zh-CN" altLang="en-US" smtClean="0"/>
              <a:t>2023/5/29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4511-E86D-4497-AA88-5DEA6AEA0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3596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D688-B9A1-4C60-9868-0E0985FEF412}" type="datetimeFigureOut">
              <a:rPr lang="zh-CN" altLang="en-US" smtClean="0"/>
              <a:t>2023/5/29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4511-E86D-4497-AA88-5DEA6AEA0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3389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2D688-B9A1-4C60-9868-0E0985FEF412}" type="datetimeFigureOut">
              <a:rPr lang="zh-CN" altLang="en-US" smtClean="0"/>
              <a:t>2023/5/29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04511-E86D-4497-AA88-5DEA6AEA09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763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" name="组合 138"/>
          <p:cNvGrpSpPr/>
          <p:nvPr/>
        </p:nvGrpSpPr>
        <p:grpSpPr>
          <a:xfrm>
            <a:off x="113205" y="482803"/>
            <a:ext cx="11817488" cy="6283087"/>
            <a:chOff x="332280" y="55650"/>
            <a:chExt cx="11817488" cy="6283087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9187" y="55650"/>
              <a:ext cx="4535423" cy="3621024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6567" y="2594269"/>
              <a:ext cx="4679234" cy="3744468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5765" y="733230"/>
              <a:ext cx="3648954" cy="2913278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037"/>
            <a:stretch/>
          </p:blipFill>
          <p:spPr>
            <a:xfrm>
              <a:off x="6780829" y="2489866"/>
              <a:ext cx="3636818" cy="2297393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332280" y="1672731"/>
              <a:ext cx="193040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PTYK2 -134kDa</a:t>
              </a:r>
              <a:endParaRPr lang="zh-CN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332280" y="3460885"/>
              <a:ext cx="1930400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β-actin- 45kDa</a:t>
              </a:r>
              <a:endParaRPr lang="zh-CN" alt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6" name="组合 65"/>
            <p:cNvGrpSpPr/>
            <p:nvPr/>
          </p:nvGrpSpPr>
          <p:grpSpPr>
            <a:xfrm>
              <a:off x="1297480" y="540535"/>
              <a:ext cx="4344855" cy="894672"/>
              <a:chOff x="1045460" y="4880896"/>
              <a:chExt cx="4344855" cy="894672"/>
            </a:xfrm>
          </p:grpSpPr>
          <p:sp>
            <p:nvSpPr>
              <p:cNvPr id="26" name="文本框 25"/>
              <p:cNvSpPr txBox="1"/>
              <p:nvPr/>
            </p:nvSpPr>
            <p:spPr>
              <a:xfrm>
                <a:off x="1790734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文本框 26"/>
              <p:cNvSpPr txBox="1"/>
              <p:nvPr/>
            </p:nvSpPr>
            <p:spPr>
              <a:xfrm>
                <a:off x="1985716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3783354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文本框 28"/>
              <p:cNvSpPr txBox="1"/>
              <p:nvPr/>
            </p:nvSpPr>
            <p:spPr>
              <a:xfrm>
                <a:off x="3987898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4171552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文本框 30"/>
              <p:cNvSpPr txBox="1"/>
              <p:nvPr/>
            </p:nvSpPr>
            <p:spPr>
              <a:xfrm>
                <a:off x="4360936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文本框 31"/>
              <p:cNvSpPr txBox="1"/>
              <p:nvPr/>
            </p:nvSpPr>
            <p:spPr>
              <a:xfrm>
                <a:off x="4565567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4747412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2382930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文本框 34"/>
              <p:cNvSpPr txBox="1"/>
              <p:nvPr/>
            </p:nvSpPr>
            <p:spPr>
              <a:xfrm>
                <a:off x="2604353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2801687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文本框 36"/>
              <p:cNvSpPr txBox="1"/>
              <p:nvPr/>
            </p:nvSpPr>
            <p:spPr>
              <a:xfrm>
                <a:off x="2995462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文本框 37"/>
              <p:cNvSpPr txBox="1"/>
              <p:nvPr/>
            </p:nvSpPr>
            <p:spPr>
              <a:xfrm>
                <a:off x="3187926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文本框 38"/>
              <p:cNvSpPr txBox="1"/>
              <p:nvPr/>
            </p:nvSpPr>
            <p:spPr>
              <a:xfrm>
                <a:off x="3371836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文本框 39"/>
              <p:cNvSpPr txBox="1"/>
              <p:nvPr/>
            </p:nvSpPr>
            <p:spPr>
              <a:xfrm>
                <a:off x="3564164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文本框 40"/>
              <p:cNvSpPr txBox="1"/>
              <p:nvPr/>
            </p:nvSpPr>
            <p:spPr>
              <a:xfrm>
                <a:off x="2174846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65" name="组合 64"/>
              <p:cNvGrpSpPr/>
              <p:nvPr/>
            </p:nvGrpSpPr>
            <p:grpSpPr>
              <a:xfrm>
                <a:off x="1045460" y="4880896"/>
                <a:ext cx="4344855" cy="894672"/>
                <a:chOff x="1045460" y="4880896"/>
                <a:chExt cx="4344855" cy="894672"/>
              </a:xfrm>
            </p:grpSpPr>
            <p:sp>
              <p:nvSpPr>
                <p:cNvPr id="14" name="文本框 13"/>
                <p:cNvSpPr txBox="1"/>
                <p:nvPr/>
              </p:nvSpPr>
              <p:spPr>
                <a:xfrm>
                  <a:off x="3007560" y="4880896"/>
                  <a:ext cx="896384" cy="3000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32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Jurkat</a:t>
                  </a:r>
                  <a:endParaRPr lang="zh-CN" altLang="en-US" sz="132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" name="文本框 15"/>
                <p:cNvSpPr txBox="1"/>
                <p:nvPr/>
              </p:nvSpPr>
              <p:spPr>
                <a:xfrm>
                  <a:off x="1605136" y="5432540"/>
                  <a:ext cx="192464" cy="2312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zh-CN" altLang="en-US" sz="88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7" name="组合 16"/>
                <p:cNvGrpSpPr/>
                <p:nvPr/>
              </p:nvGrpSpPr>
              <p:grpSpPr>
                <a:xfrm>
                  <a:off x="1946051" y="5190835"/>
                  <a:ext cx="1224692" cy="474668"/>
                  <a:chOff x="5096459" y="2342658"/>
                  <a:chExt cx="1029075" cy="382201"/>
                </a:xfrm>
              </p:grpSpPr>
              <p:sp>
                <p:nvSpPr>
                  <p:cNvPr id="57" name="文本框 56"/>
                  <p:cNvSpPr txBox="1"/>
                  <p:nvPr/>
                </p:nvSpPr>
                <p:spPr>
                  <a:xfrm>
                    <a:off x="5255247" y="2342658"/>
                    <a:ext cx="682400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QL-1200186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58" name="文本框 57"/>
                  <p:cNvSpPr txBox="1"/>
                  <p:nvPr/>
                </p:nvSpPr>
                <p:spPr>
                  <a:xfrm>
                    <a:off x="5096459" y="2532799"/>
                    <a:ext cx="336172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0.4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59" name="文本框 58"/>
                  <p:cNvSpPr txBox="1"/>
                  <p:nvPr/>
                </p:nvSpPr>
                <p:spPr>
                  <a:xfrm>
                    <a:off x="5297061" y="2534960"/>
                    <a:ext cx="168713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0" name="文本框 59"/>
                  <p:cNvSpPr txBox="1"/>
                  <p:nvPr/>
                </p:nvSpPr>
                <p:spPr>
                  <a:xfrm>
                    <a:off x="5435754" y="2536464"/>
                    <a:ext cx="314847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10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1" name="文本框 60"/>
                  <p:cNvSpPr txBox="1"/>
                  <p:nvPr/>
                </p:nvSpPr>
                <p:spPr>
                  <a:xfrm>
                    <a:off x="5616692" y="2537129"/>
                    <a:ext cx="314847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50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2" name="文本框 61"/>
                  <p:cNvSpPr txBox="1"/>
                  <p:nvPr/>
                </p:nvSpPr>
                <p:spPr>
                  <a:xfrm>
                    <a:off x="5752263" y="2538633"/>
                    <a:ext cx="373271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250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63" name="直接连接符 62"/>
                  <p:cNvCxnSpPr>
                    <a:endCxn id="62" idx="0"/>
                  </p:cNvCxnSpPr>
                  <p:nvPr/>
                </p:nvCxnSpPr>
                <p:spPr>
                  <a:xfrm>
                    <a:off x="5216111" y="2538633"/>
                    <a:ext cx="722788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8" name="组合 17"/>
                <p:cNvGrpSpPr/>
                <p:nvPr/>
              </p:nvGrpSpPr>
              <p:grpSpPr>
                <a:xfrm>
                  <a:off x="2970699" y="5192955"/>
                  <a:ext cx="1182654" cy="472544"/>
                  <a:chOff x="5131781" y="2344369"/>
                  <a:chExt cx="993753" cy="380491"/>
                </a:xfrm>
              </p:grpSpPr>
              <p:sp>
                <p:nvSpPr>
                  <p:cNvPr id="50" name="文本框 49"/>
                  <p:cNvSpPr txBox="1"/>
                  <p:nvPr/>
                </p:nvSpPr>
                <p:spPr>
                  <a:xfrm>
                    <a:off x="5261886" y="2344369"/>
                    <a:ext cx="665156" cy="1862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BMS986165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51" name="文本框 50"/>
                  <p:cNvSpPr txBox="1"/>
                  <p:nvPr/>
                </p:nvSpPr>
                <p:spPr>
                  <a:xfrm>
                    <a:off x="5131781" y="2537129"/>
                    <a:ext cx="336172" cy="1862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0.4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52" name="文本框 51"/>
                  <p:cNvSpPr txBox="1"/>
                  <p:nvPr/>
                </p:nvSpPr>
                <p:spPr>
                  <a:xfrm>
                    <a:off x="5318742" y="2537129"/>
                    <a:ext cx="168713" cy="1862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53" name="文本框 52"/>
                  <p:cNvSpPr txBox="1"/>
                  <p:nvPr/>
                </p:nvSpPr>
                <p:spPr>
                  <a:xfrm>
                    <a:off x="5447048" y="2537129"/>
                    <a:ext cx="314847" cy="1862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10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54" name="文本框 53"/>
                  <p:cNvSpPr txBox="1"/>
                  <p:nvPr/>
                </p:nvSpPr>
                <p:spPr>
                  <a:xfrm>
                    <a:off x="5601115" y="2537129"/>
                    <a:ext cx="314847" cy="1862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50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55" name="文本框 54"/>
                  <p:cNvSpPr txBox="1"/>
                  <p:nvPr/>
                </p:nvSpPr>
                <p:spPr>
                  <a:xfrm>
                    <a:off x="5752263" y="2538633"/>
                    <a:ext cx="373271" cy="1862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250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56" name="直接连接符 55"/>
                  <p:cNvCxnSpPr/>
                  <p:nvPr/>
                </p:nvCxnSpPr>
                <p:spPr>
                  <a:xfrm>
                    <a:off x="5232711" y="2536426"/>
                    <a:ext cx="722788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9" name="组合 18"/>
                <p:cNvGrpSpPr/>
                <p:nvPr/>
              </p:nvGrpSpPr>
              <p:grpSpPr>
                <a:xfrm>
                  <a:off x="3933282" y="5185840"/>
                  <a:ext cx="1457033" cy="482848"/>
                  <a:chOff x="5117541" y="2334567"/>
                  <a:chExt cx="1224306" cy="388788"/>
                </a:xfrm>
              </p:grpSpPr>
              <p:sp>
                <p:nvSpPr>
                  <p:cNvPr id="43" name="文本框 42"/>
                  <p:cNvSpPr txBox="1"/>
                  <p:nvPr/>
                </p:nvSpPr>
                <p:spPr>
                  <a:xfrm>
                    <a:off x="5290342" y="2334567"/>
                    <a:ext cx="967545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4" name="文本框 43"/>
                  <p:cNvSpPr txBox="1"/>
                  <p:nvPr/>
                </p:nvSpPr>
                <p:spPr>
                  <a:xfrm>
                    <a:off x="5117541" y="2537129"/>
                    <a:ext cx="336172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0.4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5" name="文本框 44"/>
                  <p:cNvSpPr txBox="1"/>
                  <p:nvPr/>
                </p:nvSpPr>
                <p:spPr>
                  <a:xfrm>
                    <a:off x="5303869" y="2537129"/>
                    <a:ext cx="168713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6" name="文本框 45"/>
                  <p:cNvSpPr txBox="1"/>
                  <p:nvPr/>
                </p:nvSpPr>
                <p:spPr>
                  <a:xfrm>
                    <a:off x="5433494" y="2537129"/>
                    <a:ext cx="314847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10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7" name="文本框 46"/>
                  <p:cNvSpPr txBox="1"/>
                  <p:nvPr/>
                </p:nvSpPr>
                <p:spPr>
                  <a:xfrm>
                    <a:off x="5601017" y="2537129"/>
                    <a:ext cx="314847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50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8" name="文本框 47"/>
                  <p:cNvSpPr txBox="1"/>
                  <p:nvPr/>
                </p:nvSpPr>
                <p:spPr>
                  <a:xfrm>
                    <a:off x="5754379" y="2536559"/>
                    <a:ext cx="587468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250    </a:t>
                    </a:r>
                    <a:r>
                      <a:rPr lang="en-US" altLang="zh-CN" sz="88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nM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49" name="直接连接符 48"/>
                  <p:cNvCxnSpPr>
                    <a:endCxn id="48" idx="0"/>
                  </p:cNvCxnSpPr>
                  <p:nvPr/>
                </p:nvCxnSpPr>
                <p:spPr>
                  <a:xfrm>
                    <a:off x="5218227" y="2536559"/>
                    <a:ext cx="829886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2" name="文本框 21"/>
                <p:cNvSpPr txBox="1"/>
                <p:nvPr/>
              </p:nvSpPr>
              <p:spPr>
                <a:xfrm>
                  <a:off x="1791943" y="5433009"/>
                  <a:ext cx="192464" cy="2312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zh-CN" altLang="en-US" sz="88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" name="文本框 22"/>
                <p:cNvSpPr txBox="1"/>
                <p:nvPr/>
              </p:nvSpPr>
              <p:spPr>
                <a:xfrm>
                  <a:off x="1051019" y="5330121"/>
                  <a:ext cx="550542" cy="2312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[</a:t>
                  </a:r>
                  <a:r>
                    <a:rPr lang="en-US" altLang="zh-CN" sz="88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Cpds</a:t>
                  </a:r>
                  <a:r>
                    <a:rPr lang="en-US" altLang="zh-CN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]</a:t>
                  </a:r>
                  <a:endParaRPr lang="zh-CN" altLang="en-US" sz="88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" name="文本框 23"/>
                <p:cNvSpPr txBox="1"/>
                <p:nvPr/>
              </p:nvSpPr>
              <p:spPr>
                <a:xfrm>
                  <a:off x="1045460" y="5544288"/>
                  <a:ext cx="550542" cy="2312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[IFNα]</a:t>
                  </a:r>
                  <a:endParaRPr lang="zh-CN" altLang="en-US" sz="88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" name="文本框 24"/>
                <p:cNvSpPr txBox="1"/>
                <p:nvPr/>
              </p:nvSpPr>
              <p:spPr>
                <a:xfrm>
                  <a:off x="1604258" y="5511642"/>
                  <a:ext cx="192464" cy="2140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77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_</a:t>
                  </a:r>
                  <a:endParaRPr lang="zh-CN" altLang="en-US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2" name="矩形 41"/>
                <p:cNvSpPr/>
                <p:nvPr/>
              </p:nvSpPr>
              <p:spPr>
                <a:xfrm>
                  <a:off x="4099644" y="5199249"/>
                  <a:ext cx="748120" cy="23128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NDI-034858</a:t>
                  </a:r>
                  <a:endParaRPr lang="zh-CN" altLang="en-US" sz="88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67" name="组合 66"/>
            <p:cNvGrpSpPr/>
            <p:nvPr/>
          </p:nvGrpSpPr>
          <p:grpSpPr>
            <a:xfrm>
              <a:off x="1282852" y="2489866"/>
              <a:ext cx="4344855" cy="894672"/>
              <a:chOff x="1045460" y="4880896"/>
              <a:chExt cx="4344855" cy="894672"/>
            </a:xfrm>
          </p:grpSpPr>
          <p:sp>
            <p:nvSpPr>
              <p:cNvPr id="68" name="文本框 67"/>
              <p:cNvSpPr txBox="1"/>
              <p:nvPr/>
            </p:nvSpPr>
            <p:spPr>
              <a:xfrm>
                <a:off x="1790734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文本框 68"/>
              <p:cNvSpPr txBox="1"/>
              <p:nvPr/>
            </p:nvSpPr>
            <p:spPr>
              <a:xfrm>
                <a:off x="1985716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文本框 69"/>
              <p:cNvSpPr txBox="1"/>
              <p:nvPr/>
            </p:nvSpPr>
            <p:spPr>
              <a:xfrm>
                <a:off x="3783354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文本框 70"/>
              <p:cNvSpPr txBox="1"/>
              <p:nvPr/>
            </p:nvSpPr>
            <p:spPr>
              <a:xfrm>
                <a:off x="3987898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文本框 71"/>
              <p:cNvSpPr txBox="1"/>
              <p:nvPr/>
            </p:nvSpPr>
            <p:spPr>
              <a:xfrm>
                <a:off x="4171552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文本框 72"/>
              <p:cNvSpPr txBox="1"/>
              <p:nvPr/>
            </p:nvSpPr>
            <p:spPr>
              <a:xfrm>
                <a:off x="4360936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文本框 73"/>
              <p:cNvSpPr txBox="1"/>
              <p:nvPr/>
            </p:nvSpPr>
            <p:spPr>
              <a:xfrm>
                <a:off x="4565567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文本框 74"/>
              <p:cNvSpPr txBox="1"/>
              <p:nvPr/>
            </p:nvSpPr>
            <p:spPr>
              <a:xfrm>
                <a:off x="4747412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文本框 75"/>
              <p:cNvSpPr txBox="1"/>
              <p:nvPr/>
            </p:nvSpPr>
            <p:spPr>
              <a:xfrm>
                <a:off x="2382930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文本框 76"/>
              <p:cNvSpPr txBox="1"/>
              <p:nvPr/>
            </p:nvSpPr>
            <p:spPr>
              <a:xfrm>
                <a:off x="2604353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文本框 77"/>
              <p:cNvSpPr txBox="1"/>
              <p:nvPr/>
            </p:nvSpPr>
            <p:spPr>
              <a:xfrm>
                <a:off x="2801687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文本框 78"/>
              <p:cNvSpPr txBox="1"/>
              <p:nvPr/>
            </p:nvSpPr>
            <p:spPr>
              <a:xfrm>
                <a:off x="2995462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文本框 79"/>
              <p:cNvSpPr txBox="1"/>
              <p:nvPr/>
            </p:nvSpPr>
            <p:spPr>
              <a:xfrm>
                <a:off x="3187926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文本框 80"/>
              <p:cNvSpPr txBox="1"/>
              <p:nvPr/>
            </p:nvSpPr>
            <p:spPr>
              <a:xfrm>
                <a:off x="3371836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文本框 81"/>
              <p:cNvSpPr txBox="1"/>
              <p:nvPr/>
            </p:nvSpPr>
            <p:spPr>
              <a:xfrm>
                <a:off x="3564164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文本框 82"/>
              <p:cNvSpPr txBox="1"/>
              <p:nvPr/>
            </p:nvSpPr>
            <p:spPr>
              <a:xfrm>
                <a:off x="2174846" y="5560407"/>
                <a:ext cx="192464" cy="214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endParaRPr lang="zh-CN" altLang="en-US" sz="77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84" name="组合 83"/>
              <p:cNvGrpSpPr/>
              <p:nvPr/>
            </p:nvGrpSpPr>
            <p:grpSpPr>
              <a:xfrm>
                <a:off x="1045460" y="4880896"/>
                <a:ext cx="4344855" cy="894672"/>
                <a:chOff x="1045460" y="4880896"/>
                <a:chExt cx="4344855" cy="894672"/>
              </a:xfrm>
            </p:grpSpPr>
            <p:sp>
              <p:nvSpPr>
                <p:cNvPr id="85" name="文本框 84"/>
                <p:cNvSpPr txBox="1"/>
                <p:nvPr/>
              </p:nvSpPr>
              <p:spPr>
                <a:xfrm>
                  <a:off x="3007560" y="4880896"/>
                  <a:ext cx="896384" cy="3000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32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Jurkat</a:t>
                  </a:r>
                  <a:endParaRPr lang="zh-CN" altLang="en-US" sz="132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6" name="文本框 85"/>
                <p:cNvSpPr txBox="1"/>
                <p:nvPr/>
              </p:nvSpPr>
              <p:spPr>
                <a:xfrm>
                  <a:off x="1605136" y="5432540"/>
                  <a:ext cx="192464" cy="2312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zh-CN" altLang="en-US" sz="88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87" name="组合 86"/>
                <p:cNvGrpSpPr/>
                <p:nvPr/>
              </p:nvGrpSpPr>
              <p:grpSpPr>
                <a:xfrm>
                  <a:off x="1946051" y="5190835"/>
                  <a:ext cx="1224692" cy="474668"/>
                  <a:chOff x="5096459" y="2342658"/>
                  <a:chExt cx="1029075" cy="382201"/>
                </a:xfrm>
              </p:grpSpPr>
              <p:sp>
                <p:nvSpPr>
                  <p:cNvPr id="109" name="文本框 108"/>
                  <p:cNvSpPr txBox="1"/>
                  <p:nvPr/>
                </p:nvSpPr>
                <p:spPr>
                  <a:xfrm>
                    <a:off x="5255247" y="2342658"/>
                    <a:ext cx="682400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QL-1200186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0" name="文本框 109"/>
                  <p:cNvSpPr txBox="1"/>
                  <p:nvPr/>
                </p:nvSpPr>
                <p:spPr>
                  <a:xfrm>
                    <a:off x="5096459" y="2532799"/>
                    <a:ext cx="336172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0.4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1" name="文本框 110"/>
                  <p:cNvSpPr txBox="1"/>
                  <p:nvPr/>
                </p:nvSpPr>
                <p:spPr>
                  <a:xfrm>
                    <a:off x="5297061" y="2534960"/>
                    <a:ext cx="168713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2" name="文本框 111"/>
                  <p:cNvSpPr txBox="1"/>
                  <p:nvPr/>
                </p:nvSpPr>
                <p:spPr>
                  <a:xfrm>
                    <a:off x="5435754" y="2536464"/>
                    <a:ext cx="314847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10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3" name="文本框 112"/>
                  <p:cNvSpPr txBox="1"/>
                  <p:nvPr/>
                </p:nvSpPr>
                <p:spPr>
                  <a:xfrm>
                    <a:off x="5616692" y="2537129"/>
                    <a:ext cx="314847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50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4" name="文本框 113"/>
                  <p:cNvSpPr txBox="1"/>
                  <p:nvPr/>
                </p:nvSpPr>
                <p:spPr>
                  <a:xfrm>
                    <a:off x="5752263" y="2538633"/>
                    <a:ext cx="373271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250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15" name="直接连接符 114"/>
                  <p:cNvCxnSpPr>
                    <a:endCxn id="114" idx="0"/>
                  </p:cNvCxnSpPr>
                  <p:nvPr/>
                </p:nvCxnSpPr>
                <p:spPr>
                  <a:xfrm>
                    <a:off x="5216111" y="2538633"/>
                    <a:ext cx="722788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8" name="组合 87"/>
                <p:cNvGrpSpPr/>
                <p:nvPr/>
              </p:nvGrpSpPr>
              <p:grpSpPr>
                <a:xfrm>
                  <a:off x="2970699" y="5192955"/>
                  <a:ext cx="1182654" cy="472544"/>
                  <a:chOff x="5131781" y="2344369"/>
                  <a:chExt cx="993753" cy="380491"/>
                </a:xfrm>
              </p:grpSpPr>
              <p:sp>
                <p:nvSpPr>
                  <p:cNvPr id="102" name="文本框 101"/>
                  <p:cNvSpPr txBox="1"/>
                  <p:nvPr/>
                </p:nvSpPr>
                <p:spPr>
                  <a:xfrm>
                    <a:off x="5261886" y="2344369"/>
                    <a:ext cx="665156" cy="1862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BMS986165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3" name="文本框 102"/>
                  <p:cNvSpPr txBox="1"/>
                  <p:nvPr/>
                </p:nvSpPr>
                <p:spPr>
                  <a:xfrm>
                    <a:off x="5131781" y="2537129"/>
                    <a:ext cx="336172" cy="1862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0.4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4" name="文本框 103"/>
                  <p:cNvSpPr txBox="1"/>
                  <p:nvPr/>
                </p:nvSpPr>
                <p:spPr>
                  <a:xfrm>
                    <a:off x="5318742" y="2537129"/>
                    <a:ext cx="168713" cy="1862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5" name="文本框 104"/>
                  <p:cNvSpPr txBox="1"/>
                  <p:nvPr/>
                </p:nvSpPr>
                <p:spPr>
                  <a:xfrm>
                    <a:off x="5447048" y="2537129"/>
                    <a:ext cx="314847" cy="1862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10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6" name="文本框 105"/>
                  <p:cNvSpPr txBox="1"/>
                  <p:nvPr/>
                </p:nvSpPr>
                <p:spPr>
                  <a:xfrm>
                    <a:off x="5601115" y="2537129"/>
                    <a:ext cx="314847" cy="1862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50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7" name="文本框 106"/>
                  <p:cNvSpPr txBox="1"/>
                  <p:nvPr/>
                </p:nvSpPr>
                <p:spPr>
                  <a:xfrm>
                    <a:off x="5752263" y="2538633"/>
                    <a:ext cx="373271" cy="1862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250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08" name="直接连接符 107"/>
                  <p:cNvCxnSpPr/>
                  <p:nvPr/>
                </p:nvCxnSpPr>
                <p:spPr>
                  <a:xfrm>
                    <a:off x="5232711" y="2536426"/>
                    <a:ext cx="722788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9" name="组合 88"/>
                <p:cNvGrpSpPr/>
                <p:nvPr/>
              </p:nvGrpSpPr>
              <p:grpSpPr>
                <a:xfrm>
                  <a:off x="3933282" y="5185840"/>
                  <a:ext cx="1457033" cy="482848"/>
                  <a:chOff x="5117541" y="2334567"/>
                  <a:chExt cx="1224306" cy="388788"/>
                </a:xfrm>
              </p:grpSpPr>
              <p:sp>
                <p:nvSpPr>
                  <p:cNvPr id="95" name="文本框 94"/>
                  <p:cNvSpPr txBox="1"/>
                  <p:nvPr/>
                </p:nvSpPr>
                <p:spPr>
                  <a:xfrm>
                    <a:off x="5290342" y="2334567"/>
                    <a:ext cx="967545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6" name="文本框 95"/>
                  <p:cNvSpPr txBox="1"/>
                  <p:nvPr/>
                </p:nvSpPr>
                <p:spPr>
                  <a:xfrm>
                    <a:off x="5117541" y="2537129"/>
                    <a:ext cx="336172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0.4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7" name="文本框 96"/>
                  <p:cNvSpPr txBox="1"/>
                  <p:nvPr/>
                </p:nvSpPr>
                <p:spPr>
                  <a:xfrm>
                    <a:off x="5303869" y="2537129"/>
                    <a:ext cx="168713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8" name="文本框 97"/>
                  <p:cNvSpPr txBox="1"/>
                  <p:nvPr/>
                </p:nvSpPr>
                <p:spPr>
                  <a:xfrm>
                    <a:off x="5433494" y="2537129"/>
                    <a:ext cx="314847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10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9" name="文本框 98"/>
                  <p:cNvSpPr txBox="1"/>
                  <p:nvPr/>
                </p:nvSpPr>
                <p:spPr>
                  <a:xfrm>
                    <a:off x="5601017" y="2537129"/>
                    <a:ext cx="314847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50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0" name="文本框 99"/>
                  <p:cNvSpPr txBox="1"/>
                  <p:nvPr/>
                </p:nvSpPr>
                <p:spPr>
                  <a:xfrm>
                    <a:off x="5754379" y="2536559"/>
                    <a:ext cx="587468" cy="18622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88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250    </a:t>
                    </a:r>
                    <a:r>
                      <a:rPr lang="en-US" altLang="zh-CN" sz="880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nM</a:t>
                    </a:r>
                    <a:endParaRPr lang="zh-CN" altLang="en-US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01" name="直接连接符 100"/>
                  <p:cNvCxnSpPr>
                    <a:endCxn id="100" idx="0"/>
                  </p:cNvCxnSpPr>
                  <p:nvPr/>
                </p:nvCxnSpPr>
                <p:spPr>
                  <a:xfrm>
                    <a:off x="5218227" y="2536559"/>
                    <a:ext cx="829886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0" name="文本框 89"/>
                <p:cNvSpPr txBox="1"/>
                <p:nvPr/>
              </p:nvSpPr>
              <p:spPr>
                <a:xfrm>
                  <a:off x="1791943" y="5433009"/>
                  <a:ext cx="192464" cy="2312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endParaRPr lang="zh-CN" altLang="en-US" sz="88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1" name="文本框 90"/>
                <p:cNvSpPr txBox="1"/>
                <p:nvPr/>
              </p:nvSpPr>
              <p:spPr>
                <a:xfrm>
                  <a:off x="1051019" y="5330121"/>
                  <a:ext cx="550542" cy="2312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[</a:t>
                  </a:r>
                  <a:r>
                    <a:rPr lang="en-US" altLang="zh-CN" sz="88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Cpds</a:t>
                  </a:r>
                  <a:r>
                    <a:rPr lang="en-US" altLang="zh-CN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]</a:t>
                  </a:r>
                  <a:endParaRPr lang="zh-CN" altLang="en-US" sz="88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2" name="文本框 91"/>
                <p:cNvSpPr txBox="1"/>
                <p:nvPr/>
              </p:nvSpPr>
              <p:spPr>
                <a:xfrm>
                  <a:off x="1045460" y="5544288"/>
                  <a:ext cx="550542" cy="2312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[IFNα]</a:t>
                  </a:r>
                  <a:endParaRPr lang="zh-CN" altLang="en-US" sz="88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3" name="文本框 92"/>
                <p:cNvSpPr txBox="1"/>
                <p:nvPr/>
              </p:nvSpPr>
              <p:spPr>
                <a:xfrm>
                  <a:off x="1604258" y="5511642"/>
                  <a:ext cx="192464" cy="2140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77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_</a:t>
                  </a:r>
                  <a:endParaRPr lang="zh-CN" altLang="en-US" sz="77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4" name="矩形 93"/>
                <p:cNvSpPr/>
                <p:nvPr/>
              </p:nvSpPr>
              <p:spPr>
                <a:xfrm>
                  <a:off x="4099644" y="5199249"/>
                  <a:ext cx="748120" cy="23128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88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NDI-034858</a:t>
                  </a:r>
                  <a:endParaRPr lang="zh-CN" altLang="en-US" sz="88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pic>
          <p:nvPicPr>
            <p:cNvPr id="121" name="图片 12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07" t="18116" r="29582" b="22301"/>
            <a:stretch/>
          </p:blipFill>
          <p:spPr>
            <a:xfrm>
              <a:off x="11042675" y="850474"/>
              <a:ext cx="1107093" cy="2120280"/>
            </a:xfrm>
            <a:prstGeom prst="rect">
              <a:avLst/>
            </a:prstGeom>
          </p:spPr>
        </p:pic>
        <p:sp>
          <p:nvSpPr>
            <p:cNvPr id="122" name="文本框 121"/>
            <p:cNvSpPr txBox="1"/>
            <p:nvPr/>
          </p:nvSpPr>
          <p:spPr>
            <a:xfrm>
              <a:off x="10404719" y="1851242"/>
              <a:ext cx="52363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 dirty="0"/>
                <a:t>270 </a:t>
              </a:r>
              <a:r>
                <a:rPr lang="en-US" altLang="zh-CN" sz="700" dirty="0" err="1"/>
                <a:t>kDa</a:t>
              </a:r>
              <a:r>
                <a:rPr lang="en-US" altLang="zh-CN" sz="700" dirty="0"/>
                <a:t> </a:t>
              </a:r>
              <a:endParaRPr lang="zh-CN" altLang="en-US" sz="700" dirty="0"/>
            </a:p>
          </p:txBody>
        </p:sp>
        <p:cxnSp>
          <p:nvCxnSpPr>
            <p:cNvPr id="124" name="直接箭头连接符 123"/>
            <p:cNvCxnSpPr/>
            <p:nvPr/>
          </p:nvCxnSpPr>
          <p:spPr>
            <a:xfrm>
              <a:off x="10066075" y="1958494"/>
              <a:ext cx="239813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文本框 124"/>
            <p:cNvSpPr txBox="1"/>
            <p:nvPr/>
          </p:nvSpPr>
          <p:spPr>
            <a:xfrm>
              <a:off x="10404719" y="1978318"/>
              <a:ext cx="52363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 dirty="0"/>
                <a:t>175 </a:t>
              </a:r>
              <a:r>
                <a:rPr lang="en-US" altLang="zh-CN" sz="700" dirty="0" err="1"/>
                <a:t>kDa</a:t>
              </a:r>
              <a:r>
                <a:rPr lang="en-US" altLang="zh-CN" sz="700" dirty="0"/>
                <a:t> </a:t>
              </a:r>
              <a:endParaRPr lang="zh-CN" altLang="en-US" sz="700" dirty="0"/>
            </a:p>
          </p:txBody>
        </p:sp>
        <p:cxnSp>
          <p:nvCxnSpPr>
            <p:cNvPr id="126" name="直接箭头连接符 125"/>
            <p:cNvCxnSpPr/>
            <p:nvPr/>
          </p:nvCxnSpPr>
          <p:spPr>
            <a:xfrm>
              <a:off x="10066075" y="2085570"/>
              <a:ext cx="239813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直接箭头连接符 126"/>
            <p:cNvCxnSpPr/>
            <p:nvPr/>
          </p:nvCxnSpPr>
          <p:spPr>
            <a:xfrm>
              <a:off x="10066075" y="2178373"/>
              <a:ext cx="239813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文本框 127"/>
            <p:cNvSpPr txBox="1"/>
            <p:nvPr/>
          </p:nvSpPr>
          <p:spPr>
            <a:xfrm>
              <a:off x="10404719" y="2086743"/>
              <a:ext cx="52363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 dirty="0"/>
                <a:t>130 </a:t>
              </a:r>
              <a:r>
                <a:rPr lang="en-US" altLang="zh-CN" sz="700" dirty="0" err="1"/>
                <a:t>kDa</a:t>
              </a:r>
              <a:r>
                <a:rPr lang="en-US" altLang="zh-CN" sz="700" dirty="0"/>
                <a:t> </a:t>
              </a:r>
              <a:endParaRPr lang="zh-CN" altLang="en-US" sz="700" dirty="0"/>
            </a:p>
          </p:txBody>
        </p:sp>
        <p:sp>
          <p:nvSpPr>
            <p:cNvPr id="129" name="文本框 128"/>
            <p:cNvSpPr txBox="1"/>
            <p:nvPr/>
          </p:nvSpPr>
          <p:spPr>
            <a:xfrm>
              <a:off x="10424622" y="2222215"/>
              <a:ext cx="52363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 dirty="0"/>
                <a:t>95 </a:t>
              </a:r>
              <a:r>
                <a:rPr lang="en-US" altLang="zh-CN" sz="700" dirty="0" err="1"/>
                <a:t>kDa</a:t>
              </a:r>
              <a:r>
                <a:rPr lang="en-US" altLang="zh-CN" sz="700" dirty="0"/>
                <a:t> </a:t>
              </a:r>
              <a:endParaRPr lang="zh-CN" altLang="en-US" sz="700" dirty="0"/>
            </a:p>
          </p:txBody>
        </p:sp>
        <p:cxnSp>
          <p:nvCxnSpPr>
            <p:cNvPr id="130" name="直接箭头连接符 129"/>
            <p:cNvCxnSpPr/>
            <p:nvPr/>
          </p:nvCxnSpPr>
          <p:spPr>
            <a:xfrm>
              <a:off x="10066075" y="2322243"/>
              <a:ext cx="239813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直接箭头连接符 130"/>
            <p:cNvCxnSpPr/>
            <p:nvPr/>
          </p:nvCxnSpPr>
          <p:spPr>
            <a:xfrm>
              <a:off x="10078775" y="2494359"/>
              <a:ext cx="239813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文本框 131"/>
            <p:cNvSpPr txBox="1"/>
            <p:nvPr/>
          </p:nvSpPr>
          <p:spPr>
            <a:xfrm>
              <a:off x="10422195" y="2389838"/>
              <a:ext cx="52363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 dirty="0"/>
                <a:t>65 </a:t>
              </a:r>
              <a:r>
                <a:rPr lang="en-US" altLang="zh-CN" sz="700" dirty="0" err="1"/>
                <a:t>kDa</a:t>
              </a:r>
              <a:r>
                <a:rPr lang="en-US" altLang="zh-CN" sz="700" dirty="0"/>
                <a:t> </a:t>
              </a:r>
              <a:endParaRPr lang="zh-CN" altLang="en-US" sz="700" dirty="0"/>
            </a:p>
          </p:txBody>
        </p:sp>
        <p:cxnSp>
          <p:nvCxnSpPr>
            <p:cNvPr id="133" name="直接箭头连接符 132"/>
            <p:cNvCxnSpPr/>
            <p:nvPr/>
          </p:nvCxnSpPr>
          <p:spPr>
            <a:xfrm>
              <a:off x="10072425" y="2627185"/>
              <a:ext cx="239813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文本框 133"/>
            <p:cNvSpPr txBox="1"/>
            <p:nvPr/>
          </p:nvSpPr>
          <p:spPr>
            <a:xfrm>
              <a:off x="10414607" y="2533707"/>
              <a:ext cx="52363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 dirty="0"/>
                <a:t> 50 </a:t>
              </a:r>
              <a:r>
                <a:rPr lang="en-US" altLang="zh-CN" sz="700" dirty="0" err="1"/>
                <a:t>kDa</a:t>
              </a:r>
              <a:r>
                <a:rPr lang="en-US" altLang="zh-CN" sz="700" dirty="0"/>
                <a:t> </a:t>
              </a:r>
              <a:endParaRPr lang="zh-CN" altLang="en-US" sz="700" dirty="0"/>
            </a:p>
          </p:txBody>
        </p:sp>
        <p:cxnSp>
          <p:nvCxnSpPr>
            <p:cNvPr id="135" name="直接箭头连接符 134"/>
            <p:cNvCxnSpPr/>
            <p:nvPr/>
          </p:nvCxnSpPr>
          <p:spPr>
            <a:xfrm>
              <a:off x="10048350" y="2883335"/>
              <a:ext cx="239813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文本框 135"/>
            <p:cNvSpPr txBox="1"/>
            <p:nvPr/>
          </p:nvSpPr>
          <p:spPr>
            <a:xfrm>
              <a:off x="10414607" y="2779384"/>
              <a:ext cx="52363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 dirty="0"/>
                <a:t>35 </a:t>
              </a:r>
              <a:r>
                <a:rPr lang="en-US" altLang="zh-CN" sz="700" dirty="0" err="1"/>
                <a:t>kDa</a:t>
              </a:r>
              <a:r>
                <a:rPr lang="en-US" altLang="zh-CN" sz="700" dirty="0"/>
                <a:t> </a:t>
              </a:r>
              <a:endParaRPr lang="zh-CN" altLang="en-US" sz="700" dirty="0"/>
            </a:p>
          </p:txBody>
        </p:sp>
        <p:sp>
          <p:nvSpPr>
            <p:cNvPr id="137" name="文本框 136"/>
            <p:cNvSpPr txBox="1"/>
            <p:nvPr/>
          </p:nvSpPr>
          <p:spPr>
            <a:xfrm>
              <a:off x="10415844" y="2938832"/>
              <a:ext cx="52363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00" dirty="0"/>
                <a:t>30 </a:t>
              </a:r>
              <a:r>
                <a:rPr lang="en-US" altLang="zh-CN" sz="700" dirty="0" err="1"/>
                <a:t>kDa</a:t>
              </a:r>
              <a:r>
                <a:rPr lang="en-US" altLang="zh-CN" sz="700" dirty="0"/>
                <a:t> </a:t>
              </a:r>
              <a:endParaRPr lang="zh-CN" altLang="en-US" sz="700" dirty="0"/>
            </a:p>
          </p:txBody>
        </p:sp>
        <p:cxnSp>
          <p:nvCxnSpPr>
            <p:cNvPr id="138" name="直接箭头连接符 137"/>
            <p:cNvCxnSpPr/>
            <p:nvPr/>
          </p:nvCxnSpPr>
          <p:spPr>
            <a:xfrm>
              <a:off x="10048349" y="3034532"/>
              <a:ext cx="239813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" name="文本框 140"/>
          <p:cNvSpPr txBox="1"/>
          <p:nvPr/>
        </p:nvSpPr>
        <p:spPr>
          <a:xfrm>
            <a:off x="232062" y="81527"/>
            <a:ext cx="5704664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76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Materials for western blot of P-TYK2</a:t>
            </a:r>
            <a:endParaRPr lang="zh-CN" altLang="en-US" sz="176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文本框 141"/>
          <p:cNvSpPr txBox="1"/>
          <p:nvPr/>
        </p:nvSpPr>
        <p:spPr>
          <a:xfrm>
            <a:off x="6028189" y="56613"/>
            <a:ext cx="4703948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76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S1</a:t>
            </a:r>
            <a:endParaRPr lang="zh-CN" altLang="en-US" sz="176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" name="文本框 142"/>
          <p:cNvSpPr txBox="1"/>
          <p:nvPr/>
        </p:nvSpPr>
        <p:spPr>
          <a:xfrm>
            <a:off x="638654" y="1163221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4" name="文本框 143"/>
          <p:cNvSpPr txBox="1"/>
          <p:nvPr/>
        </p:nvSpPr>
        <p:spPr>
          <a:xfrm>
            <a:off x="646923" y="3129581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5" name="文本框 144"/>
          <p:cNvSpPr txBox="1"/>
          <p:nvPr/>
        </p:nvSpPr>
        <p:spPr>
          <a:xfrm>
            <a:off x="6219135" y="2016316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文本框 145"/>
          <p:cNvSpPr txBox="1"/>
          <p:nvPr/>
        </p:nvSpPr>
        <p:spPr>
          <a:xfrm>
            <a:off x="6229844" y="2998270"/>
            <a:ext cx="38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文本框 146"/>
          <p:cNvSpPr txBox="1"/>
          <p:nvPr/>
        </p:nvSpPr>
        <p:spPr>
          <a:xfrm>
            <a:off x="800879" y="5550113"/>
            <a:ext cx="1083651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S1: QL-1200186 blocked IFNα-stimulated phosphorylation of TYK2 in </a:t>
            </a:r>
            <a:r>
              <a:rPr lang="en-US" altLang="zh-CN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Jurkat</a:t>
            </a:r>
            <a:r>
              <a:rPr lang="en-US" altLang="zh-CN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cells in a concentration-dependent manner. Cells were co-cultured with QL-1200186, BMS-986165 or NDI-034858 for 1 h and stimulated with recombinant human IFNα (1000 U/mL) for 15 min. The phosphorylation level of TYK2 in </a:t>
            </a:r>
            <a:r>
              <a:rPr lang="en-US" altLang="zh-CN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Jurkat</a:t>
            </a:r>
            <a:r>
              <a:rPr lang="en-US" altLang="zh-CN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cells was detected by western blotting. The PVDF membrane was clipped at 65kda. The upper membrane incubated P-TYK2 (A) and the lower membrane incubated β-actin. (C) and (D) are the corresponding maker photos of PTYK2 and β-actin, respectively.</a:t>
            </a:r>
            <a:endParaRPr lang="zh-CN" altLang="en-US" sz="1050" dirty="0"/>
          </a:p>
        </p:txBody>
      </p:sp>
    </p:spTree>
    <p:extLst>
      <p:ext uri="{BB962C8B-B14F-4D97-AF65-F5344CB8AC3E}">
        <p14:creationId xmlns:p14="http://schemas.microsoft.com/office/powerpoint/2010/main" val="3955532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227</Words>
  <Application>Microsoft Macintosh PowerPoint</Application>
  <PresentationFormat>Widescreen</PresentationFormat>
  <Paragraphs>97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Presentation</vt:lpstr>
    </vt:vector>
  </TitlesOfParts>
  <Company>山东齐鲁制药集团有限公司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屈树兰</dc:creator>
  <cp:lastModifiedBy>Bo Chen</cp:lastModifiedBy>
  <cp:revision>27</cp:revision>
  <dcterms:created xsi:type="dcterms:W3CDTF">2023-05-26T04:40:21Z</dcterms:created>
  <dcterms:modified xsi:type="dcterms:W3CDTF">2023-05-29T09:34:32Z</dcterms:modified>
</cp:coreProperties>
</file>