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4" r:id="rId2"/>
    <p:sldId id="274" r:id="rId3"/>
    <p:sldId id="278" r:id="rId4"/>
    <p:sldId id="263" r:id="rId5"/>
    <p:sldId id="261" r:id="rId6"/>
    <p:sldId id="275" r:id="rId7"/>
    <p:sldId id="262" r:id="rId8"/>
    <p:sldId id="277" r:id="rId9"/>
  </p:sldIdLst>
  <p:sldSz cx="12192000" cy="6858000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2" userDrawn="1">
          <p15:clr>
            <a:srgbClr val="A4A3A4"/>
          </p15:clr>
        </p15:guide>
        <p15:guide id="2" pos="3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>
        <p:scale>
          <a:sx n="47" d="100"/>
          <a:sy n="47" d="100"/>
        </p:scale>
        <p:origin x="256" y="424"/>
      </p:cViewPr>
      <p:guideLst>
        <p:guide orient="horz" pos="2142"/>
        <p:guide pos="38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2025/3/21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2025/3/21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33.png"/><Relationship Id="rId1" Type="http://schemas.openxmlformats.org/officeDocument/2006/relationships/tags" Target="../tags/tag64.xml"/><Relationship Id="rId6" Type="http://schemas.openxmlformats.org/officeDocument/2006/relationships/image" Target="../media/image6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.png"/><Relationship Id="rId7" Type="http://schemas.openxmlformats.org/officeDocument/2006/relationships/image" Target="../media/image4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6.png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6.png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A0D96-E990-D434-9833-DA07E2ACE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68045CEB-15F6-ACD0-3B01-6963C5FB2FB6}"/>
              </a:ext>
            </a:extLst>
          </p:cNvPr>
          <p:cNvSpPr txBox="1"/>
          <p:nvPr/>
        </p:nvSpPr>
        <p:spPr>
          <a:xfrm>
            <a:off x="298131" y="207070"/>
            <a:ext cx="202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1F</a:t>
            </a:r>
            <a:endParaRPr lang="zh-CN" altLang="en-US" sz="28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77BE5C7-FC7A-2264-CB03-32F69B8E5245}"/>
              </a:ext>
            </a:extLst>
          </p:cNvPr>
          <p:cNvSpPr txBox="1"/>
          <p:nvPr/>
        </p:nvSpPr>
        <p:spPr>
          <a:xfrm>
            <a:off x="6308931" y="253410"/>
            <a:ext cx="202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1H</a:t>
            </a:r>
            <a:endParaRPr lang="zh-CN" altLang="en-US" sz="2800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060F1B8-CFA5-D137-EA8A-0AD79DA90F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0627"/>
          <a:stretch/>
        </p:blipFill>
        <p:spPr>
          <a:xfrm>
            <a:off x="701453" y="1228565"/>
            <a:ext cx="1387932" cy="185801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5DC676C6-8449-1A5B-9A17-E43E838404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188"/>
          <a:stretch>
            <a:fillRect/>
          </a:stretch>
        </p:blipFill>
        <p:spPr>
          <a:xfrm>
            <a:off x="2574339" y="1238326"/>
            <a:ext cx="2512694" cy="66929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5038E05-24A2-2648-5A04-AB08F5D2E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339" y="1913331"/>
            <a:ext cx="2505075" cy="1022985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7BC713C-57C3-9A9C-1F5C-47F93237263E}"/>
              </a:ext>
            </a:extLst>
          </p:cNvPr>
          <p:cNvSpPr txBox="1"/>
          <p:nvPr/>
        </p:nvSpPr>
        <p:spPr>
          <a:xfrm>
            <a:off x="5079413" y="2290127"/>
            <a:ext cx="66888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FXR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63EA0BB-61AD-7C62-4C3A-9AA2B85CA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4339" y="2938831"/>
            <a:ext cx="2512695" cy="989965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365A579-6B45-1E4E-6EA9-256F5000247B}"/>
              </a:ext>
            </a:extLst>
          </p:cNvPr>
          <p:cNvSpPr txBox="1"/>
          <p:nvPr/>
        </p:nvSpPr>
        <p:spPr>
          <a:xfrm>
            <a:off x="5087034" y="3289600"/>
            <a:ext cx="748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+mn-ea"/>
              </a:rPr>
              <a:t>MyD88   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E24D118B-6289-FAE8-9146-13407A422B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4339" y="4871926"/>
            <a:ext cx="2505074" cy="1129030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EC16047C-D893-DB34-28EA-997408C5D513}"/>
              </a:ext>
            </a:extLst>
          </p:cNvPr>
          <p:cNvSpPr txBox="1"/>
          <p:nvPr/>
        </p:nvSpPr>
        <p:spPr>
          <a:xfrm>
            <a:off x="5112472" y="5195291"/>
            <a:ext cx="840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b="1" dirty="0">
                <a:sym typeface="+mn-ea"/>
              </a:rPr>
              <a:t>FGF15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B30BCB1-B777-414B-9AB7-F32A1316249F}"/>
              </a:ext>
            </a:extLst>
          </p:cNvPr>
          <p:cNvSpPr txBox="1"/>
          <p:nvPr/>
        </p:nvSpPr>
        <p:spPr>
          <a:xfrm>
            <a:off x="3091038" y="730290"/>
            <a:ext cx="8680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Sham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5D00D63-5C1B-911D-FAC5-2C25B1D7614D}"/>
              </a:ext>
            </a:extLst>
          </p:cNvPr>
          <p:cNvSpPr txBox="1"/>
          <p:nvPr/>
        </p:nvSpPr>
        <p:spPr>
          <a:xfrm>
            <a:off x="4095698" y="761128"/>
            <a:ext cx="720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CLP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501F788D-FB0B-D7E2-F99B-72DABF0BE5A7}"/>
              </a:ext>
            </a:extLst>
          </p:cNvPr>
          <p:cNvCxnSpPr>
            <a:cxnSpLocks/>
          </p:cNvCxnSpPr>
          <p:nvPr/>
        </p:nvCxnSpPr>
        <p:spPr>
          <a:xfrm>
            <a:off x="3091038" y="1135869"/>
            <a:ext cx="73583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CD603A95-1100-0C8A-3699-E85BA51783E7}"/>
              </a:ext>
            </a:extLst>
          </p:cNvPr>
          <p:cNvCxnSpPr/>
          <p:nvPr/>
        </p:nvCxnSpPr>
        <p:spPr>
          <a:xfrm>
            <a:off x="4014036" y="1135653"/>
            <a:ext cx="720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5" name="图片 24">
            <a:extLst>
              <a:ext uri="{FF2B5EF4-FFF2-40B4-BE49-F238E27FC236}">
                <a16:creationId xmlns:a16="http://schemas.microsoft.com/office/drawing/2014/main" id="{38EB9B6B-A4C7-802C-A5A9-22CBCBA630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644" y="3184207"/>
            <a:ext cx="1738630" cy="3043555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26FA9F28-6584-D335-D842-D00357984AFF}"/>
              </a:ext>
            </a:extLst>
          </p:cNvPr>
          <p:cNvSpPr txBox="1"/>
          <p:nvPr/>
        </p:nvSpPr>
        <p:spPr>
          <a:xfrm>
            <a:off x="5079414" y="1439686"/>
            <a:ext cx="748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BSEP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7B9D7A98-CD34-2A94-BDDC-3E527940E7E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1154"/>
          <a:stretch>
            <a:fillRect/>
          </a:stretch>
        </p:blipFill>
        <p:spPr>
          <a:xfrm>
            <a:off x="2574339" y="3935021"/>
            <a:ext cx="2512695" cy="934085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2B4836BC-9397-FF51-1E98-E96F17015936}"/>
              </a:ext>
            </a:extLst>
          </p:cNvPr>
          <p:cNvSpPr txBox="1"/>
          <p:nvPr/>
        </p:nvSpPr>
        <p:spPr>
          <a:xfrm>
            <a:off x="5079413" y="4365210"/>
            <a:ext cx="8648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GAPDH</a:t>
            </a:r>
          </a:p>
        </p:txBody>
      </p:sp>
      <p:pic>
        <p:nvPicPr>
          <p:cNvPr id="32" name="图片 31">
            <a:extLst>
              <a:ext uri="{FF2B5EF4-FFF2-40B4-BE49-F238E27FC236}">
                <a16:creationId xmlns:a16="http://schemas.microsoft.com/office/drawing/2014/main" id="{DD50BA69-310F-436B-4596-D0BBA8AEBF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0727" y="3289600"/>
            <a:ext cx="1738630" cy="304355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9096F86C-7FCD-8679-5577-7DF6FA8ED33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0821" y="1284666"/>
            <a:ext cx="1532217" cy="1867779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E6287914-C250-8E92-FB6F-EB2D9F82C284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3748"/>
          <a:stretch/>
        </p:blipFill>
        <p:spPr>
          <a:xfrm>
            <a:off x="8795914" y="4746509"/>
            <a:ext cx="2481017" cy="454598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6CAE15D2-132B-25E4-4D6A-2B147AC4EB8C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4747"/>
          <a:stretch/>
        </p:blipFill>
        <p:spPr>
          <a:xfrm>
            <a:off x="8805112" y="2024386"/>
            <a:ext cx="2481019" cy="898736"/>
          </a:xfrm>
          <a:prstGeom prst="rect">
            <a:avLst/>
          </a:prstGeom>
        </p:spPr>
      </p:pic>
      <p:sp>
        <p:nvSpPr>
          <p:cNvPr id="36" name="文本框 35">
            <a:extLst>
              <a:ext uri="{FF2B5EF4-FFF2-40B4-BE49-F238E27FC236}">
                <a16:creationId xmlns:a16="http://schemas.microsoft.com/office/drawing/2014/main" id="{767E6A71-01E4-A4BC-06AB-9A541B01CCB5}"/>
              </a:ext>
            </a:extLst>
          </p:cNvPr>
          <p:cNvSpPr txBox="1"/>
          <p:nvPr/>
        </p:nvSpPr>
        <p:spPr>
          <a:xfrm>
            <a:off x="11289108" y="2446592"/>
            <a:ext cx="591093" cy="32912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b="1" dirty="0"/>
              <a:t>FXR</a:t>
            </a:r>
          </a:p>
        </p:txBody>
      </p: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500F1639-FCAB-4E87-C748-2C44F3E02F04}"/>
              </a:ext>
            </a:extLst>
          </p:cNvPr>
          <p:cNvCxnSpPr>
            <a:cxnSpLocks/>
          </p:cNvCxnSpPr>
          <p:nvPr/>
        </p:nvCxnSpPr>
        <p:spPr>
          <a:xfrm>
            <a:off x="9243104" y="1140958"/>
            <a:ext cx="79331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B6AB29D1-0DD3-AAA0-B2BB-DC6E5F39DB5A}"/>
              </a:ext>
            </a:extLst>
          </p:cNvPr>
          <p:cNvCxnSpPr>
            <a:cxnSpLocks/>
          </p:cNvCxnSpPr>
          <p:nvPr/>
        </p:nvCxnSpPr>
        <p:spPr>
          <a:xfrm>
            <a:off x="10188024" y="1136364"/>
            <a:ext cx="8297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1" name="文本框 40">
            <a:extLst>
              <a:ext uri="{FF2B5EF4-FFF2-40B4-BE49-F238E27FC236}">
                <a16:creationId xmlns:a16="http://schemas.microsoft.com/office/drawing/2014/main" id="{44D2C4BE-243F-DC1C-3992-3546857F1826}"/>
              </a:ext>
            </a:extLst>
          </p:cNvPr>
          <p:cNvSpPr txBox="1"/>
          <p:nvPr/>
        </p:nvSpPr>
        <p:spPr>
          <a:xfrm>
            <a:off x="11249109" y="4823165"/>
            <a:ext cx="89506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GAPDH</a:t>
            </a: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59FBEE36-34FC-A7FC-C11D-80C53B66F3D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4731"/>
          <a:stretch/>
        </p:blipFill>
        <p:spPr>
          <a:xfrm>
            <a:off x="8810630" y="1238959"/>
            <a:ext cx="2481019" cy="78497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60651E43-B518-24D5-3B62-FF78AA576ECC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4070"/>
          <a:stretch/>
        </p:blipFill>
        <p:spPr>
          <a:xfrm>
            <a:off x="8804193" y="3628727"/>
            <a:ext cx="2472738" cy="1123202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09CEFAC1-1884-16D6-1A57-B43EB35B522A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r="3761"/>
          <a:stretch/>
        </p:blipFill>
        <p:spPr>
          <a:xfrm>
            <a:off x="8804192" y="2931067"/>
            <a:ext cx="2472739" cy="689525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4BF6DA20-E18F-1C59-E0A5-B38F80E770CB}"/>
              </a:ext>
            </a:extLst>
          </p:cNvPr>
          <p:cNvSpPr txBox="1"/>
          <p:nvPr/>
        </p:nvSpPr>
        <p:spPr>
          <a:xfrm>
            <a:off x="11289108" y="3203918"/>
            <a:ext cx="865267" cy="3706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+mn-ea"/>
              </a:rPr>
              <a:t>MyD88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0925F9EE-D025-0F0A-907D-29E1F6BF72C8}"/>
              </a:ext>
            </a:extLst>
          </p:cNvPr>
          <p:cNvSpPr txBox="1"/>
          <p:nvPr/>
        </p:nvSpPr>
        <p:spPr>
          <a:xfrm>
            <a:off x="11236391" y="4009356"/>
            <a:ext cx="745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b="1" dirty="0">
                <a:sym typeface="+mn-ea"/>
              </a:rPr>
              <a:t>FGF15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B6B82802-00BD-AB3E-500C-AA4ACFD25423}"/>
              </a:ext>
            </a:extLst>
          </p:cNvPr>
          <p:cNvSpPr txBox="1"/>
          <p:nvPr/>
        </p:nvSpPr>
        <p:spPr>
          <a:xfrm>
            <a:off x="9257300" y="784393"/>
            <a:ext cx="7988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Sham</a:t>
            </a: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689AE7B0-1FF3-0992-7E67-984152FA4F3C}"/>
              </a:ext>
            </a:extLst>
          </p:cNvPr>
          <p:cNvSpPr txBox="1"/>
          <p:nvPr/>
        </p:nvSpPr>
        <p:spPr>
          <a:xfrm>
            <a:off x="10297799" y="805330"/>
            <a:ext cx="720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CLP</a:t>
            </a:r>
          </a:p>
        </p:txBody>
      </p:sp>
      <p:sp>
        <p:nvSpPr>
          <p:cNvPr id="51" name="文本框 50">
            <a:extLst>
              <a:ext uri="{FF2B5EF4-FFF2-40B4-BE49-F238E27FC236}">
                <a16:creationId xmlns:a16="http://schemas.microsoft.com/office/drawing/2014/main" id="{F2ADB162-DDE3-CE20-C192-461F8CAF2860}"/>
              </a:ext>
            </a:extLst>
          </p:cNvPr>
          <p:cNvSpPr txBox="1"/>
          <p:nvPr/>
        </p:nvSpPr>
        <p:spPr>
          <a:xfrm>
            <a:off x="11276931" y="1548824"/>
            <a:ext cx="748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BSEP</a:t>
            </a:r>
          </a:p>
        </p:txBody>
      </p:sp>
    </p:spTree>
    <p:extLst>
      <p:ext uri="{BB962C8B-B14F-4D97-AF65-F5344CB8AC3E}">
        <p14:creationId xmlns:p14="http://schemas.microsoft.com/office/powerpoint/2010/main" val="2244823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102" y="3793853"/>
            <a:ext cx="4001408" cy="102743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840" y="5875575"/>
            <a:ext cx="4001408" cy="66038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261385" y="371170"/>
            <a:ext cx="86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Sham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757398" y="372867"/>
            <a:ext cx="86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CLP</a:t>
            </a:r>
          </a:p>
        </p:txBody>
      </p:sp>
      <p:cxnSp>
        <p:nvCxnSpPr>
          <p:cNvPr id="10" name="直接连接符 9"/>
          <p:cNvCxnSpPr>
            <a:cxnSpLocks/>
          </p:cNvCxnSpPr>
          <p:nvPr/>
        </p:nvCxnSpPr>
        <p:spPr>
          <a:xfrm>
            <a:off x="5110843" y="762667"/>
            <a:ext cx="101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/>
          <p:cNvCxnSpPr>
            <a:cxnSpLocks/>
          </p:cNvCxnSpPr>
          <p:nvPr/>
        </p:nvCxnSpPr>
        <p:spPr>
          <a:xfrm>
            <a:off x="6560595" y="762667"/>
            <a:ext cx="106484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840" y="918845"/>
            <a:ext cx="4006850" cy="948690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7840" y="4769118"/>
            <a:ext cx="4018280" cy="1202055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1588" y="1130775"/>
            <a:ext cx="1764030" cy="196977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940" y="3429000"/>
            <a:ext cx="1738630" cy="3043555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9018" y="1824355"/>
            <a:ext cx="4005672" cy="1056005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4712" y="2880995"/>
            <a:ext cx="4001408" cy="1140460"/>
          </a:xfrm>
          <a:prstGeom prst="rect">
            <a:avLst/>
          </a:prstGeom>
        </p:spPr>
      </p:pic>
      <p:sp>
        <p:nvSpPr>
          <p:cNvPr id="39" name="文本框 38"/>
          <p:cNvSpPr txBox="1"/>
          <p:nvPr/>
        </p:nvSpPr>
        <p:spPr>
          <a:xfrm>
            <a:off x="8387080" y="4234799"/>
            <a:ext cx="113120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FXR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8387080" y="5126811"/>
            <a:ext cx="15574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MyD88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8387080" y="6043315"/>
            <a:ext cx="2125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GAPDH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8387080" y="1189375"/>
            <a:ext cx="953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/>
              <a:t>ZO-1</a:t>
            </a:r>
          </a:p>
          <a:p>
            <a:r>
              <a:rPr lang="en-US" altLang="zh-CN" dirty="0"/>
              <a:t> 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387080" y="2168505"/>
            <a:ext cx="95349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CD45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8387080" y="3256132"/>
            <a:ext cx="90269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cyp7α1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46493B6-4A8F-1BB0-130C-F70BC43C756A}"/>
              </a:ext>
            </a:extLst>
          </p:cNvPr>
          <p:cNvSpPr txBox="1"/>
          <p:nvPr/>
        </p:nvSpPr>
        <p:spPr>
          <a:xfrm>
            <a:off x="298131" y="217282"/>
            <a:ext cx="4009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2C</a:t>
            </a:r>
            <a:endParaRPr lang="zh-CN" altLang="en-US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33B28-3B26-56D0-8AF0-2F873CE9A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图片 29">
            <a:extLst>
              <a:ext uri="{FF2B5EF4-FFF2-40B4-BE49-F238E27FC236}">
                <a16:creationId xmlns:a16="http://schemas.microsoft.com/office/drawing/2014/main" id="{A4CC4B19-FE56-A55F-667C-2A6A2B7D4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102" y="3793853"/>
            <a:ext cx="4001408" cy="1027430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49514D23-64BD-9905-C53F-10C294E74D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7840" y="5875575"/>
            <a:ext cx="4001408" cy="66038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786F841-3FED-654A-27D8-123E9D98F33B}"/>
              </a:ext>
            </a:extLst>
          </p:cNvPr>
          <p:cNvSpPr txBox="1"/>
          <p:nvPr/>
        </p:nvSpPr>
        <p:spPr>
          <a:xfrm>
            <a:off x="5261385" y="371170"/>
            <a:ext cx="86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Sham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544A609-F3BA-B91C-F67E-FEDD03DE7FA0}"/>
              </a:ext>
            </a:extLst>
          </p:cNvPr>
          <p:cNvSpPr txBox="1"/>
          <p:nvPr/>
        </p:nvSpPr>
        <p:spPr>
          <a:xfrm>
            <a:off x="6757398" y="372867"/>
            <a:ext cx="86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CLP</a:t>
            </a: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FE3E346D-0C6B-7770-7E8A-3E77B2F49092}"/>
              </a:ext>
            </a:extLst>
          </p:cNvPr>
          <p:cNvCxnSpPr>
            <a:cxnSpLocks/>
          </p:cNvCxnSpPr>
          <p:nvPr/>
        </p:nvCxnSpPr>
        <p:spPr>
          <a:xfrm>
            <a:off x="5110843" y="762667"/>
            <a:ext cx="101858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AD085186-AD5E-15FF-7EFB-95BD0C5C6CE2}"/>
              </a:ext>
            </a:extLst>
          </p:cNvPr>
          <p:cNvCxnSpPr>
            <a:cxnSpLocks/>
          </p:cNvCxnSpPr>
          <p:nvPr/>
        </p:nvCxnSpPr>
        <p:spPr>
          <a:xfrm>
            <a:off x="6560595" y="762667"/>
            <a:ext cx="106484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4" name="图片 23">
            <a:extLst>
              <a:ext uri="{FF2B5EF4-FFF2-40B4-BE49-F238E27FC236}">
                <a16:creationId xmlns:a16="http://schemas.microsoft.com/office/drawing/2014/main" id="{7AD39CC2-E373-2870-AE1E-8BA16D6204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7840" y="918845"/>
            <a:ext cx="4006850" cy="948690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AF41177A-6819-426B-EB3C-493B8DC539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7840" y="4769118"/>
            <a:ext cx="4018280" cy="1202055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F03C9EEA-6DD7-1532-A7C1-0355D3E940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1588" y="1130775"/>
            <a:ext cx="1764030" cy="196977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153EFF19-DD57-0A75-D0D6-48AE35F54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8940" y="3429000"/>
            <a:ext cx="1738630" cy="3043555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9181B8E9-076A-06C5-457A-8A0F8B5CC7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09018" y="1824355"/>
            <a:ext cx="4005672" cy="1056005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375A9ED2-678B-F7A9-346E-609FBA3784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4712" y="2880995"/>
            <a:ext cx="4001408" cy="1140460"/>
          </a:xfrm>
          <a:prstGeom prst="rect">
            <a:avLst/>
          </a:prstGeom>
        </p:spPr>
      </p:pic>
      <p:sp>
        <p:nvSpPr>
          <p:cNvPr id="39" name="文本框 38">
            <a:extLst>
              <a:ext uri="{FF2B5EF4-FFF2-40B4-BE49-F238E27FC236}">
                <a16:creationId xmlns:a16="http://schemas.microsoft.com/office/drawing/2014/main" id="{34EB8B02-8592-60DF-4C40-F702B801F777}"/>
              </a:ext>
            </a:extLst>
          </p:cNvPr>
          <p:cNvSpPr txBox="1"/>
          <p:nvPr/>
        </p:nvSpPr>
        <p:spPr>
          <a:xfrm>
            <a:off x="8387080" y="4234799"/>
            <a:ext cx="113120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FXR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3A041D6E-6B7A-1849-6D17-953C7A30E89E}"/>
              </a:ext>
            </a:extLst>
          </p:cNvPr>
          <p:cNvSpPr txBox="1"/>
          <p:nvPr/>
        </p:nvSpPr>
        <p:spPr>
          <a:xfrm>
            <a:off x="8387080" y="5126811"/>
            <a:ext cx="15574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MyD88</a:t>
            </a: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70BF1EA9-73FE-9AC7-CC0D-978E3F6059DD}"/>
              </a:ext>
            </a:extLst>
          </p:cNvPr>
          <p:cNvSpPr txBox="1"/>
          <p:nvPr/>
        </p:nvSpPr>
        <p:spPr>
          <a:xfrm>
            <a:off x="8387080" y="6043315"/>
            <a:ext cx="21259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GAPDH</a:t>
            </a: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7816E2AD-D72C-4135-CEF9-711BCC53E968}"/>
              </a:ext>
            </a:extLst>
          </p:cNvPr>
          <p:cNvSpPr txBox="1"/>
          <p:nvPr/>
        </p:nvSpPr>
        <p:spPr>
          <a:xfrm>
            <a:off x="8387080" y="1189375"/>
            <a:ext cx="953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ZO-1</a:t>
            </a:r>
          </a:p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F1C7359D-128E-7131-D3FE-162EC6948A8E}"/>
              </a:ext>
            </a:extLst>
          </p:cNvPr>
          <p:cNvSpPr txBox="1"/>
          <p:nvPr/>
        </p:nvSpPr>
        <p:spPr>
          <a:xfrm>
            <a:off x="8387080" y="2168505"/>
            <a:ext cx="95349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CD45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id="{ACD750D3-C8DF-429E-6943-F7F70C7FE788}"/>
              </a:ext>
            </a:extLst>
          </p:cNvPr>
          <p:cNvSpPr txBox="1"/>
          <p:nvPr/>
        </p:nvSpPr>
        <p:spPr>
          <a:xfrm>
            <a:off x="8387080" y="3256132"/>
            <a:ext cx="90269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cyp7α1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C8B6AC73-591B-B62C-2AB0-42E191C36AD1}"/>
              </a:ext>
            </a:extLst>
          </p:cNvPr>
          <p:cNvSpPr txBox="1"/>
          <p:nvPr/>
        </p:nvSpPr>
        <p:spPr>
          <a:xfrm>
            <a:off x="298131" y="217282"/>
            <a:ext cx="4009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4A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05956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2C201-6A84-1B71-B5EA-5CCBD7B57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E8BC8890-D605-4C7B-8716-BC31CDA31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558" y="4635201"/>
            <a:ext cx="4155413" cy="737715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594F9C14-E70B-AD3B-F775-E67921571F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56"/>
          <a:stretch>
            <a:fillRect/>
          </a:stretch>
        </p:blipFill>
        <p:spPr>
          <a:xfrm>
            <a:off x="1977557" y="5385272"/>
            <a:ext cx="4155413" cy="616660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2B6B26AC-61ED-387F-BC9F-B7909F6D9A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7558" y="1370370"/>
            <a:ext cx="4155413" cy="836596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B47BEF9F-1B3E-639E-CB75-BDE039FB0A07}"/>
              </a:ext>
            </a:extLst>
          </p:cNvPr>
          <p:cNvSpPr txBox="1"/>
          <p:nvPr/>
        </p:nvSpPr>
        <p:spPr>
          <a:xfrm>
            <a:off x="298131" y="207070"/>
            <a:ext cx="202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4B</a:t>
            </a:r>
            <a:endParaRPr lang="zh-CN" altLang="en-US" sz="28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CA05A03-9271-46EF-6A3A-7FDA5F3BA2B3}"/>
              </a:ext>
            </a:extLst>
          </p:cNvPr>
          <p:cNvSpPr txBox="1"/>
          <p:nvPr/>
        </p:nvSpPr>
        <p:spPr>
          <a:xfrm>
            <a:off x="6065998" y="4861811"/>
            <a:ext cx="7199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FXR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34A2D6D5-0162-0DB2-3C69-6F235A27A86D}"/>
              </a:ext>
            </a:extLst>
          </p:cNvPr>
          <p:cNvSpPr txBox="1"/>
          <p:nvPr/>
        </p:nvSpPr>
        <p:spPr>
          <a:xfrm>
            <a:off x="6047932" y="5564172"/>
            <a:ext cx="817880" cy="30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SzTx/>
              <a:buFontTx/>
            </a:pP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MyD88   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67C32CEC-6C1E-5015-88F7-DD85B21E6C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656" y="2808637"/>
            <a:ext cx="1738630" cy="3043555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3B15C52-413A-46CA-D82B-DCD4CD4724E5}"/>
              </a:ext>
            </a:extLst>
          </p:cNvPr>
          <p:cNvSpPr txBox="1"/>
          <p:nvPr/>
        </p:nvSpPr>
        <p:spPr>
          <a:xfrm>
            <a:off x="6064260" y="1731098"/>
            <a:ext cx="883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ZO-1</a:t>
            </a:r>
          </a:p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5FB165F-7748-5C3B-63A7-EB2A7C306A49}"/>
              </a:ext>
            </a:extLst>
          </p:cNvPr>
          <p:cNvSpPr txBox="1"/>
          <p:nvPr/>
        </p:nvSpPr>
        <p:spPr>
          <a:xfrm>
            <a:off x="6064260" y="2634556"/>
            <a:ext cx="75256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None/>
            </a:pP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CD45</a:t>
            </a:r>
          </a:p>
        </p:txBody>
      </p:sp>
      <p:pic>
        <p:nvPicPr>
          <p:cNvPr id="44" name="图片 43">
            <a:extLst>
              <a:ext uri="{FF2B5EF4-FFF2-40B4-BE49-F238E27FC236}">
                <a16:creationId xmlns:a16="http://schemas.microsoft.com/office/drawing/2014/main" id="{0A9167E8-AD24-8CD2-4C4E-7DEA6B95EC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7558" y="6019763"/>
            <a:ext cx="4155413" cy="408110"/>
          </a:xfrm>
          <a:prstGeom prst="rect">
            <a:avLst/>
          </a:prstGeom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48F6B6A6-AF40-CC2D-793A-0531E835FD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509" y="1364872"/>
            <a:ext cx="1823506" cy="1229001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6E5B510F-CFE7-CA7B-037E-F9CBF751BCD2}"/>
              </a:ext>
            </a:extLst>
          </p:cNvPr>
          <p:cNvSpPr txBox="1"/>
          <p:nvPr/>
        </p:nvSpPr>
        <p:spPr>
          <a:xfrm>
            <a:off x="6038021" y="6039299"/>
            <a:ext cx="932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245B6706-0450-1C12-2E3C-30D3B00F9B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7558" y="2222649"/>
            <a:ext cx="4155413" cy="1010387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052C7349-4751-D407-A77A-618C15E35C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77558" y="3246560"/>
            <a:ext cx="4155413" cy="1379544"/>
          </a:xfrm>
          <a:prstGeom prst="rect">
            <a:avLst/>
          </a:prstGeom>
        </p:spPr>
      </p:pic>
      <p:sp>
        <p:nvSpPr>
          <p:cNvPr id="55" name="文本框 54">
            <a:extLst>
              <a:ext uri="{FF2B5EF4-FFF2-40B4-BE49-F238E27FC236}">
                <a16:creationId xmlns:a16="http://schemas.microsoft.com/office/drawing/2014/main" id="{CFDDABE5-1FDD-019B-0695-E6BAC8E5D540}"/>
              </a:ext>
            </a:extLst>
          </p:cNvPr>
          <p:cNvSpPr txBox="1"/>
          <p:nvPr/>
        </p:nvSpPr>
        <p:spPr>
          <a:xfrm>
            <a:off x="6047932" y="3901536"/>
            <a:ext cx="850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CYP7α1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F738BD3A-F5E7-788D-5E9D-79E284FCEDAF}"/>
              </a:ext>
            </a:extLst>
          </p:cNvPr>
          <p:cNvSpPr txBox="1"/>
          <p:nvPr/>
        </p:nvSpPr>
        <p:spPr>
          <a:xfrm>
            <a:off x="2699942" y="539729"/>
            <a:ext cx="86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Sham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BE59B5E-9856-1898-6B0C-C7911B7F50F3}"/>
              </a:ext>
            </a:extLst>
          </p:cNvPr>
          <p:cNvSpPr txBox="1"/>
          <p:nvPr/>
        </p:nvSpPr>
        <p:spPr>
          <a:xfrm>
            <a:off x="4306676" y="528299"/>
            <a:ext cx="116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/>
              <a:t>CLP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3960B6EA-A3C5-56B6-50AD-43A7C09574A6}"/>
              </a:ext>
            </a:extLst>
          </p:cNvPr>
          <p:cNvCxnSpPr>
            <a:cxnSpLocks/>
          </p:cNvCxnSpPr>
          <p:nvPr/>
        </p:nvCxnSpPr>
        <p:spPr>
          <a:xfrm>
            <a:off x="2343440" y="866754"/>
            <a:ext cx="1589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3A058C06-0479-7988-F6C3-5FBF36FEDFFD}"/>
              </a:ext>
            </a:extLst>
          </p:cNvPr>
          <p:cNvCxnSpPr>
            <a:cxnSpLocks/>
          </p:cNvCxnSpPr>
          <p:nvPr/>
        </p:nvCxnSpPr>
        <p:spPr>
          <a:xfrm>
            <a:off x="4140825" y="866754"/>
            <a:ext cx="14690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34AE1632-B9A3-11D4-4C0C-399E05D0BD0F}"/>
              </a:ext>
            </a:extLst>
          </p:cNvPr>
          <p:cNvSpPr txBox="1"/>
          <p:nvPr/>
        </p:nvSpPr>
        <p:spPr>
          <a:xfrm>
            <a:off x="1886875" y="961369"/>
            <a:ext cx="1619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/>
              <a:t>MyD88</a:t>
            </a:r>
            <a:r>
              <a:rPr lang="en-US" altLang="zh-CN" sz="1200" b="1" baseline="30000" dirty="0"/>
              <a:t>fl/</a:t>
            </a:r>
            <a:r>
              <a:rPr lang="en-US" altLang="zh-CN" sz="1200" b="1" baseline="30000" dirty="0" err="1"/>
              <a:t>fl</a:t>
            </a:r>
            <a:endParaRPr lang="en-US" altLang="zh-CN" sz="1200" b="1" baseline="300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14260B9-DB86-3637-70DB-62CCB15DEDFD}"/>
              </a:ext>
            </a:extLst>
          </p:cNvPr>
          <p:cNvSpPr txBox="1"/>
          <p:nvPr/>
        </p:nvSpPr>
        <p:spPr>
          <a:xfrm>
            <a:off x="3000665" y="948034"/>
            <a:ext cx="1323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ym typeface="+mn-ea"/>
              </a:rPr>
              <a:t>MyD88</a:t>
            </a:r>
            <a:r>
              <a:rPr lang="zh-CN" altLang="en-US" sz="1200" b="1" baseline="30000">
                <a:sym typeface="+mn-ea"/>
              </a:rPr>
              <a:t>△</a:t>
            </a:r>
            <a:r>
              <a:rPr lang="en-US" altLang="zh-CN" sz="1200" b="1" baseline="30000">
                <a:sym typeface="+mn-ea"/>
              </a:rPr>
              <a:t>IEC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FE10ECF-D76D-15D6-E7D1-648E8888903C}"/>
              </a:ext>
            </a:extLst>
          </p:cNvPr>
          <p:cNvSpPr txBox="1"/>
          <p:nvPr/>
        </p:nvSpPr>
        <p:spPr>
          <a:xfrm>
            <a:off x="3669955" y="953114"/>
            <a:ext cx="1619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/>
              <a:t>MyD88</a:t>
            </a:r>
            <a:r>
              <a:rPr lang="en-US" altLang="zh-CN" sz="1200" b="1" baseline="30000" dirty="0"/>
              <a:t>fl/</a:t>
            </a:r>
            <a:r>
              <a:rPr lang="en-US" altLang="zh-CN" sz="1200" b="1" baseline="30000" dirty="0" err="1"/>
              <a:t>fl</a:t>
            </a:r>
            <a:endParaRPr lang="en-US" altLang="zh-CN" sz="1200" b="1" baseline="300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FE93363-9AA3-3990-52E3-1E4BD2C7B459}"/>
              </a:ext>
            </a:extLst>
          </p:cNvPr>
          <p:cNvSpPr txBox="1"/>
          <p:nvPr/>
        </p:nvSpPr>
        <p:spPr>
          <a:xfrm>
            <a:off x="4506885" y="960099"/>
            <a:ext cx="1670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ym typeface="+mn-ea"/>
              </a:rPr>
              <a:t>MyD88</a:t>
            </a:r>
            <a:r>
              <a:rPr lang="zh-CN" altLang="en-US" sz="1200" b="1" baseline="30000">
                <a:sym typeface="+mn-ea"/>
              </a:rPr>
              <a:t>△</a:t>
            </a:r>
            <a:r>
              <a:rPr lang="en-US" altLang="zh-CN" sz="1200" b="1" baseline="30000">
                <a:sym typeface="+mn-ea"/>
              </a:rPr>
              <a:t>IEC</a:t>
            </a:r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9137305B-34A0-0B52-87F9-E33A2C3B6217}"/>
              </a:ext>
            </a:extLst>
          </p:cNvPr>
          <p:cNvCxnSpPr/>
          <p:nvPr/>
        </p:nvCxnSpPr>
        <p:spPr>
          <a:xfrm>
            <a:off x="4909475" y="1261724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43E8B58A-EC4A-BCE1-B85E-8908663C36DA}"/>
              </a:ext>
            </a:extLst>
          </p:cNvPr>
          <p:cNvCxnSpPr/>
          <p:nvPr/>
        </p:nvCxnSpPr>
        <p:spPr>
          <a:xfrm>
            <a:off x="4121440" y="1261724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21AEF672-8AA5-DF47-AE8E-3F656E1B4B5C}"/>
              </a:ext>
            </a:extLst>
          </p:cNvPr>
          <p:cNvCxnSpPr/>
          <p:nvPr/>
        </p:nvCxnSpPr>
        <p:spPr>
          <a:xfrm>
            <a:off x="3232440" y="1262359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21F01389-ADAD-D764-A93A-AB494D5724D6}"/>
              </a:ext>
            </a:extLst>
          </p:cNvPr>
          <p:cNvCxnSpPr/>
          <p:nvPr/>
        </p:nvCxnSpPr>
        <p:spPr>
          <a:xfrm>
            <a:off x="2343440" y="1274424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0" name="文本框 59">
            <a:extLst>
              <a:ext uri="{FF2B5EF4-FFF2-40B4-BE49-F238E27FC236}">
                <a16:creationId xmlns:a16="http://schemas.microsoft.com/office/drawing/2014/main" id="{F0EAED83-4760-D22A-5DB7-00B0543B9439}"/>
              </a:ext>
            </a:extLst>
          </p:cNvPr>
          <p:cNvSpPr txBox="1"/>
          <p:nvPr/>
        </p:nvSpPr>
        <p:spPr>
          <a:xfrm>
            <a:off x="7692786" y="535904"/>
            <a:ext cx="86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Sham</a:t>
            </a:r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7B2AAF41-9EAE-8000-8349-E76E591B6D2D}"/>
              </a:ext>
            </a:extLst>
          </p:cNvPr>
          <p:cNvSpPr txBox="1"/>
          <p:nvPr/>
        </p:nvSpPr>
        <p:spPr>
          <a:xfrm>
            <a:off x="9299520" y="524474"/>
            <a:ext cx="116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/>
              <a:t>CLP</a:t>
            </a:r>
          </a:p>
        </p:txBody>
      </p: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0AF47BED-3C33-11E4-45B7-7E591ADACD83}"/>
              </a:ext>
            </a:extLst>
          </p:cNvPr>
          <p:cNvCxnSpPr>
            <a:cxnSpLocks/>
          </p:cNvCxnSpPr>
          <p:nvPr/>
        </p:nvCxnSpPr>
        <p:spPr>
          <a:xfrm>
            <a:off x="7336284" y="862929"/>
            <a:ext cx="1589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B661C2F6-716A-F886-75F0-3193C57AA185}"/>
              </a:ext>
            </a:extLst>
          </p:cNvPr>
          <p:cNvCxnSpPr>
            <a:cxnSpLocks/>
          </p:cNvCxnSpPr>
          <p:nvPr/>
        </p:nvCxnSpPr>
        <p:spPr>
          <a:xfrm>
            <a:off x="9133669" y="862929"/>
            <a:ext cx="14690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4" name="文本框 63">
            <a:extLst>
              <a:ext uri="{FF2B5EF4-FFF2-40B4-BE49-F238E27FC236}">
                <a16:creationId xmlns:a16="http://schemas.microsoft.com/office/drawing/2014/main" id="{110F7A8F-9EB5-68C0-9049-F297DBCF6D9D}"/>
              </a:ext>
            </a:extLst>
          </p:cNvPr>
          <p:cNvSpPr txBox="1"/>
          <p:nvPr/>
        </p:nvSpPr>
        <p:spPr>
          <a:xfrm>
            <a:off x="6879719" y="957544"/>
            <a:ext cx="1619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/>
              <a:t>MyD88</a:t>
            </a:r>
            <a:r>
              <a:rPr lang="en-US" altLang="zh-CN" sz="1200" b="1" baseline="30000" dirty="0"/>
              <a:t>fl/</a:t>
            </a:r>
            <a:r>
              <a:rPr lang="en-US" altLang="zh-CN" sz="1200" b="1" baseline="30000" dirty="0" err="1"/>
              <a:t>fl</a:t>
            </a:r>
            <a:endParaRPr lang="en-US" altLang="zh-CN" sz="1200" b="1" baseline="30000" dirty="0"/>
          </a:p>
        </p:txBody>
      </p:sp>
      <p:sp>
        <p:nvSpPr>
          <p:cNvPr id="65" name="文本框 64">
            <a:extLst>
              <a:ext uri="{FF2B5EF4-FFF2-40B4-BE49-F238E27FC236}">
                <a16:creationId xmlns:a16="http://schemas.microsoft.com/office/drawing/2014/main" id="{AD565268-43B8-7D5D-A3AD-2FC6CF4410AE}"/>
              </a:ext>
            </a:extLst>
          </p:cNvPr>
          <p:cNvSpPr txBox="1"/>
          <p:nvPr/>
        </p:nvSpPr>
        <p:spPr>
          <a:xfrm>
            <a:off x="7993509" y="944209"/>
            <a:ext cx="1323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ym typeface="+mn-ea"/>
              </a:rPr>
              <a:t>MyD88</a:t>
            </a:r>
            <a:r>
              <a:rPr lang="zh-CN" altLang="en-US" sz="1200" b="1" baseline="30000">
                <a:sym typeface="+mn-ea"/>
              </a:rPr>
              <a:t>△</a:t>
            </a:r>
            <a:r>
              <a:rPr lang="en-US" altLang="zh-CN" sz="1200" b="1" baseline="30000">
                <a:sym typeface="+mn-ea"/>
              </a:rPr>
              <a:t>IEC</a:t>
            </a:r>
          </a:p>
        </p:txBody>
      </p:sp>
      <p:sp>
        <p:nvSpPr>
          <p:cNvPr id="66" name="文本框 65">
            <a:extLst>
              <a:ext uri="{FF2B5EF4-FFF2-40B4-BE49-F238E27FC236}">
                <a16:creationId xmlns:a16="http://schemas.microsoft.com/office/drawing/2014/main" id="{CF7C533D-6FF6-E1E3-6549-0B2481F43486}"/>
              </a:ext>
            </a:extLst>
          </p:cNvPr>
          <p:cNvSpPr txBox="1"/>
          <p:nvPr/>
        </p:nvSpPr>
        <p:spPr>
          <a:xfrm>
            <a:off x="8662799" y="949289"/>
            <a:ext cx="1619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/>
              <a:t>MyD88</a:t>
            </a:r>
            <a:r>
              <a:rPr lang="en-US" altLang="zh-CN" sz="1200" b="1" baseline="30000" dirty="0"/>
              <a:t>fl/</a:t>
            </a:r>
            <a:r>
              <a:rPr lang="en-US" altLang="zh-CN" sz="1200" b="1" baseline="30000" dirty="0" err="1"/>
              <a:t>fl</a:t>
            </a:r>
            <a:endParaRPr lang="en-US" altLang="zh-CN" sz="1200" b="1" baseline="30000" dirty="0"/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994B4048-2B5C-A287-BC45-9F555433A223}"/>
              </a:ext>
            </a:extLst>
          </p:cNvPr>
          <p:cNvSpPr txBox="1"/>
          <p:nvPr/>
        </p:nvSpPr>
        <p:spPr>
          <a:xfrm>
            <a:off x="9499729" y="956274"/>
            <a:ext cx="1670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ym typeface="+mn-ea"/>
              </a:rPr>
              <a:t>MyD88</a:t>
            </a:r>
            <a:r>
              <a:rPr lang="zh-CN" altLang="en-US" sz="1200" b="1" baseline="30000">
                <a:sym typeface="+mn-ea"/>
              </a:rPr>
              <a:t>△</a:t>
            </a:r>
            <a:r>
              <a:rPr lang="en-US" altLang="zh-CN" sz="1200" b="1" baseline="30000">
                <a:sym typeface="+mn-ea"/>
              </a:rPr>
              <a:t>IEC</a:t>
            </a:r>
          </a:p>
        </p:txBody>
      </p: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id="{860BC155-8E4E-7EB3-D8A7-0CE807F05082}"/>
              </a:ext>
            </a:extLst>
          </p:cNvPr>
          <p:cNvCxnSpPr/>
          <p:nvPr/>
        </p:nvCxnSpPr>
        <p:spPr>
          <a:xfrm>
            <a:off x="9902319" y="1257899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id="{4BEB9943-3CCA-97F6-5EA4-2CD4813A77E4}"/>
              </a:ext>
            </a:extLst>
          </p:cNvPr>
          <p:cNvCxnSpPr/>
          <p:nvPr/>
        </p:nvCxnSpPr>
        <p:spPr>
          <a:xfrm>
            <a:off x="9114284" y="1257899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id="{045307DC-0C75-DE13-445F-982D9D951ABC}"/>
              </a:ext>
            </a:extLst>
          </p:cNvPr>
          <p:cNvCxnSpPr/>
          <p:nvPr/>
        </p:nvCxnSpPr>
        <p:spPr>
          <a:xfrm>
            <a:off x="8225284" y="1258534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CB549427-D936-BC0E-6B6D-AB2858839C81}"/>
              </a:ext>
            </a:extLst>
          </p:cNvPr>
          <p:cNvCxnSpPr/>
          <p:nvPr/>
        </p:nvCxnSpPr>
        <p:spPr>
          <a:xfrm>
            <a:off x="7336284" y="1270599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72" name="图片 71">
            <a:extLst>
              <a:ext uri="{FF2B5EF4-FFF2-40B4-BE49-F238E27FC236}">
                <a16:creationId xmlns:a16="http://schemas.microsoft.com/office/drawing/2014/main" id="{5F12FD47-5A34-8DD3-739F-5A300782006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036" t="-171" r="3243" b="6221"/>
          <a:stretch>
            <a:fillRect/>
          </a:stretch>
        </p:blipFill>
        <p:spPr>
          <a:xfrm>
            <a:off x="6863090" y="1333924"/>
            <a:ext cx="4535713" cy="526019"/>
          </a:xfrm>
          <a:prstGeom prst="rect">
            <a:avLst/>
          </a:prstGeom>
        </p:spPr>
      </p:pic>
      <p:pic>
        <p:nvPicPr>
          <p:cNvPr id="73" name="图片 72">
            <a:extLst>
              <a:ext uri="{FF2B5EF4-FFF2-40B4-BE49-F238E27FC236}">
                <a16:creationId xmlns:a16="http://schemas.microsoft.com/office/drawing/2014/main" id="{B1ECF094-4482-3FC9-89FA-B54D3F25843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6562" t="5604" r="6402"/>
          <a:stretch>
            <a:fillRect/>
          </a:stretch>
        </p:blipFill>
        <p:spPr>
          <a:xfrm>
            <a:off x="7260415" y="4911701"/>
            <a:ext cx="2355339" cy="1551387"/>
          </a:xfrm>
          <a:prstGeom prst="rect">
            <a:avLst/>
          </a:prstGeom>
        </p:spPr>
      </p:pic>
      <p:pic>
        <p:nvPicPr>
          <p:cNvPr id="74" name="图片 73">
            <a:extLst>
              <a:ext uri="{FF2B5EF4-FFF2-40B4-BE49-F238E27FC236}">
                <a16:creationId xmlns:a16="http://schemas.microsoft.com/office/drawing/2014/main" id="{33BF7DCA-042E-5593-9989-FAFFC925789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r="3672"/>
          <a:stretch>
            <a:fillRect/>
          </a:stretch>
        </p:blipFill>
        <p:spPr>
          <a:xfrm>
            <a:off x="6865812" y="3314313"/>
            <a:ext cx="4535713" cy="644900"/>
          </a:xfrm>
          <a:prstGeom prst="rect">
            <a:avLst/>
          </a:prstGeom>
        </p:spPr>
      </p:pic>
      <p:pic>
        <p:nvPicPr>
          <p:cNvPr id="75" name="图片 74">
            <a:extLst>
              <a:ext uri="{FF2B5EF4-FFF2-40B4-BE49-F238E27FC236}">
                <a16:creationId xmlns:a16="http://schemas.microsoft.com/office/drawing/2014/main" id="{5A4B1C91-80A2-69D6-5DD1-F3724DFA7A8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63410" y="1872687"/>
            <a:ext cx="4535393" cy="405220"/>
          </a:xfrm>
          <a:prstGeom prst="rect">
            <a:avLst/>
          </a:prstGeom>
        </p:spPr>
      </p:pic>
      <p:pic>
        <p:nvPicPr>
          <p:cNvPr id="76" name="图片 75">
            <a:extLst>
              <a:ext uri="{FF2B5EF4-FFF2-40B4-BE49-F238E27FC236}">
                <a16:creationId xmlns:a16="http://schemas.microsoft.com/office/drawing/2014/main" id="{875B4955-35AB-8CF5-502C-681B044FA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863090" y="2298047"/>
            <a:ext cx="4535713" cy="441651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BA842FC3-69DB-225F-7C54-E010FEA6BE2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63090" y="2762004"/>
            <a:ext cx="4535713" cy="541997"/>
          </a:xfrm>
          <a:prstGeom prst="rect">
            <a:avLst/>
          </a:prstGeom>
        </p:spPr>
      </p:pic>
      <p:pic>
        <p:nvPicPr>
          <p:cNvPr id="78" name="图片 77">
            <a:extLst>
              <a:ext uri="{FF2B5EF4-FFF2-40B4-BE49-F238E27FC236}">
                <a16:creationId xmlns:a16="http://schemas.microsoft.com/office/drawing/2014/main" id="{84C03C67-6EEA-5160-D1D4-A1DF892CEA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26314" y="4255952"/>
            <a:ext cx="1427307" cy="2498570"/>
          </a:xfrm>
          <a:prstGeom prst="rect">
            <a:avLst/>
          </a:prstGeom>
        </p:spPr>
      </p:pic>
      <p:sp>
        <p:nvSpPr>
          <p:cNvPr id="79" name="文本框 78">
            <a:extLst>
              <a:ext uri="{FF2B5EF4-FFF2-40B4-BE49-F238E27FC236}">
                <a16:creationId xmlns:a16="http://schemas.microsoft.com/office/drawing/2014/main" id="{A7A1F10D-4986-4906-06C2-5D5F8F9FFD4E}"/>
              </a:ext>
            </a:extLst>
          </p:cNvPr>
          <p:cNvSpPr txBox="1"/>
          <p:nvPr/>
        </p:nvSpPr>
        <p:spPr>
          <a:xfrm>
            <a:off x="11315953" y="1940252"/>
            <a:ext cx="668887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FXR</a:t>
            </a:r>
          </a:p>
        </p:txBody>
      </p:sp>
      <p:sp>
        <p:nvSpPr>
          <p:cNvPr id="80" name="文本框 79">
            <a:extLst>
              <a:ext uri="{FF2B5EF4-FFF2-40B4-BE49-F238E27FC236}">
                <a16:creationId xmlns:a16="http://schemas.microsoft.com/office/drawing/2014/main" id="{E4BAF0C6-47D3-8C35-36AB-85EF1F427EB7}"/>
              </a:ext>
            </a:extLst>
          </p:cNvPr>
          <p:cNvSpPr txBox="1"/>
          <p:nvPr/>
        </p:nvSpPr>
        <p:spPr>
          <a:xfrm>
            <a:off x="11327589" y="2381542"/>
            <a:ext cx="748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sym typeface="+mn-ea"/>
              </a:rPr>
              <a:t>MyD88   </a:t>
            </a:r>
          </a:p>
        </p:txBody>
      </p:sp>
      <p:sp>
        <p:nvSpPr>
          <p:cNvPr id="81" name="文本框 80">
            <a:extLst>
              <a:ext uri="{FF2B5EF4-FFF2-40B4-BE49-F238E27FC236}">
                <a16:creationId xmlns:a16="http://schemas.microsoft.com/office/drawing/2014/main" id="{909C2CFE-1117-DB1D-9D9B-A71A99B00757}"/>
              </a:ext>
            </a:extLst>
          </p:cNvPr>
          <p:cNvSpPr txBox="1"/>
          <p:nvPr/>
        </p:nvSpPr>
        <p:spPr>
          <a:xfrm>
            <a:off x="11322234" y="3506961"/>
            <a:ext cx="840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b="1" dirty="0">
                <a:sym typeface="+mn-ea"/>
              </a:rPr>
              <a:t>FGF15</a:t>
            </a:r>
          </a:p>
        </p:txBody>
      </p:sp>
      <p:sp>
        <p:nvSpPr>
          <p:cNvPr id="82" name="文本框 81">
            <a:extLst>
              <a:ext uri="{FF2B5EF4-FFF2-40B4-BE49-F238E27FC236}">
                <a16:creationId xmlns:a16="http://schemas.microsoft.com/office/drawing/2014/main" id="{5759C439-84FF-4031-656C-E84E619D7D01}"/>
              </a:ext>
            </a:extLst>
          </p:cNvPr>
          <p:cNvSpPr txBox="1"/>
          <p:nvPr/>
        </p:nvSpPr>
        <p:spPr>
          <a:xfrm>
            <a:off x="11315954" y="1539519"/>
            <a:ext cx="748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BSEP</a:t>
            </a:r>
          </a:p>
        </p:txBody>
      </p:sp>
      <p:sp>
        <p:nvSpPr>
          <p:cNvPr id="83" name="文本框 82">
            <a:extLst>
              <a:ext uri="{FF2B5EF4-FFF2-40B4-BE49-F238E27FC236}">
                <a16:creationId xmlns:a16="http://schemas.microsoft.com/office/drawing/2014/main" id="{2FC0DFDE-B564-6EC5-4DB1-757BB8595500}"/>
              </a:ext>
            </a:extLst>
          </p:cNvPr>
          <p:cNvSpPr txBox="1"/>
          <p:nvPr/>
        </p:nvSpPr>
        <p:spPr>
          <a:xfrm>
            <a:off x="11313941" y="2868451"/>
            <a:ext cx="86487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GAPDH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45545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5D15C7B8-C34F-128D-800F-1703B39FC916}"/>
              </a:ext>
            </a:extLst>
          </p:cNvPr>
          <p:cNvSpPr txBox="1"/>
          <p:nvPr/>
        </p:nvSpPr>
        <p:spPr>
          <a:xfrm>
            <a:off x="298131" y="207070"/>
            <a:ext cx="202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5D</a:t>
            </a:r>
            <a:endParaRPr lang="zh-CN" altLang="en-US" sz="2800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099EDBB-C6DC-155D-3D64-4829275A8C22}"/>
              </a:ext>
            </a:extLst>
          </p:cNvPr>
          <p:cNvSpPr txBox="1"/>
          <p:nvPr/>
        </p:nvSpPr>
        <p:spPr>
          <a:xfrm>
            <a:off x="7474658" y="813740"/>
            <a:ext cx="86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Sham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C16ED67-43BF-AE4A-079E-C322C176909D}"/>
              </a:ext>
            </a:extLst>
          </p:cNvPr>
          <p:cNvSpPr txBox="1"/>
          <p:nvPr/>
        </p:nvSpPr>
        <p:spPr>
          <a:xfrm>
            <a:off x="9081392" y="802310"/>
            <a:ext cx="116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/>
              <a:t>CLP</a:t>
            </a: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268E6784-940A-AD59-6D3B-477CBAE281DC}"/>
              </a:ext>
            </a:extLst>
          </p:cNvPr>
          <p:cNvCxnSpPr>
            <a:cxnSpLocks/>
          </p:cNvCxnSpPr>
          <p:nvPr/>
        </p:nvCxnSpPr>
        <p:spPr>
          <a:xfrm>
            <a:off x="7118156" y="1140765"/>
            <a:ext cx="1589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2EA38832-E0DE-4ABB-6640-2E6DC6F6D8D7}"/>
              </a:ext>
            </a:extLst>
          </p:cNvPr>
          <p:cNvCxnSpPr>
            <a:cxnSpLocks/>
          </p:cNvCxnSpPr>
          <p:nvPr/>
        </p:nvCxnSpPr>
        <p:spPr>
          <a:xfrm>
            <a:off x="8915541" y="1140765"/>
            <a:ext cx="14690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>
            <a:extLst>
              <a:ext uri="{FF2B5EF4-FFF2-40B4-BE49-F238E27FC236}">
                <a16:creationId xmlns:a16="http://schemas.microsoft.com/office/drawing/2014/main" id="{1A7F7DA7-C015-3814-6A75-0740F468C1B6}"/>
              </a:ext>
            </a:extLst>
          </p:cNvPr>
          <p:cNvSpPr txBox="1"/>
          <p:nvPr/>
        </p:nvSpPr>
        <p:spPr>
          <a:xfrm>
            <a:off x="6661591" y="1235380"/>
            <a:ext cx="1619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/>
              <a:t>MyD88</a:t>
            </a:r>
            <a:r>
              <a:rPr lang="en-US" altLang="zh-CN" sz="1200" b="1" baseline="30000" dirty="0"/>
              <a:t>fl/</a:t>
            </a:r>
            <a:r>
              <a:rPr lang="en-US" altLang="zh-CN" sz="1200" b="1" baseline="30000" dirty="0" err="1"/>
              <a:t>fl</a:t>
            </a:r>
            <a:endParaRPr lang="en-US" altLang="zh-CN" sz="1200" b="1" baseline="300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01FCE765-B847-9D33-AD16-CB94CC7E6453}"/>
              </a:ext>
            </a:extLst>
          </p:cNvPr>
          <p:cNvSpPr txBox="1"/>
          <p:nvPr/>
        </p:nvSpPr>
        <p:spPr>
          <a:xfrm>
            <a:off x="7775381" y="1222045"/>
            <a:ext cx="1323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ym typeface="+mn-ea"/>
              </a:rPr>
              <a:t>MyD88</a:t>
            </a:r>
            <a:r>
              <a:rPr lang="zh-CN" altLang="en-US" sz="1200" b="1" baseline="30000">
                <a:sym typeface="+mn-ea"/>
              </a:rPr>
              <a:t>△</a:t>
            </a:r>
            <a:r>
              <a:rPr lang="en-US" altLang="zh-CN" sz="1200" b="1" baseline="30000">
                <a:sym typeface="+mn-ea"/>
              </a:rPr>
              <a:t>IEC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8FE6E60F-BB8A-7CF1-F7EF-6738AC7A0741}"/>
              </a:ext>
            </a:extLst>
          </p:cNvPr>
          <p:cNvSpPr txBox="1"/>
          <p:nvPr/>
        </p:nvSpPr>
        <p:spPr>
          <a:xfrm>
            <a:off x="8444671" y="1227125"/>
            <a:ext cx="1619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/>
              <a:t>MyD88</a:t>
            </a:r>
            <a:r>
              <a:rPr lang="en-US" altLang="zh-CN" sz="1200" b="1" baseline="30000" dirty="0"/>
              <a:t>fl/</a:t>
            </a:r>
            <a:r>
              <a:rPr lang="en-US" altLang="zh-CN" sz="1200" b="1" baseline="30000" dirty="0" err="1"/>
              <a:t>fl</a:t>
            </a:r>
            <a:endParaRPr lang="en-US" altLang="zh-CN" sz="1200" b="1" baseline="30000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B549A1D-F798-1C52-DD0B-5EEC0690C558}"/>
              </a:ext>
            </a:extLst>
          </p:cNvPr>
          <p:cNvSpPr txBox="1"/>
          <p:nvPr/>
        </p:nvSpPr>
        <p:spPr>
          <a:xfrm>
            <a:off x="9281601" y="1234110"/>
            <a:ext cx="1670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ym typeface="+mn-ea"/>
              </a:rPr>
              <a:t>MyD88</a:t>
            </a:r>
            <a:r>
              <a:rPr lang="zh-CN" altLang="en-US" sz="1200" b="1" baseline="30000">
                <a:sym typeface="+mn-ea"/>
              </a:rPr>
              <a:t>△</a:t>
            </a:r>
            <a:r>
              <a:rPr lang="en-US" altLang="zh-CN" sz="1200" b="1" baseline="30000">
                <a:sym typeface="+mn-ea"/>
              </a:rPr>
              <a:t>IEC</a:t>
            </a: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A5FD87BB-F5D3-A878-B6DB-C487D3BCBF21}"/>
              </a:ext>
            </a:extLst>
          </p:cNvPr>
          <p:cNvCxnSpPr/>
          <p:nvPr/>
        </p:nvCxnSpPr>
        <p:spPr>
          <a:xfrm>
            <a:off x="9684191" y="1535735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FF5241E3-40DD-29BF-4BE6-F1C95761D3BD}"/>
              </a:ext>
            </a:extLst>
          </p:cNvPr>
          <p:cNvCxnSpPr/>
          <p:nvPr/>
        </p:nvCxnSpPr>
        <p:spPr>
          <a:xfrm>
            <a:off x="8896156" y="1535735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7C7079FD-5CDB-4144-C393-47AC8DA5F084}"/>
              </a:ext>
            </a:extLst>
          </p:cNvPr>
          <p:cNvCxnSpPr/>
          <p:nvPr/>
        </p:nvCxnSpPr>
        <p:spPr>
          <a:xfrm>
            <a:off x="8007156" y="1536370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FBC52792-FFDA-456A-5DFE-E95016D89328}"/>
              </a:ext>
            </a:extLst>
          </p:cNvPr>
          <p:cNvCxnSpPr/>
          <p:nvPr/>
        </p:nvCxnSpPr>
        <p:spPr>
          <a:xfrm>
            <a:off x="7118156" y="1538810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8" name="图片 17">
            <a:extLst>
              <a:ext uri="{FF2B5EF4-FFF2-40B4-BE49-F238E27FC236}">
                <a16:creationId xmlns:a16="http://schemas.microsoft.com/office/drawing/2014/main" id="{E5CE4E48-A03A-66C3-236A-6050C51ED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427" y="4290210"/>
            <a:ext cx="1492856" cy="2613317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F6D11EC5-66BC-A244-D77E-2273738C41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654" y="4483373"/>
            <a:ext cx="2351501" cy="12621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D47BAB58-1424-EE09-57B1-166C874DA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535" y="2668997"/>
            <a:ext cx="4475680" cy="826084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9D036DB-CB5A-C86E-7AC9-AB5FB87A5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4485" y="3501529"/>
            <a:ext cx="4462730" cy="82909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56BDF8B-C68D-FA2D-E281-7AC3EFBB28CE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18000" contrast="-12000"/>
          </a:blip>
          <a:stretch>
            <a:fillRect/>
          </a:stretch>
        </p:blipFill>
        <p:spPr>
          <a:xfrm>
            <a:off x="6489554" y="1605797"/>
            <a:ext cx="4462732" cy="1060776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id="{6A29B6B6-DC27-F168-9B11-53EF7163DCE2}"/>
              </a:ext>
            </a:extLst>
          </p:cNvPr>
          <p:cNvSpPr txBox="1"/>
          <p:nvPr/>
        </p:nvSpPr>
        <p:spPr>
          <a:xfrm>
            <a:off x="10936199" y="3602048"/>
            <a:ext cx="953498" cy="30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GAPDH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ABE3F72-898E-515C-7F4B-043FC262A04D}"/>
              </a:ext>
            </a:extLst>
          </p:cNvPr>
          <p:cNvSpPr txBox="1"/>
          <p:nvPr/>
        </p:nvSpPr>
        <p:spPr>
          <a:xfrm>
            <a:off x="10885786" y="1926575"/>
            <a:ext cx="889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BSEP 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C0176703-9A69-5663-4BB5-96DD7310176F}"/>
              </a:ext>
            </a:extLst>
          </p:cNvPr>
          <p:cNvSpPr txBox="1"/>
          <p:nvPr/>
        </p:nvSpPr>
        <p:spPr>
          <a:xfrm>
            <a:off x="10901149" y="2872954"/>
            <a:ext cx="90269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ym typeface="+mn-ea"/>
              </a:rPr>
              <a:t>CYP7α1</a:t>
            </a:r>
            <a:endParaRPr lang="en-US" altLang="zh-CN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86F9EC44-E193-E09D-31B7-1A3B56C4C3C5}"/>
              </a:ext>
            </a:extLst>
          </p:cNvPr>
          <p:cNvSpPr txBox="1"/>
          <p:nvPr/>
        </p:nvSpPr>
        <p:spPr>
          <a:xfrm>
            <a:off x="1433364" y="909276"/>
            <a:ext cx="86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/>
              <a:t>Sham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34EA61C4-C0BA-BFEA-14B2-01DCD0470BEA}"/>
              </a:ext>
            </a:extLst>
          </p:cNvPr>
          <p:cNvSpPr txBox="1"/>
          <p:nvPr/>
        </p:nvSpPr>
        <p:spPr>
          <a:xfrm>
            <a:off x="3040098" y="897846"/>
            <a:ext cx="1164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/>
              <a:t>CLP</a:t>
            </a: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B94A7751-776E-D5E2-F3D4-A7DFC376936F}"/>
              </a:ext>
            </a:extLst>
          </p:cNvPr>
          <p:cNvCxnSpPr>
            <a:cxnSpLocks/>
          </p:cNvCxnSpPr>
          <p:nvPr/>
        </p:nvCxnSpPr>
        <p:spPr>
          <a:xfrm>
            <a:off x="1076862" y="1236301"/>
            <a:ext cx="1589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328C993E-7BA2-E7C7-4FD8-3DCF7DCF7E03}"/>
              </a:ext>
            </a:extLst>
          </p:cNvPr>
          <p:cNvCxnSpPr>
            <a:cxnSpLocks/>
          </p:cNvCxnSpPr>
          <p:nvPr/>
        </p:nvCxnSpPr>
        <p:spPr>
          <a:xfrm>
            <a:off x="2874247" y="1236301"/>
            <a:ext cx="146905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450FF3F9-DC71-02F3-4289-71C14BF0A95C}"/>
              </a:ext>
            </a:extLst>
          </p:cNvPr>
          <p:cNvSpPr txBox="1"/>
          <p:nvPr/>
        </p:nvSpPr>
        <p:spPr>
          <a:xfrm>
            <a:off x="620297" y="1330916"/>
            <a:ext cx="1619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/>
              <a:t>MyD88</a:t>
            </a:r>
            <a:r>
              <a:rPr lang="en-US" altLang="zh-CN" sz="1200" b="1" baseline="30000" dirty="0"/>
              <a:t>fl/</a:t>
            </a:r>
            <a:r>
              <a:rPr lang="en-US" altLang="zh-CN" sz="1200" b="1" baseline="30000" dirty="0" err="1"/>
              <a:t>fl</a:t>
            </a:r>
            <a:endParaRPr lang="en-US" altLang="zh-CN" sz="1200" b="1" baseline="30000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9299C8BE-9A4D-8914-BE50-7FE8B9FF3677}"/>
              </a:ext>
            </a:extLst>
          </p:cNvPr>
          <p:cNvSpPr txBox="1"/>
          <p:nvPr/>
        </p:nvSpPr>
        <p:spPr>
          <a:xfrm>
            <a:off x="1734087" y="1317581"/>
            <a:ext cx="13233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ym typeface="+mn-ea"/>
              </a:rPr>
              <a:t>MyD88</a:t>
            </a:r>
            <a:r>
              <a:rPr lang="zh-CN" altLang="en-US" sz="1200" b="1" baseline="30000">
                <a:sym typeface="+mn-ea"/>
              </a:rPr>
              <a:t>△</a:t>
            </a:r>
            <a:r>
              <a:rPr lang="en-US" altLang="zh-CN" sz="1200" b="1" baseline="30000">
                <a:sym typeface="+mn-ea"/>
              </a:rPr>
              <a:t>IEC</a:t>
            </a: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58CBD39C-26C4-AA55-B462-2074F3A26201}"/>
              </a:ext>
            </a:extLst>
          </p:cNvPr>
          <p:cNvSpPr txBox="1"/>
          <p:nvPr/>
        </p:nvSpPr>
        <p:spPr>
          <a:xfrm>
            <a:off x="2403377" y="1322661"/>
            <a:ext cx="1619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/>
              <a:t>MyD88</a:t>
            </a:r>
            <a:r>
              <a:rPr lang="en-US" altLang="zh-CN" sz="1200" b="1" baseline="30000" dirty="0"/>
              <a:t>fl/</a:t>
            </a:r>
            <a:r>
              <a:rPr lang="en-US" altLang="zh-CN" sz="1200" b="1" baseline="30000" dirty="0" err="1"/>
              <a:t>fl</a:t>
            </a:r>
            <a:endParaRPr lang="en-US" altLang="zh-CN" sz="1200" b="1" baseline="30000" dirty="0"/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2AD57C14-BC6E-F8FC-B5DE-7A066501E99D}"/>
              </a:ext>
            </a:extLst>
          </p:cNvPr>
          <p:cNvSpPr txBox="1"/>
          <p:nvPr/>
        </p:nvSpPr>
        <p:spPr>
          <a:xfrm>
            <a:off x="3240307" y="1329646"/>
            <a:ext cx="16706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>
                <a:sym typeface="+mn-ea"/>
              </a:rPr>
              <a:t>MyD88</a:t>
            </a:r>
            <a:r>
              <a:rPr lang="zh-CN" altLang="en-US" sz="1200" b="1" baseline="30000">
                <a:sym typeface="+mn-ea"/>
              </a:rPr>
              <a:t>△</a:t>
            </a:r>
            <a:r>
              <a:rPr lang="en-US" altLang="zh-CN" sz="1200" b="1" baseline="30000">
                <a:sym typeface="+mn-ea"/>
              </a:rPr>
              <a:t>IEC</a:t>
            </a:r>
          </a:p>
        </p:txBody>
      </p: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B2577719-6B13-468A-5864-C9FAC7B16109}"/>
              </a:ext>
            </a:extLst>
          </p:cNvPr>
          <p:cNvCxnSpPr/>
          <p:nvPr/>
        </p:nvCxnSpPr>
        <p:spPr>
          <a:xfrm>
            <a:off x="3642897" y="1631271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8AD956B6-A81D-7B77-F5D2-57BE184B8272}"/>
              </a:ext>
            </a:extLst>
          </p:cNvPr>
          <p:cNvCxnSpPr/>
          <p:nvPr/>
        </p:nvCxnSpPr>
        <p:spPr>
          <a:xfrm>
            <a:off x="2854862" y="1631271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9DA897D2-62A6-6847-D414-85E5D9842AB7}"/>
              </a:ext>
            </a:extLst>
          </p:cNvPr>
          <p:cNvCxnSpPr/>
          <p:nvPr/>
        </p:nvCxnSpPr>
        <p:spPr>
          <a:xfrm>
            <a:off x="1965862" y="1631906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C9F71FE5-D3FF-B771-1BF6-8CFEDEB67ACC}"/>
              </a:ext>
            </a:extLst>
          </p:cNvPr>
          <p:cNvCxnSpPr/>
          <p:nvPr/>
        </p:nvCxnSpPr>
        <p:spPr>
          <a:xfrm>
            <a:off x="1076862" y="1634346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8" name="图片 37">
            <a:extLst>
              <a:ext uri="{FF2B5EF4-FFF2-40B4-BE49-F238E27FC236}">
                <a16:creationId xmlns:a16="http://schemas.microsoft.com/office/drawing/2014/main" id="{8F6688AD-B89E-7C71-A815-747B47EC3D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281" y="2760624"/>
            <a:ext cx="4103831" cy="372301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73D553C9-5373-66F0-3244-F40D091735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6713" y="3143482"/>
            <a:ext cx="4061792" cy="548147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3B21B06B-C92B-FF0A-E881-F82779E8DD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9325" y="1717539"/>
            <a:ext cx="4040361" cy="436870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DD325927-357E-3C64-4445-7F5AEF3FB5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7590" y="3702186"/>
            <a:ext cx="4119767" cy="632774"/>
          </a:xfrm>
          <a:prstGeom prst="rect">
            <a:avLst/>
          </a:prstGeom>
        </p:spPr>
      </p:pic>
      <p:pic>
        <p:nvPicPr>
          <p:cNvPr id="42" name="图片 41">
            <a:extLst>
              <a:ext uri="{FF2B5EF4-FFF2-40B4-BE49-F238E27FC236}">
                <a16:creationId xmlns:a16="http://schemas.microsoft.com/office/drawing/2014/main" id="{9F3CF0E5-91FB-5B5F-CB3C-ED0975D39B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281" y="2161307"/>
            <a:ext cx="4068386" cy="590462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461E81B9-E993-7DD0-B3ED-720DE6421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8497" y="4371911"/>
            <a:ext cx="1466192" cy="2566638"/>
          </a:xfrm>
          <a:prstGeom prst="rect">
            <a:avLst/>
          </a:prstGeom>
        </p:spPr>
      </p:pic>
      <p:pic>
        <p:nvPicPr>
          <p:cNvPr id="44" name="图片 43">
            <a:extLst>
              <a:ext uri="{FF2B5EF4-FFF2-40B4-BE49-F238E27FC236}">
                <a16:creationId xmlns:a16="http://schemas.microsoft.com/office/drawing/2014/main" id="{F32C15EA-437D-CBDE-8E44-22D98055E1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6529" y="4579811"/>
            <a:ext cx="1985552" cy="1341119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79F53516-0460-2E48-B8AE-E90CCCDD677D}"/>
              </a:ext>
            </a:extLst>
          </p:cNvPr>
          <p:cNvSpPr txBox="1"/>
          <p:nvPr/>
        </p:nvSpPr>
        <p:spPr>
          <a:xfrm>
            <a:off x="4776098" y="3275111"/>
            <a:ext cx="953498" cy="30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GAPDH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BB41750C-8564-3C68-403D-885218A28E80}"/>
              </a:ext>
            </a:extLst>
          </p:cNvPr>
          <p:cNvSpPr txBox="1"/>
          <p:nvPr/>
        </p:nvSpPr>
        <p:spPr>
          <a:xfrm>
            <a:off x="4776098" y="1756421"/>
            <a:ext cx="889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/>
              <a:t>BSEP 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8581BCF0-8B83-D218-DD1D-85A1F233E941}"/>
              </a:ext>
            </a:extLst>
          </p:cNvPr>
          <p:cNvSpPr txBox="1"/>
          <p:nvPr/>
        </p:nvSpPr>
        <p:spPr>
          <a:xfrm>
            <a:off x="4776098" y="2302649"/>
            <a:ext cx="710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ym typeface="+mn-ea"/>
              </a:rPr>
              <a:t>FXR</a:t>
            </a:r>
            <a:endParaRPr lang="en-US" altLang="zh-CN" dirty="0"/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E6E6E69C-23FE-3007-6173-346336F24389}"/>
              </a:ext>
            </a:extLst>
          </p:cNvPr>
          <p:cNvSpPr txBox="1"/>
          <p:nvPr/>
        </p:nvSpPr>
        <p:spPr>
          <a:xfrm>
            <a:off x="4776098" y="2788880"/>
            <a:ext cx="889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ym typeface="+mn-ea"/>
              </a:rPr>
              <a:t>MyD88</a:t>
            </a:r>
            <a:endParaRPr lang="en-US" altLang="zh-CN" dirty="0"/>
          </a:p>
        </p:txBody>
      </p:sp>
      <p:sp>
        <p:nvSpPr>
          <p:cNvPr id="49" name="文本框 48">
            <a:extLst>
              <a:ext uri="{FF2B5EF4-FFF2-40B4-BE49-F238E27FC236}">
                <a16:creationId xmlns:a16="http://schemas.microsoft.com/office/drawing/2014/main" id="{0E509209-A3BA-BCF0-C0E6-BDD5EC95885C}"/>
              </a:ext>
            </a:extLst>
          </p:cNvPr>
          <p:cNvSpPr txBox="1"/>
          <p:nvPr/>
        </p:nvSpPr>
        <p:spPr>
          <a:xfrm>
            <a:off x="4782229" y="3868894"/>
            <a:ext cx="745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b="1" dirty="0">
                <a:sym typeface="+mn-ea"/>
              </a:rPr>
              <a:t>FGF15</a:t>
            </a:r>
          </a:p>
        </p:txBody>
      </p:sp>
    </p:spTree>
    <p:extLst>
      <p:ext uri="{BB962C8B-B14F-4D97-AF65-F5344CB8AC3E}">
        <p14:creationId xmlns:p14="http://schemas.microsoft.com/office/powerpoint/2010/main" val="160665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CCAA9-C657-DC27-2104-4531BB581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F94ED455-8CD6-A962-7EFE-48CD82370EB9}"/>
              </a:ext>
            </a:extLst>
          </p:cNvPr>
          <p:cNvSpPr txBox="1"/>
          <p:nvPr/>
        </p:nvSpPr>
        <p:spPr>
          <a:xfrm>
            <a:off x="298131" y="207070"/>
            <a:ext cx="202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6D</a:t>
            </a:r>
            <a:endParaRPr lang="zh-CN" altLang="en-US" sz="2800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8F3F593-5880-7A59-2546-12F859540851}"/>
              </a:ext>
            </a:extLst>
          </p:cNvPr>
          <p:cNvSpPr txBox="1"/>
          <p:nvPr/>
        </p:nvSpPr>
        <p:spPr>
          <a:xfrm>
            <a:off x="6096000" y="207070"/>
            <a:ext cx="202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6F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73652F4-A02B-7269-1291-6803433BE5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106"/>
          <a:stretch/>
        </p:blipFill>
        <p:spPr>
          <a:xfrm>
            <a:off x="298131" y="1236065"/>
            <a:ext cx="1531218" cy="1988528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D494A56-B6E3-CE43-CF2D-A2FAA332B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634" y="3363203"/>
            <a:ext cx="1378451" cy="24130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E28584F-2F7F-7C18-39F2-F4383EB6396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829"/>
          <a:stretch>
            <a:fillRect/>
          </a:stretch>
        </p:blipFill>
        <p:spPr>
          <a:xfrm>
            <a:off x="2155330" y="1229770"/>
            <a:ext cx="2308370" cy="622734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AD7CCF3-0964-4B6D-5D9B-5F9BC2AC7F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5517" y="1863479"/>
            <a:ext cx="2335551" cy="95182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E37EAE3D-304C-03A8-78D4-B1018E3D92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5330" y="2822862"/>
            <a:ext cx="2326095" cy="92287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63B92E3A-FD8F-8544-DB6C-2B6A8935F6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6113" y="4695994"/>
            <a:ext cx="2397587" cy="1041633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87FC135-688B-6BFF-BC7E-2050B9BB382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8679" y="3762067"/>
            <a:ext cx="2307190" cy="91755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C44C4B86-5684-13AB-A54D-889804797FBA}"/>
              </a:ext>
            </a:extLst>
          </p:cNvPr>
          <p:cNvSpPr txBox="1"/>
          <p:nvPr/>
        </p:nvSpPr>
        <p:spPr>
          <a:xfrm>
            <a:off x="2003059" y="824470"/>
            <a:ext cx="16198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/>
              <a:t>MyD88</a:t>
            </a:r>
            <a:r>
              <a:rPr lang="en-US" altLang="zh-CN" sz="1000" b="1" baseline="30000" dirty="0"/>
              <a:t>fl/</a:t>
            </a:r>
            <a:r>
              <a:rPr lang="en-US" altLang="zh-CN" sz="1000" b="1" baseline="30000" dirty="0" err="1"/>
              <a:t>fl</a:t>
            </a:r>
            <a:r>
              <a:rPr lang="en-US" altLang="zh-CN" sz="1000" b="1" dirty="0"/>
              <a:t>-FMT</a:t>
            </a:r>
            <a:endParaRPr lang="en-US" altLang="zh-CN" sz="1000" b="1" baseline="30000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D3C335CE-5B12-436D-0C9E-72D974155447}"/>
              </a:ext>
            </a:extLst>
          </p:cNvPr>
          <p:cNvSpPr txBox="1"/>
          <p:nvPr/>
        </p:nvSpPr>
        <p:spPr>
          <a:xfrm>
            <a:off x="3082610" y="822191"/>
            <a:ext cx="13233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00" b="1" dirty="0">
                <a:sym typeface="+mn-ea"/>
              </a:rPr>
              <a:t>MyD88</a:t>
            </a:r>
            <a:r>
              <a:rPr lang="zh-CN" altLang="en-US" sz="1000" b="1" baseline="30000" dirty="0">
                <a:sym typeface="+mn-ea"/>
              </a:rPr>
              <a:t>△</a:t>
            </a:r>
            <a:r>
              <a:rPr lang="en-US" altLang="zh-CN" sz="1000" b="1" baseline="30000" dirty="0">
                <a:sym typeface="+mn-ea"/>
              </a:rPr>
              <a:t>IEC</a:t>
            </a:r>
            <a:r>
              <a:rPr lang="en-US" altLang="zh-CN" sz="1000" b="1" dirty="0"/>
              <a:t>-FMT</a:t>
            </a:r>
            <a:endParaRPr lang="en-US" altLang="zh-CN" sz="1000" b="1" baseline="30000" dirty="0">
              <a:sym typeface="+mn-ea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11D00111-2057-B4EB-763A-3A2858FD6CF7}"/>
              </a:ext>
            </a:extLst>
          </p:cNvPr>
          <p:cNvCxnSpPr/>
          <p:nvPr/>
        </p:nvCxnSpPr>
        <p:spPr>
          <a:xfrm>
            <a:off x="3318377" y="1110973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11561D84-251B-A5AC-ED4F-91D8C90E3902}"/>
              </a:ext>
            </a:extLst>
          </p:cNvPr>
          <p:cNvCxnSpPr/>
          <p:nvPr/>
        </p:nvCxnSpPr>
        <p:spPr>
          <a:xfrm>
            <a:off x="2482050" y="1110973"/>
            <a:ext cx="70040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>
            <a:extLst>
              <a:ext uri="{FF2B5EF4-FFF2-40B4-BE49-F238E27FC236}">
                <a16:creationId xmlns:a16="http://schemas.microsoft.com/office/drawing/2014/main" id="{7E717285-A2E5-6C83-2F7E-DA8948C90138}"/>
              </a:ext>
            </a:extLst>
          </p:cNvPr>
          <p:cNvSpPr txBox="1"/>
          <p:nvPr/>
        </p:nvSpPr>
        <p:spPr>
          <a:xfrm>
            <a:off x="4405950" y="4156907"/>
            <a:ext cx="953498" cy="306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GAPDH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F029ED6A-42E8-299F-1997-D4BEDCC008CB}"/>
              </a:ext>
            </a:extLst>
          </p:cNvPr>
          <p:cNvSpPr txBox="1"/>
          <p:nvPr/>
        </p:nvSpPr>
        <p:spPr>
          <a:xfrm>
            <a:off x="4445869" y="1443272"/>
            <a:ext cx="889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BSEP 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F62945FA-7AEB-DF4D-EDB4-8DBF0B7AD6C4}"/>
              </a:ext>
            </a:extLst>
          </p:cNvPr>
          <p:cNvSpPr txBox="1"/>
          <p:nvPr/>
        </p:nvSpPr>
        <p:spPr>
          <a:xfrm>
            <a:off x="4463456" y="2276786"/>
            <a:ext cx="710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ym typeface="+mn-ea"/>
              </a:rPr>
              <a:t>FXR</a:t>
            </a:r>
            <a:endParaRPr lang="en-US" altLang="zh-CN" dirty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BAEFC419-8436-1973-99BF-472D360DE4E5}"/>
              </a:ext>
            </a:extLst>
          </p:cNvPr>
          <p:cNvSpPr txBox="1"/>
          <p:nvPr/>
        </p:nvSpPr>
        <p:spPr>
          <a:xfrm>
            <a:off x="4463700" y="3224593"/>
            <a:ext cx="889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ym typeface="+mn-ea"/>
              </a:rPr>
              <a:t>MyD88</a:t>
            </a:r>
            <a:endParaRPr lang="en-US" altLang="zh-CN" dirty="0"/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DEFD63BE-B32B-4B3B-9A0F-9776B583EC88}"/>
              </a:ext>
            </a:extLst>
          </p:cNvPr>
          <p:cNvSpPr txBox="1"/>
          <p:nvPr/>
        </p:nvSpPr>
        <p:spPr>
          <a:xfrm>
            <a:off x="4428280" y="5087911"/>
            <a:ext cx="7454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b="1" dirty="0">
                <a:sym typeface="+mn-ea"/>
              </a:rPr>
              <a:t>FGF15</a:t>
            </a:r>
          </a:p>
        </p:txBody>
      </p:sp>
      <p:pic>
        <p:nvPicPr>
          <p:cNvPr id="37" name="图片 36">
            <a:extLst>
              <a:ext uri="{FF2B5EF4-FFF2-40B4-BE49-F238E27FC236}">
                <a16:creationId xmlns:a16="http://schemas.microsoft.com/office/drawing/2014/main" id="{12326918-64CF-9519-9480-F9E0A22D5D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" r="13324" b="2818"/>
          <a:stretch/>
        </p:blipFill>
        <p:spPr>
          <a:xfrm>
            <a:off x="6927077" y="1289091"/>
            <a:ext cx="3404278" cy="1964583"/>
          </a:xfrm>
          <a:prstGeom prst="rect">
            <a:avLst/>
          </a:prstGeom>
        </p:spPr>
      </p:pic>
      <p:sp>
        <p:nvSpPr>
          <p:cNvPr id="38" name="文本框 37">
            <a:extLst>
              <a:ext uri="{FF2B5EF4-FFF2-40B4-BE49-F238E27FC236}">
                <a16:creationId xmlns:a16="http://schemas.microsoft.com/office/drawing/2014/main" id="{CCA51ECB-6D09-CE50-6DE7-631363B2DD75}"/>
              </a:ext>
            </a:extLst>
          </p:cNvPr>
          <p:cNvSpPr txBox="1"/>
          <p:nvPr/>
        </p:nvSpPr>
        <p:spPr>
          <a:xfrm>
            <a:off x="6832554" y="3805347"/>
            <a:ext cx="4681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/>
              <a:t>I apologize for not keeping the original image for this one. If it's necessary, please give me a few days, I’ll refill this experiment as soon as possible.</a:t>
            </a:r>
          </a:p>
        </p:txBody>
      </p:sp>
    </p:spTree>
    <p:extLst>
      <p:ext uri="{BB962C8B-B14F-4D97-AF65-F5344CB8AC3E}">
        <p14:creationId xmlns:p14="http://schemas.microsoft.com/office/powerpoint/2010/main" val="30650936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FD114-5F90-1751-05E9-2CEBEFCA1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40BAA32F-D010-6B67-EE3C-E9CCFFBD7620}"/>
              </a:ext>
            </a:extLst>
          </p:cNvPr>
          <p:cNvSpPr txBox="1"/>
          <p:nvPr/>
        </p:nvSpPr>
        <p:spPr>
          <a:xfrm>
            <a:off x="298131" y="207070"/>
            <a:ext cx="2029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/>
              <a:t>Figure 7E</a:t>
            </a:r>
            <a:endParaRPr lang="zh-CN" altLang="en-US" sz="28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9012397-00B0-E2FA-2CA4-E1B0D1281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615" y="4378325"/>
            <a:ext cx="5936615" cy="92773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7A394197-3CBF-B36C-F12E-CC7DDB9B34F0}"/>
              </a:ext>
            </a:extLst>
          </p:cNvPr>
          <p:cNvSpPr txBox="1"/>
          <p:nvPr/>
        </p:nvSpPr>
        <p:spPr>
          <a:xfrm>
            <a:off x="10730230" y="4799081"/>
            <a:ext cx="868589" cy="3441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1400" b="1" dirty="0">
                <a:sym typeface="+mn-ea"/>
              </a:rPr>
              <a:t>MyD88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931F535B-3ADB-F1A7-1631-A87B434AB8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980" y="2718435"/>
            <a:ext cx="5937250" cy="161417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CB812CB3-D71E-E4B9-75AB-E892A5CEF2E0}"/>
              </a:ext>
            </a:extLst>
          </p:cNvPr>
          <p:cNvSpPr txBox="1"/>
          <p:nvPr/>
        </p:nvSpPr>
        <p:spPr>
          <a:xfrm>
            <a:off x="10742430" y="3537857"/>
            <a:ext cx="591094" cy="4102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b="1" dirty="0"/>
              <a:t>FXR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6AD328D-D5D9-7939-CAD6-5819BFEEFC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2980" y="1057910"/>
            <a:ext cx="5937250" cy="154813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6289FD7-61F7-EC61-A6F5-1D7351C95234}"/>
              </a:ext>
            </a:extLst>
          </p:cNvPr>
          <p:cNvSpPr txBox="1"/>
          <p:nvPr/>
        </p:nvSpPr>
        <p:spPr>
          <a:xfrm>
            <a:off x="10730230" y="1757158"/>
            <a:ext cx="710656" cy="3017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b="1" dirty="0"/>
              <a:t>ZO-1</a:t>
            </a:r>
          </a:p>
          <a:p>
            <a:r>
              <a:rPr lang="en-US" altLang="zh-CN" sz="1400" b="1" dirty="0"/>
              <a:t> 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DB74D45-9683-FD44-F567-9028EA410B8A}"/>
              </a:ext>
            </a:extLst>
          </p:cNvPr>
          <p:cNvSpPr txBox="1"/>
          <p:nvPr/>
        </p:nvSpPr>
        <p:spPr>
          <a:xfrm>
            <a:off x="7836893" y="584110"/>
            <a:ext cx="1402715" cy="23113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400" b="1" dirty="0" err="1"/>
              <a:t>CLP+Vehicle</a:t>
            </a:r>
            <a:endParaRPr lang="en-US" altLang="zh-CN" sz="14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D628AF9-4527-D35E-0A74-E0CBF18290BD}"/>
              </a:ext>
            </a:extLst>
          </p:cNvPr>
          <p:cNvSpPr txBox="1"/>
          <p:nvPr/>
        </p:nvSpPr>
        <p:spPr>
          <a:xfrm>
            <a:off x="9212396" y="584110"/>
            <a:ext cx="1419860" cy="32648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b="1" dirty="0" err="1"/>
              <a:t>CLP+Probiotic</a:t>
            </a:r>
            <a:endParaRPr lang="en-US" altLang="zh-CN" sz="1400" b="1" dirty="0"/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5084A8A0-E00C-D72E-8430-0DEEA1ECD8A0}"/>
              </a:ext>
            </a:extLst>
          </p:cNvPr>
          <p:cNvCxnSpPr>
            <a:cxnSpLocks/>
          </p:cNvCxnSpPr>
          <p:nvPr/>
        </p:nvCxnSpPr>
        <p:spPr>
          <a:xfrm>
            <a:off x="8056337" y="971550"/>
            <a:ext cx="102991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13D4591E-E171-D5A4-EAE0-176B7028051A}"/>
              </a:ext>
            </a:extLst>
          </p:cNvPr>
          <p:cNvCxnSpPr>
            <a:cxnSpLocks/>
          </p:cNvCxnSpPr>
          <p:nvPr/>
        </p:nvCxnSpPr>
        <p:spPr>
          <a:xfrm>
            <a:off x="9359989" y="971550"/>
            <a:ext cx="103529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BA20227E-7A92-63A6-42F3-CCB3616B8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3416" y="3664584"/>
            <a:ext cx="1738630" cy="3043555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763FACD5-A523-6445-7252-DDDFFA3742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3615" y="5351780"/>
            <a:ext cx="5937250" cy="80518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6BAF0475-1D89-5CBC-FBA0-E5514BEF5C91}"/>
              </a:ext>
            </a:extLst>
          </p:cNvPr>
          <p:cNvSpPr txBox="1"/>
          <p:nvPr/>
        </p:nvSpPr>
        <p:spPr>
          <a:xfrm>
            <a:off x="10742430" y="5722006"/>
            <a:ext cx="8441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GAPDH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947F3014-A6E1-58CE-1643-F6235A8AF6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765" y="939233"/>
            <a:ext cx="4152265" cy="2572385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EC6FF7A6-DCFE-446A-E135-17F67431489E}"/>
              </a:ext>
            </a:extLst>
          </p:cNvPr>
          <p:cNvSpPr txBox="1"/>
          <p:nvPr/>
        </p:nvSpPr>
        <p:spPr>
          <a:xfrm>
            <a:off x="10720644" y="2087358"/>
            <a:ext cx="710656" cy="30176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 b="1" dirty="0"/>
              <a:t>CD45 </a:t>
            </a:r>
          </a:p>
        </p:txBody>
      </p:sp>
    </p:spTree>
    <p:extLst>
      <p:ext uri="{BB962C8B-B14F-4D97-AF65-F5344CB8AC3E}">
        <p14:creationId xmlns:p14="http://schemas.microsoft.com/office/powerpoint/2010/main" val="2244253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5519B-05CA-20E6-CCA0-F106396F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074D8205-6668-1302-FF14-FB8E6BAFA027}"/>
              </a:ext>
            </a:extLst>
          </p:cNvPr>
          <p:cNvSpPr txBox="1"/>
          <p:nvPr/>
        </p:nvSpPr>
        <p:spPr>
          <a:xfrm>
            <a:off x="298131" y="207070"/>
            <a:ext cx="40615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/>
              <a:t>SFigure</a:t>
            </a:r>
            <a:r>
              <a:rPr lang="en-US" altLang="zh-CN" sz="2800" dirty="0"/>
              <a:t> 1C</a:t>
            </a:r>
            <a:endParaRPr lang="zh-CN" altLang="en-US" sz="28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B089134-5DA0-6FDD-DF08-01320D7EA4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0888" y="4391161"/>
            <a:ext cx="6016942" cy="133841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0523BE9-C72F-977C-05A4-672BEA101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411" y="1762394"/>
            <a:ext cx="6117364" cy="96681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0945D5E-A321-1889-64EA-A4800DED7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0410" y="850746"/>
            <a:ext cx="6060214" cy="90017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E2F3798C-A92E-6CF9-1DDA-A4AB79F96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2399" y="3632633"/>
            <a:ext cx="6016942" cy="742199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60C2684-1C6E-4946-2536-AADF2C06CF12}"/>
              </a:ext>
            </a:extLst>
          </p:cNvPr>
          <p:cNvSpPr txBox="1"/>
          <p:nvPr/>
        </p:nvSpPr>
        <p:spPr>
          <a:xfrm>
            <a:off x="10080624" y="1118071"/>
            <a:ext cx="679450" cy="306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BSEP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9C25BF9-652E-2ADD-0390-3699EBDE1BF9}"/>
              </a:ext>
            </a:extLst>
          </p:cNvPr>
          <p:cNvSpPr txBox="1"/>
          <p:nvPr/>
        </p:nvSpPr>
        <p:spPr>
          <a:xfrm>
            <a:off x="5106262" y="353460"/>
            <a:ext cx="868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/>
              <a:t>Sham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EEE9BC2-4296-D4B4-79EE-782109A35C81}"/>
              </a:ext>
            </a:extLst>
          </p:cNvPr>
          <p:cNvSpPr txBox="1"/>
          <p:nvPr/>
        </p:nvSpPr>
        <p:spPr>
          <a:xfrm>
            <a:off x="6007558" y="345030"/>
            <a:ext cx="1623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b="1" dirty="0" err="1"/>
              <a:t>CLP+Vehicle</a:t>
            </a:r>
            <a:endParaRPr lang="en-US" altLang="zh-CN" sz="1400" b="1" dirty="0"/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1508BF6A-16CB-7FFB-1187-D839DC7296B1}"/>
              </a:ext>
            </a:extLst>
          </p:cNvPr>
          <p:cNvCxnSpPr>
            <a:cxnSpLocks/>
          </p:cNvCxnSpPr>
          <p:nvPr/>
        </p:nvCxnSpPr>
        <p:spPr>
          <a:xfrm>
            <a:off x="4944744" y="697632"/>
            <a:ext cx="10471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633311FF-39EE-5CDC-0D7D-97C0D8563AE7}"/>
              </a:ext>
            </a:extLst>
          </p:cNvPr>
          <p:cNvCxnSpPr>
            <a:cxnSpLocks/>
          </p:cNvCxnSpPr>
          <p:nvPr/>
        </p:nvCxnSpPr>
        <p:spPr>
          <a:xfrm>
            <a:off x="6176288" y="721760"/>
            <a:ext cx="10409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2964DE6E-D4D5-EDA5-AF10-67CEDFF67020}"/>
              </a:ext>
            </a:extLst>
          </p:cNvPr>
          <p:cNvSpPr txBox="1"/>
          <p:nvPr/>
        </p:nvSpPr>
        <p:spPr>
          <a:xfrm>
            <a:off x="7090870" y="374159"/>
            <a:ext cx="162369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400" b="1" dirty="0"/>
              <a:t>CLP+INT</a:t>
            </a: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1AAEB4E1-3131-CE38-3A8D-70968BF3CE9C}"/>
              </a:ext>
            </a:extLst>
          </p:cNvPr>
          <p:cNvCxnSpPr>
            <a:cxnSpLocks/>
          </p:cNvCxnSpPr>
          <p:nvPr/>
        </p:nvCxnSpPr>
        <p:spPr>
          <a:xfrm>
            <a:off x="7424146" y="730290"/>
            <a:ext cx="93608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10159EE1-0773-B870-6A9A-85072CAC03EE}"/>
              </a:ext>
            </a:extLst>
          </p:cNvPr>
          <p:cNvSpPr txBox="1"/>
          <p:nvPr/>
        </p:nvSpPr>
        <p:spPr>
          <a:xfrm>
            <a:off x="10173969" y="4752592"/>
            <a:ext cx="7806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FGF15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69F2B98-8DCB-A3FA-730E-3B37083DAFAE}"/>
              </a:ext>
            </a:extLst>
          </p:cNvPr>
          <p:cNvSpPr txBox="1"/>
          <p:nvPr/>
        </p:nvSpPr>
        <p:spPr>
          <a:xfrm>
            <a:off x="10173969" y="2178256"/>
            <a:ext cx="7080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FXR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7DC41CB4-95D9-AAE9-9CB3-DDB779A566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6320" y="3291931"/>
            <a:ext cx="1738630" cy="3043555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08E09A5A-3047-5FD3-0933-3B3A90B1C2CA}"/>
              </a:ext>
            </a:extLst>
          </p:cNvPr>
          <p:cNvSpPr txBox="1"/>
          <p:nvPr/>
        </p:nvSpPr>
        <p:spPr>
          <a:xfrm>
            <a:off x="10100852" y="3907318"/>
            <a:ext cx="1033872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/>
              <a:t>GAPDH 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1B0D2F4E-F1B6-E09E-E4C1-47BA2D61A3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756" y="1236436"/>
            <a:ext cx="2645410" cy="181344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8AD771B0-4876-9D0E-4C3F-D30C2FBC7E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20410" y="2745423"/>
            <a:ext cx="5678761" cy="884011"/>
          </a:xfrm>
          <a:prstGeom prst="rect">
            <a:avLst/>
          </a:prstGeom>
        </p:spPr>
      </p:pic>
      <p:sp>
        <p:nvSpPr>
          <p:cNvPr id="45" name="文本框 44">
            <a:extLst>
              <a:ext uri="{FF2B5EF4-FFF2-40B4-BE49-F238E27FC236}">
                <a16:creationId xmlns:a16="http://schemas.microsoft.com/office/drawing/2014/main" id="{2F5EBF56-D30B-F1A3-FE70-E35880C1404A}"/>
              </a:ext>
            </a:extLst>
          </p:cNvPr>
          <p:cNvSpPr txBox="1"/>
          <p:nvPr/>
        </p:nvSpPr>
        <p:spPr>
          <a:xfrm>
            <a:off x="10166439" y="3049883"/>
            <a:ext cx="902698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1400" b="1"/>
            </a:lvl1pPr>
          </a:lstStyle>
          <a:p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sym typeface="+mn-ea"/>
              </a:rPr>
              <a:t>CYP7α1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6418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NzI1YTc5ODFlOTRlNmEzMDA4NTczMzU3OTUxZjc1MTY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195</Words>
  <Application>Microsoft Office PowerPoint</Application>
  <PresentationFormat>宽屏</PresentationFormat>
  <Paragraphs>110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1" baseType="lpstr">
      <vt:lpstr>Arial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qian_welcome@live.com</cp:lastModifiedBy>
  <cp:revision>163</cp:revision>
  <dcterms:created xsi:type="dcterms:W3CDTF">2019-06-19T02:08:00Z</dcterms:created>
  <dcterms:modified xsi:type="dcterms:W3CDTF">2025-03-21T13:54:45Z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2052-12.1.0.16388</vt:lpwstr>
  </property>
  <property fmtid="{D5CDD505-2E9C-101B-9397-08002B2CF9AE}" pid="3" name="ICV">
    <vt:lpwstr>E29341FE57D54CF49BDCC9EB4396EA62_11</vt:lpwstr>
  </property>
</Properties>
</file>