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1" autoAdjust="0"/>
    <p:restoredTop sz="94660"/>
  </p:normalViewPr>
  <p:slideViewPr>
    <p:cSldViewPr snapToGrid="0">
      <p:cViewPr>
        <p:scale>
          <a:sx n="140" d="100"/>
          <a:sy n="140" d="100"/>
        </p:scale>
        <p:origin x="2000" y="-516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23A38A5-1DA6-4B25-9A1C-21A0A731C01C}" type="datetimeFigureOut">
              <a:rPr lang="en-GB" smtClean="0"/>
              <a:t>09/01/2026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4155645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23A38A5-1DA6-4B25-9A1C-21A0A731C01C}" type="datetimeFigureOut">
              <a:rPr lang="en-GB" smtClean="0"/>
              <a:t>09/01/2026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293662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23A38A5-1DA6-4B25-9A1C-21A0A731C01C}" type="datetimeFigureOut">
              <a:rPr lang="en-GB" smtClean="0"/>
              <a:t>09/01/2026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632417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23A38A5-1DA6-4B25-9A1C-21A0A731C01C}" type="datetimeFigureOut">
              <a:rPr lang="en-GB" smtClean="0"/>
              <a:t>09/01/2026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1777222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23A38A5-1DA6-4B25-9A1C-21A0A731C01C}" type="datetimeFigureOut">
              <a:rPr lang="en-GB" smtClean="0"/>
              <a:t>09/01/2026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382975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23A38A5-1DA6-4B25-9A1C-21A0A731C01C}" type="datetimeFigureOut">
              <a:rPr lang="en-GB" smtClean="0"/>
              <a:t>09/01/2026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180315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472381" y="4453467"/>
            <a:ext cx="2901255" cy="65503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Content Placeholder 5"/>
          <p:cNvSpPr>
            <a:spLocks noGrp="1"/>
          </p:cNvSpPr>
          <p:nvPr>
            <p:ph sz="quarter" idx="4"/>
          </p:nvPr>
        </p:nvSpPr>
        <p:spPr>
          <a:xfrm>
            <a:off x="3471863" y="4453467"/>
            <a:ext cx="2915543" cy="65503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23A38A5-1DA6-4B25-9A1C-21A0A731C01C}" type="datetimeFigureOut">
              <a:rPr lang="en-GB" smtClean="0"/>
              <a:t>09/01/2026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211158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723A38A5-1DA6-4B25-9A1C-21A0A731C01C}" type="datetimeFigureOut">
              <a:rPr lang="en-GB" smtClean="0"/>
              <a:t>09/01/2026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2467545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A38A5-1DA6-4B25-9A1C-21A0A731C01C}" type="datetimeFigureOut">
              <a:rPr lang="en-GB" smtClean="0"/>
              <a:t>09/01/2026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558855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23A38A5-1DA6-4B25-9A1C-21A0A731C01C}" type="datetimeFigureOut">
              <a:rPr lang="en-GB" smtClean="0"/>
              <a:t>09/01/2026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2868228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23A38A5-1DA6-4B25-9A1C-21A0A731C01C}" type="datetimeFigureOut">
              <a:rPr lang="en-GB" smtClean="0"/>
              <a:t>09/01/2026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897F41-2B67-430D-A19B-B0A1C6D2C347}" type="slidenum">
              <a:rPr lang="en-GB" smtClean="0"/>
              <a:t>‹N›</a:t>
            </a:fld>
            <a:endParaRPr lang="en-GB"/>
          </a:p>
        </p:txBody>
      </p:sp>
    </p:spTree>
    <p:extLst>
      <p:ext uri="{BB962C8B-B14F-4D97-AF65-F5344CB8AC3E}">
        <p14:creationId xmlns:p14="http://schemas.microsoft.com/office/powerpoint/2010/main" val="3911405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723A38A5-1DA6-4B25-9A1C-21A0A731C01C}" type="datetimeFigureOut">
              <a:rPr lang="en-GB" smtClean="0"/>
              <a:t>09/01/2026</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4A897F41-2B67-430D-A19B-B0A1C6D2C347}" type="slidenum">
              <a:rPr lang="en-GB" smtClean="0"/>
              <a:t>‹N›</a:t>
            </a:fld>
            <a:endParaRPr lang="en-GB"/>
          </a:p>
        </p:txBody>
      </p:sp>
    </p:spTree>
    <p:extLst>
      <p:ext uri="{BB962C8B-B14F-4D97-AF65-F5344CB8AC3E}">
        <p14:creationId xmlns:p14="http://schemas.microsoft.com/office/powerpoint/2010/main" val="2863283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emf"/><Relationship Id="rId3" Type="http://schemas.openxmlformats.org/officeDocument/2006/relationships/image" Target="../media/image2.png"/><Relationship Id="rId7" Type="http://schemas.openxmlformats.org/officeDocument/2006/relationships/image" Target="../media/image6.emf"/><Relationship Id="rId12" Type="http://schemas.openxmlformats.org/officeDocument/2006/relationships/image" Target="../media/image11.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emf"/><Relationship Id="rId11" Type="http://schemas.openxmlformats.org/officeDocument/2006/relationships/image" Target="../media/image10.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23">
            <a:extLst>
              <a:ext uri="{FF2B5EF4-FFF2-40B4-BE49-F238E27FC236}">
                <a16:creationId xmlns:a16="http://schemas.microsoft.com/office/drawing/2014/main" id="{5F0C7179-454A-BC52-4DD8-8444A5C3AB26}"/>
              </a:ext>
            </a:extLst>
          </p:cNvPr>
          <p:cNvSpPr>
            <a:spLocks noChangeArrowheads="1"/>
          </p:cNvSpPr>
          <p:nvPr/>
        </p:nvSpPr>
        <p:spPr bwMode="auto">
          <a:xfrm>
            <a:off x="99489" y="9504946"/>
            <a:ext cx="6652311" cy="2262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050" b="1"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Supplementary</a:t>
            </a:r>
            <a:r>
              <a:rPr kumimoji="0" lang="it-IT" altLang="it-IT" sz="105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figure 2</a:t>
            </a:r>
          </a:p>
          <a:p>
            <a:pPr algn="just"/>
            <a:r>
              <a:rPr lang="en-US" sz="1050" i="1" dirty="0">
                <a:latin typeface="Times New Roman" panose="02020603050405020304" pitchFamily="18" charset="0"/>
                <a:cs typeface="Times New Roman" panose="02020603050405020304" pitchFamily="18" charset="0"/>
              </a:rPr>
              <a:t>Effect of HSPB8 and BAG3 silencing</a:t>
            </a:r>
            <a:r>
              <a:rPr lang="en-GB" sz="1050" i="1" dirty="0">
                <a:latin typeface="Times New Roman" panose="02020603050405020304" pitchFamily="18" charset="0"/>
                <a:cs typeface="Times New Roman" panose="02020603050405020304" pitchFamily="18" charset="0"/>
              </a:rPr>
              <a:t> on</a:t>
            </a:r>
            <a:r>
              <a:rPr lang="en-US" sz="1050" i="1" dirty="0">
                <a:latin typeface="Times New Roman" panose="02020603050405020304" pitchFamily="18" charset="0"/>
                <a:cs typeface="Times New Roman" panose="02020603050405020304" pitchFamily="18" charset="0"/>
              </a:rPr>
              <a:t> FAK overexpression. </a:t>
            </a:r>
            <a:r>
              <a:rPr lang="en-US" sz="1050" dirty="0">
                <a:latin typeface="Times New Roman" panose="02020603050405020304" pitchFamily="18" charset="0"/>
                <a:cs typeface="Times New Roman" panose="02020603050405020304" pitchFamily="18" charset="0"/>
              </a:rPr>
              <a:t>To strengthen the causal link between HSPB8, BAG3 and FAK activation </a:t>
            </a:r>
            <a:r>
              <a:rPr lang="en-GB" sz="1050" dirty="0">
                <a:latin typeface="Times New Roman" panose="02020603050405020304" pitchFamily="18" charset="0"/>
                <a:cs typeface="Times New Roman" panose="02020603050405020304" pitchFamily="18" charset="0"/>
              </a:rPr>
              <a:t>MCF-7 and T47D cells were </a:t>
            </a:r>
            <a:r>
              <a:rPr lang="en-US" sz="1050" dirty="0">
                <a:latin typeface="Times New Roman" panose="02020603050405020304" pitchFamily="18" charset="0"/>
                <a:cs typeface="Times New Roman" panose="02020603050405020304" pitchFamily="18" charset="0"/>
              </a:rPr>
              <a:t>transfected with </a:t>
            </a:r>
            <a:r>
              <a:rPr lang="en-GB" sz="1050" dirty="0">
                <a:latin typeface="Times New Roman" panose="02020603050405020304" pitchFamily="18" charset="0"/>
                <a:cs typeface="Times New Roman" panose="02020603050405020304" pitchFamily="18" charset="0"/>
              </a:rPr>
              <a:t>pCMV-PTK2(human)-3xFLAG-Neo, empty vector, </a:t>
            </a:r>
            <a:r>
              <a:rPr lang="en-US" sz="1050" dirty="0">
                <a:latin typeface="Times New Roman" panose="02020603050405020304" pitchFamily="18" charset="0"/>
                <a:cs typeface="Times New Roman" panose="02020603050405020304" pitchFamily="18" charset="0"/>
              </a:rPr>
              <a:t>siRNA-HSPB8, siRNA-BAG3</a:t>
            </a:r>
            <a:r>
              <a:rPr lang="en-GB" sz="1050" dirty="0">
                <a:latin typeface="Times New Roman" panose="02020603050405020304" pitchFamily="18" charset="0"/>
                <a:cs typeface="Times New Roman" panose="02020603050405020304" pitchFamily="18" charset="0"/>
              </a:rPr>
              <a:t> or NT-siRNA and analyses were performed 48 h after transfection. </a:t>
            </a:r>
            <a:r>
              <a:rPr lang="en-GB" sz="1050" dirty="0" err="1">
                <a:latin typeface="Times New Roman" panose="02020603050405020304" pitchFamily="18" charset="0"/>
                <a:cs typeface="Times New Roman" panose="02020603050405020304" pitchFamily="18" charset="0"/>
              </a:rPr>
              <a:t>pFAK</a:t>
            </a:r>
            <a:r>
              <a:rPr lang="en-GB" sz="1050" dirty="0">
                <a:latin typeface="Times New Roman" panose="02020603050405020304" pitchFamily="18" charset="0"/>
                <a:cs typeface="Times New Roman" panose="02020603050405020304" pitchFamily="18" charset="0"/>
              </a:rPr>
              <a:t> and FAK protein levels were measured by WB analysis (</a:t>
            </a:r>
            <a:r>
              <a:rPr lang="en-GB" sz="1050" b="1" dirty="0">
                <a:latin typeface="Times New Roman" panose="02020603050405020304" pitchFamily="18" charset="0"/>
                <a:cs typeface="Times New Roman" panose="02020603050405020304" pitchFamily="18" charset="0"/>
              </a:rPr>
              <a:t>A, B</a:t>
            </a:r>
            <a:r>
              <a:rPr lang="en-GB" sz="1050" dirty="0">
                <a:latin typeface="Times New Roman" panose="02020603050405020304" pitchFamily="18" charset="0"/>
                <a:cs typeface="Times New Roman" panose="02020603050405020304" pitchFamily="18" charset="0"/>
              </a:rPr>
              <a:t>). </a:t>
            </a:r>
            <a:r>
              <a:rPr lang="en-GB" sz="1050" dirty="0" err="1">
                <a:latin typeface="Times New Roman" panose="02020603050405020304" pitchFamily="18" charset="0"/>
                <a:cs typeface="Times New Roman" panose="02020603050405020304" pitchFamily="18" charset="0"/>
              </a:rPr>
              <a:t>pFAK</a:t>
            </a:r>
            <a:r>
              <a:rPr lang="en-GB" sz="1050" dirty="0">
                <a:latin typeface="Times New Roman" panose="02020603050405020304" pitchFamily="18" charset="0"/>
                <a:cs typeface="Times New Roman" panose="02020603050405020304" pitchFamily="18" charset="0"/>
              </a:rPr>
              <a:t> and FAK </a:t>
            </a:r>
            <a:r>
              <a:rPr lang="it-IT" sz="1050" dirty="0" err="1">
                <a:latin typeface="Times New Roman" panose="02020603050405020304" pitchFamily="18" charset="0"/>
                <a:cs typeface="Times New Roman" panose="02020603050405020304" pitchFamily="18" charset="0"/>
              </a:rPr>
              <a:t>quantification</a:t>
            </a:r>
            <a:r>
              <a:rPr lang="it-IT" sz="1050" dirty="0">
                <a:latin typeface="Times New Roman" panose="02020603050405020304" pitchFamily="18" charset="0"/>
                <a:cs typeface="Times New Roman" panose="02020603050405020304" pitchFamily="18" charset="0"/>
              </a:rPr>
              <a:t> of WB  </a:t>
            </a:r>
            <a:r>
              <a:rPr lang="it-IT" sz="1050" dirty="0" err="1">
                <a:latin typeface="Times New Roman" panose="02020603050405020304" pitchFamily="18" charset="0"/>
                <a:cs typeface="Times New Roman" panose="02020603050405020304" pitchFamily="18" charset="0"/>
              </a:rPr>
              <a:t>signals</a:t>
            </a:r>
            <a:r>
              <a:rPr lang="it-IT" sz="1050" dirty="0">
                <a:latin typeface="Times New Roman" panose="02020603050405020304" pitchFamily="18" charset="0"/>
                <a:cs typeface="Times New Roman" panose="02020603050405020304" pitchFamily="18" charset="0"/>
              </a:rPr>
              <a:t> in MCF-7 and T47D </a:t>
            </a:r>
            <a:r>
              <a:rPr lang="it-IT" sz="1050" dirty="0" err="1">
                <a:latin typeface="Times New Roman" panose="02020603050405020304" pitchFamily="18" charset="0"/>
                <a:cs typeface="Times New Roman" panose="02020603050405020304" pitchFamily="18" charset="0"/>
              </a:rPr>
              <a:t>cells</a:t>
            </a:r>
            <a:r>
              <a:rPr lang="it-IT" sz="1050" dirty="0">
                <a:latin typeface="Times New Roman" panose="02020603050405020304" pitchFamily="18" charset="0"/>
                <a:cs typeface="Times New Roman" panose="02020603050405020304" pitchFamily="18" charset="0"/>
              </a:rPr>
              <a:t> </a:t>
            </a:r>
            <a:r>
              <a:rPr lang="it-IT" sz="1050" dirty="0" err="1">
                <a:latin typeface="Times New Roman" panose="02020603050405020304" pitchFamily="18" charset="0"/>
                <a:cs typeface="Times New Roman" panose="02020603050405020304" pitchFamily="18" charset="0"/>
              </a:rPr>
              <a:t>respectively</a:t>
            </a:r>
            <a:r>
              <a:rPr lang="it-IT" sz="1050" dirty="0">
                <a:latin typeface="Times New Roman" panose="02020603050405020304" pitchFamily="18" charset="0"/>
                <a:cs typeface="Times New Roman" panose="02020603050405020304" pitchFamily="18" charset="0"/>
              </a:rPr>
              <a:t> (</a:t>
            </a:r>
            <a:r>
              <a:rPr lang="it-IT" sz="1050" b="1" dirty="0">
                <a:latin typeface="Times New Roman" panose="02020603050405020304" pitchFamily="18" charset="0"/>
                <a:cs typeface="Times New Roman" panose="02020603050405020304" pitchFamily="18" charset="0"/>
              </a:rPr>
              <a:t>C, D</a:t>
            </a:r>
            <a:r>
              <a:rPr lang="it-IT" sz="1050" dirty="0">
                <a:latin typeface="Times New Roman" panose="02020603050405020304" pitchFamily="18" charset="0"/>
                <a:cs typeface="Times New Roman" panose="02020603050405020304" pitchFamily="18" charset="0"/>
              </a:rPr>
              <a:t>)</a:t>
            </a:r>
            <a:r>
              <a:rPr lang="en-GB" sz="1050" dirty="0">
                <a:latin typeface="Times New Roman" panose="02020603050405020304" pitchFamily="18" charset="0"/>
                <a:cs typeface="Times New Roman" panose="02020603050405020304" pitchFamily="18" charset="0"/>
              </a:rPr>
              <a:t>. Statistical analysis was performed by using one-way ANOVA followed by Bonferroni multiple comparison tests. *p&lt;0.05 </a:t>
            </a:r>
            <a:r>
              <a:rPr lang="en-GB" sz="1050" i="1" u="sng" dirty="0">
                <a:latin typeface="Times New Roman" panose="02020603050405020304" pitchFamily="18" charset="0"/>
                <a:cs typeface="Times New Roman" panose="02020603050405020304" pitchFamily="18" charset="0"/>
              </a:rPr>
              <a:t>vs</a:t>
            </a:r>
            <a:r>
              <a:rPr lang="en-GB" sz="1050" i="1" dirty="0">
                <a:latin typeface="Times New Roman" panose="02020603050405020304" pitchFamily="18" charset="0"/>
                <a:cs typeface="Times New Roman" panose="02020603050405020304" pitchFamily="18" charset="0"/>
              </a:rPr>
              <a:t> </a:t>
            </a:r>
            <a:r>
              <a:rPr lang="en-US" sz="1050" dirty="0">
                <a:latin typeface="Times New Roman" panose="02020603050405020304" pitchFamily="18" charset="0"/>
                <a:cs typeface="Times New Roman" panose="02020603050405020304" pitchFamily="18" charset="0"/>
              </a:rPr>
              <a:t>control, non-transfected cells; *</a:t>
            </a:r>
            <a:r>
              <a:rPr lang="en-GB" sz="1050" dirty="0">
                <a:latin typeface="Times New Roman" panose="02020603050405020304" pitchFamily="18" charset="0"/>
                <a:cs typeface="Times New Roman" panose="02020603050405020304" pitchFamily="18" charset="0"/>
              </a:rPr>
              <a:t>*p&lt;0.05 </a:t>
            </a:r>
            <a:r>
              <a:rPr lang="en-GB" sz="1050" i="1" u="sng" dirty="0">
                <a:latin typeface="Times New Roman" panose="02020603050405020304" pitchFamily="18" charset="0"/>
                <a:cs typeface="Times New Roman" panose="02020603050405020304" pitchFamily="18" charset="0"/>
              </a:rPr>
              <a:t>vs</a:t>
            </a:r>
            <a:r>
              <a:rPr lang="en-GB" sz="1050" i="1" dirty="0">
                <a:latin typeface="Times New Roman" panose="02020603050405020304" pitchFamily="18" charset="0"/>
                <a:cs typeface="Times New Roman" panose="02020603050405020304" pitchFamily="18" charset="0"/>
              </a:rPr>
              <a:t> </a:t>
            </a:r>
            <a:r>
              <a:rPr lang="en-GB" sz="1050" dirty="0">
                <a:latin typeface="Times New Roman" panose="02020603050405020304" pitchFamily="18" charset="0"/>
                <a:cs typeface="Times New Roman" panose="02020603050405020304" pitchFamily="18" charset="0"/>
              </a:rPr>
              <a:t>FAK. </a:t>
            </a:r>
            <a:r>
              <a:rPr lang="en-US" sz="1050" dirty="0">
                <a:latin typeface="Times New Roman" panose="02020603050405020304" pitchFamily="18" charset="0"/>
                <a:cs typeface="Times New Roman" panose="02020603050405020304" pitchFamily="18" charset="0"/>
              </a:rPr>
              <a:t>Values represent the mean of three independent experiments (n=3).</a:t>
            </a:r>
            <a:r>
              <a:rPr lang="en-GB" sz="1050" dirty="0">
                <a:latin typeface="Times New Roman" panose="02020603050405020304" pitchFamily="18" charset="0"/>
                <a:cs typeface="Times New Roman" panose="02020603050405020304" pitchFamily="18" charset="0"/>
              </a:rPr>
              <a:t> pCMV-PTK2(human)-3xFLAG-Neo (FAK), pcDNA3.1-</a:t>
            </a:r>
            <a:r>
              <a:rPr lang="en-US" sz="1050" dirty="0">
                <a:latin typeface="Times New Roman" panose="02020603050405020304" pitchFamily="18" charset="0"/>
                <a:cs typeface="Times New Roman" panose="02020603050405020304" pitchFamily="18" charset="0"/>
              </a:rPr>
              <a:t>Empty vector (EV), </a:t>
            </a:r>
            <a:r>
              <a:rPr lang="en-GB" sz="1050" dirty="0">
                <a:latin typeface="Times New Roman" panose="02020603050405020304" pitchFamily="18" charset="0"/>
                <a:cs typeface="Times New Roman" panose="02020603050405020304" pitchFamily="18" charset="0"/>
              </a:rPr>
              <a:t>Non-Targeting siRNA (Scramble), siRNA-HSPB8, siRNA-BAG3.</a:t>
            </a:r>
          </a:p>
          <a:p>
            <a:pPr algn="just"/>
            <a:r>
              <a:rPr lang="en-US" sz="1050" dirty="0">
                <a:latin typeface="Times New Roman" panose="02020603050405020304" pitchFamily="18" charset="0"/>
                <a:cs typeface="Times New Roman" panose="02020603050405020304" pitchFamily="18" charset="0"/>
              </a:rPr>
              <a:t>Our results indicate that FAK overexpression was effective, producing a significant increase in FAK levels in both BC cell lines. However, HSPB8 and BAG3 silencing effectively counteracted FAK overexpression in MCF7 and T47D cells, thus confirming their efficacy not only on endogenous but also on induced levels of FAK. </a:t>
            </a:r>
            <a:r>
              <a:rPr lang="it-IT" sz="1050" dirty="0" err="1">
                <a:latin typeface="Times New Roman" panose="02020603050405020304" pitchFamily="18" charset="0"/>
                <a:cs typeface="Times New Roman" panose="02020603050405020304" pitchFamily="18" charset="0"/>
              </a:rPr>
              <a:t>Furthermore</a:t>
            </a:r>
            <a:r>
              <a:rPr lang="it-IT" sz="1050" dirty="0">
                <a:latin typeface="Times New Roman" panose="02020603050405020304" pitchFamily="18" charset="0"/>
                <a:cs typeface="Times New Roman" panose="02020603050405020304" pitchFamily="18" charset="0"/>
              </a:rPr>
              <a:t>, </a:t>
            </a:r>
            <a:r>
              <a:rPr lang="en-GB" sz="1050" dirty="0">
                <a:latin typeface="Times New Roman" panose="02020603050405020304" pitchFamily="18" charset="0"/>
                <a:cs typeface="Times New Roman" panose="02020603050405020304" pitchFamily="18" charset="0"/>
              </a:rPr>
              <a:t>after FAK overexpression with HSPB8 and BAG3 knockdown, </a:t>
            </a:r>
            <a:r>
              <a:rPr lang="en-GB" sz="1050" dirty="0" err="1">
                <a:latin typeface="Times New Roman" panose="02020603050405020304" pitchFamily="18" charset="0"/>
                <a:cs typeface="Times New Roman" panose="02020603050405020304" pitchFamily="18" charset="0"/>
              </a:rPr>
              <a:t>pERK</a:t>
            </a:r>
            <a:r>
              <a:rPr lang="en-GB" sz="1050" dirty="0">
                <a:latin typeface="Times New Roman" panose="02020603050405020304" pitchFamily="18" charset="0"/>
                <a:cs typeface="Times New Roman" panose="02020603050405020304" pitchFamily="18" charset="0"/>
              </a:rPr>
              <a:t> and </a:t>
            </a:r>
            <a:r>
              <a:rPr lang="en-GB" sz="1050" dirty="0" err="1">
                <a:latin typeface="Times New Roman" panose="02020603050405020304" pitchFamily="18" charset="0"/>
                <a:cs typeface="Times New Roman" panose="02020603050405020304" pitchFamily="18" charset="0"/>
              </a:rPr>
              <a:t>pAKT</a:t>
            </a:r>
            <a:r>
              <a:rPr lang="en-GB" sz="1050" dirty="0">
                <a:latin typeface="Times New Roman" panose="02020603050405020304" pitchFamily="18" charset="0"/>
                <a:cs typeface="Times New Roman" panose="02020603050405020304" pitchFamily="18" charset="0"/>
              </a:rPr>
              <a:t> returned to be active, confirming that the decrease in FAK phosphorylation, seen with HSPB8 and BAG3 silencing, is the cause of the decrease in ERK and AKT activation.</a:t>
            </a:r>
            <a:endParaRPr kumimoji="0" lang="en-US" altLang="it-IT" sz="105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
        <p:nvSpPr>
          <p:cNvPr id="5" name="CasellaDiTesto 4">
            <a:extLst>
              <a:ext uri="{FF2B5EF4-FFF2-40B4-BE49-F238E27FC236}">
                <a16:creationId xmlns:a16="http://schemas.microsoft.com/office/drawing/2014/main" id="{FD9C0F05-4F25-F4C0-B563-37BFCC209AD0}"/>
              </a:ext>
            </a:extLst>
          </p:cNvPr>
          <p:cNvSpPr txBox="1"/>
          <p:nvPr/>
        </p:nvSpPr>
        <p:spPr>
          <a:xfrm>
            <a:off x="746099" y="424896"/>
            <a:ext cx="561372" cy="261610"/>
          </a:xfrm>
          <a:prstGeom prst="rect">
            <a:avLst/>
          </a:prstGeom>
          <a:noFill/>
        </p:spPr>
        <p:txBody>
          <a:bodyPr wrap="none" rtlCol="0">
            <a:spAutoFit/>
          </a:bodyPr>
          <a:lstStyle/>
          <a:p>
            <a:pPr algn="r"/>
            <a:r>
              <a:rPr lang="it-IT" sz="1100" b="1" dirty="0" err="1">
                <a:latin typeface="Times New Roman" panose="02020603050405020304" pitchFamily="18" charset="0"/>
                <a:cs typeface="Times New Roman" panose="02020603050405020304" pitchFamily="18" charset="0"/>
              </a:rPr>
              <a:t>pFAK</a:t>
            </a:r>
            <a:endParaRPr lang="en-GB" sz="11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A325E617-53E1-1092-6026-1E070D670947}"/>
              </a:ext>
            </a:extLst>
          </p:cNvPr>
          <p:cNvSpPr txBox="1"/>
          <p:nvPr/>
        </p:nvSpPr>
        <p:spPr>
          <a:xfrm>
            <a:off x="824647" y="714641"/>
            <a:ext cx="482824"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FAK</a:t>
            </a:r>
            <a:endParaRPr lang="en-GB" sz="1100" b="1" dirty="0">
              <a:latin typeface="Times New Roman" panose="02020603050405020304" pitchFamily="18" charset="0"/>
              <a:cs typeface="Times New Roman" panose="02020603050405020304" pitchFamily="18" charset="0"/>
            </a:endParaRPr>
          </a:p>
        </p:txBody>
      </p:sp>
      <p:sp>
        <p:nvSpPr>
          <p:cNvPr id="12" name="CasellaDiTesto 11">
            <a:extLst>
              <a:ext uri="{FF2B5EF4-FFF2-40B4-BE49-F238E27FC236}">
                <a16:creationId xmlns:a16="http://schemas.microsoft.com/office/drawing/2014/main" id="{3798FF78-409A-3C77-F1CA-9C0B6A749EC7}"/>
              </a:ext>
            </a:extLst>
          </p:cNvPr>
          <p:cNvSpPr txBox="1"/>
          <p:nvPr/>
        </p:nvSpPr>
        <p:spPr>
          <a:xfrm>
            <a:off x="149474" y="190377"/>
            <a:ext cx="295274" cy="276999"/>
          </a:xfrm>
          <a:prstGeom prst="rect">
            <a:avLst/>
          </a:prstGeom>
          <a:noFill/>
        </p:spPr>
        <p:txBody>
          <a:bodyPr wrap="none" rtlCol="0">
            <a:spAutoFit/>
          </a:bodyPr>
          <a:lstStyle/>
          <a:p>
            <a:r>
              <a:rPr lang="it-IT" sz="1200" b="1" dirty="0">
                <a:latin typeface="Times New Roman" panose="02020603050405020304" pitchFamily="18" charset="0"/>
                <a:ea typeface="Verdana" panose="020B0604030504040204" pitchFamily="34" charset="0"/>
                <a:cs typeface="Times New Roman" panose="02020603050405020304" pitchFamily="18" charset="0"/>
              </a:rPr>
              <a:t>A</a:t>
            </a:r>
            <a:endParaRPr lang="en-GB" sz="1200" b="1" dirty="0">
              <a:latin typeface="Times New Roman" panose="02020603050405020304" pitchFamily="18" charset="0"/>
              <a:ea typeface="Verdana" panose="020B0604030504040204" pitchFamily="34" charset="0"/>
              <a:cs typeface="Times New Roman" panose="02020603050405020304" pitchFamily="18" charset="0"/>
            </a:endParaRPr>
          </a:p>
        </p:txBody>
      </p:sp>
      <p:sp>
        <p:nvSpPr>
          <p:cNvPr id="211" name="CasellaDiTesto 210">
            <a:extLst>
              <a:ext uri="{FF2B5EF4-FFF2-40B4-BE49-F238E27FC236}">
                <a16:creationId xmlns:a16="http://schemas.microsoft.com/office/drawing/2014/main" id="{CC7C4121-3A9A-2C65-1530-D246BE3171EB}"/>
              </a:ext>
            </a:extLst>
          </p:cNvPr>
          <p:cNvSpPr txBox="1"/>
          <p:nvPr/>
        </p:nvSpPr>
        <p:spPr>
          <a:xfrm>
            <a:off x="613050" y="2163364"/>
            <a:ext cx="694421"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GAPDH</a:t>
            </a:r>
            <a:endParaRPr lang="en-GB" sz="1100" b="1" dirty="0">
              <a:latin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D61F0449-B4C9-2A01-121D-5B0B80906D26}"/>
              </a:ext>
            </a:extLst>
          </p:cNvPr>
          <p:cNvSpPr txBox="1"/>
          <p:nvPr/>
        </p:nvSpPr>
        <p:spPr>
          <a:xfrm>
            <a:off x="3425645" y="190377"/>
            <a:ext cx="287258" cy="276999"/>
          </a:xfrm>
          <a:prstGeom prst="rect">
            <a:avLst/>
          </a:prstGeom>
          <a:noFill/>
        </p:spPr>
        <p:txBody>
          <a:bodyPr wrap="none" rtlCol="0">
            <a:spAutoFit/>
          </a:bodyPr>
          <a:lstStyle/>
          <a:p>
            <a:r>
              <a:rPr lang="it-IT" sz="1200" b="1" dirty="0">
                <a:latin typeface="Times New Roman" panose="02020603050405020304" pitchFamily="18" charset="0"/>
                <a:ea typeface="Verdana" panose="020B0604030504040204" pitchFamily="34" charset="0"/>
                <a:cs typeface="Times New Roman" panose="02020603050405020304" pitchFamily="18" charset="0"/>
              </a:rPr>
              <a:t>B</a:t>
            </a:r>
            <a:endParaRPr lang="en-GB" sz="1200" b="1" dirty="0">
              <a:latin typeface="Times New Roman" panose="02020603050405020304" pitchFamily="18" charset="0"/>
              <a:ea typeface="Verdana" panose="020B0604030504040204" pitchFamily="34" charset="0"/>
              <a:cs typeface="Times New Roman" panose="02020603050405020304" pitchFamily="18" charset="0"/>
            </a:endParaRPr>
          </a:p>
        </p:txBody>
      </p:sp>
      <p:sp>
        <p:nvSpPr>
          <p:cNvPr id="10" name="CasellaDiTesto 9">
            <a:extLst>
              <a:ext uri="{FF2B5EF4-FFF2-40B4-BE49-F238E27FC236}">
                <a16:creationId xmlns:a16="http://schemas.microsoft.com/office/drawing/2014/main" id="{13C85DE1-F25F-1A6C-D1FD-1A19F392A48C}"/>
              </a:ext>
            </a:extLst>
          </p:cNvPr>
          <p:cNvSpPr txBox="1"/>
          <p:nvPr/>
        </p:nvSpPr>
        <p:spPr>
          <a:xfrm>
            <a:off x="1649607" y="74872"/>
            <a:ext cx="577402" cy="261610"/>
          </a:xfrm>
          <a:prstGeom prst="rect">
            <a:avLst/>
          </a:prstGeom>
          <a:noFill/>
        </p:spPr>
        <p:txBody>
          <a:bodyPr wrap="none" rtlCol="0">
            <a:spAutoFit/>
          </a:bodyPr>
          <a:lstStyle/>
          <a:p>
            <a:r>
              <a:rPr lang="it-IT" sz="1100" b="1" dirty="0">
                <a:latin typeface="Times New Roman" panose="02020603050405020304" pitchFamily="18" charset="0"/>
                <a:cs typeface="Times New Roman" panose="02020603050405020304" pitchFamily="18" charset="0"/>
              </a:rPr>
              <a:t>MCF7</a:t>
            </a:r>
            <a:endParaRPr lang="en-GB" sz="1100" b="1" dirty="0">
              <a:latin typeface="Times New Roman" panose="02020603050405020304" pitchFamily="18" charset="0"/>
              <a:cs typeface="Times New Roman" panose="02020603050405020304" pitchFamily="18" charset="0"/>
            </a:endParaRPr>
          </a:p>
        </p:txBody>
      </p:sp>
      <p:sp>
        <p:nvSpPr>
          <p:cNvPr id="11" name="CasellaDiTesto 10">
            <a:extLst>
              <a:ext uri="{FF2B5EF4-FFF2-40B4-BE49-F238E27FC236}">
                <a16:creationId xmlns:a16="http://schemas.microsoft.com/office/drawing/2014/main" id="{969BC102-29C9-449D-EA56-1AB00B833284}"/>
              </a:ext>
            </a:extLst>
          </p:cNvPr>
          <p:cNvSpPr txBox="1"/>
          <p:nvPr/>
        </p:nvSpPr>
        <p:spPr>
          <a:xfrm>
            <a:off x="4786072" y="74872"/>
            <a:ext cx="522900" cy="261610"/>
          </a:xfrm>
          <a:prstGeom prst="rect">
            <a:avLst/>
          </a:prstGeom>
          <a:noFill/>
        </p:spPr>
        <p:txBody>
          <a:bodyPr wrap="none" rtlCol="0">
            <a:spAutoFit/>
          </a:bodyPr>
          <a:lstStyle/>
          <a:p>
            <a:r>
              <a:rPr lang="it-IT" sz="1100" b="1" dirty="0">
                <a:latin typeface="Times New Roman" panose="02020603050405020304" pitchFamily="18" charset="0"/>
                <a:cs typeface="Times New Roman" panose="02020603050405020304" pitchFamily="18" charset="0"/>
              </a:rPr>
              <a:t>T47D</a:t>
            </a:r>
            <a:endParaRPr lang="en-GB" sz="1100" b="1" dirty="0">
              <a:latin typeface="Times New Roman" panose="02020603050405020304" pitchFamily="18" charset="0"/>
              <a:cs typeface="Times New Roman" panose="02020603050405020304" pitchFamily="18" charset="0"/>
            </a:endParaRPr>
          </a:p>
        </p:txBody>
      </p:sp>
      <p:pic>
        <p:nvPicPr>
          <p:cNvPr id="15" name="Immagine 14">
            <a:extLst>
              <a:ext uri="{FF2B5EF4-FFF2-40B4-BE49-F238E27FC236}">
                <a16:creationId xmlns:a16="http://schemas.microsoft.com/office/drawing/2014/main" id="{293DF6E5-2F8E-198A-B510-60CB7B072519}"/>
              </a:ext>
            </a:extLst>
          </p:cNvPr>
          <p:cNvPicPr>
            <a:picLocks noChangeAspect="1"/>
          </p:cNvPicPr>
          <p:nvPr/>
        </p:nvPicPr>
        <p:blipFill>
          <a:blip r:embed="rId2"/>
          <a:stretch>
            <a:fillRect/>
          </a:stretch>
        </p:blipFill>
        <p:spPr>
          <a:xfrm>
            <a:off x="4370605" y="444891"/>
            <a:ext cx="1257300" cy="1981200"/>
          </a:xfrm>
          <a:prstGeom prst="rect">
            <a:avLst/>
          </a:prstGeom>
        </p:spPr>
      </p:pic>
      <p:pic>
        <p:nvPicPr>
          <p:cNvPr id="16" name="Immagine 15">
            <a:extLst>
              <a:ext uri="{FF2B5EF4-FFF2-40B4-BE49-F238E27FC236}">
                <a16:creationId xmlns:a16="http://schemas.microsoft.com/office/drawing/2014/main" id="{4A5263B3-588E-8BD0-EF56-426BE4D63123}"/>
              </a:ext>
            </a:extLst>
          </p:cNvPr>
          <p:cNvPicPr>
            <a:picLocks noChangeAspect="1"/>
          </p:cNvPicPr>
          <p:nvPr/>
        </p:nvPicPr>
        <p:blipFill>
          <a:blip r:embed="rId3"/>
          <a:stretch>
            <a:fillRect/>
          </a:stretch>
        </p:blipFill>
        <p:spPr>
          <a:xfrm>
            <a:off x="1307471" y="444891"/>
            <a:ext cx="1257300" cy="1981200"/>
          </a:xfrm>
          <a:prstGeom prst="rect">
            <a:avLst/>
          </a:prstGeom>
        </p:spPr>
      </p:pic>
      <p:grpSp>
        <p:nvGrpSpPr>
          <p:cNvPr id="503" name="Gruppo 502">
            <a:extLst>
              <a:ext uri="{FF2B5EF4-FFF2-40B4-BE49-F238E27FC236}">
                <a16:creationId xmlns:a16="http://schemas.microsoft.com/office/drawing/2014/main" id="{A70070FD-6B5F-F29A-5140-C05346F88942}"/>
              </a:ext>
            </a:extLst>
          </p:cNvPr>
          <p:cNvGrpSpPr/>
          <p:nvPr/>
        </p:nvGrpSpPr>
        <p:grpSpPr>
          <a:xfrm>
            <a:off x="435928" y="2450999"/>
            <a:ext cx="2053046" cy="790090"/>
            <a:chOff x="435928" y="2668354"/>
            <a:chExt cx="2053046" cy="790090"/>
          </a:xfrm>
        </p:grpSpPr>
        <p:sp>
          <p:nvSpPr>
            <p:cNvPr id="19" name="Rectangle 49">
              <a:extLst>
                <a:ext uri="{FF2B5EF4-FFF2-40B4-BE49-F238E27FC236}">
                  <a16:creationId xmlns:a16="http://schemas.microsoft.com/office/drawing/2014/main" id="{A55AEB2B-1414-EC28-0EA3-86870821E1F4}"/>
                </a:ext>
              </a:extLst>
            </p:cNvPr>
            <p:cNvSpPr>
              <a:spLocks noChangeArrowheads="1"/>
            </p:cNvSpPr>
            <p:nvPr/>
          </p:nvSpPr>
          <p:spPr bwMode="auto">
            <a:xfrm>
              <a:off x="435928" y="2668354"/>
              <a:ext cx="83451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lang="it-IT" altLang="it-IT" sz="1000" dirty="0">
                  <a:solidFill>
                    <a:srgbClr val="000000"/>
                  </a:solidFill>
                  <a:latin typeface="Times New Roman" panose="02020603050405020304" pitchFamily="18" charset="0"/>
                  <a:cs typeface="Times New Roman" panose="02020603050405020304" pitchFamily="18" charset="0"/>
                </a:rPr>
                <a:t>Scramble</a:t>
              </a:r>
            </a:p>
            <a:p>
              <a:pPr algn="r" defTabSz="914400"/>
              <a:r>
                <a:rPr lang="it-IT" altLang="it-IT" sz="1000" dirty="0">
                  <a:solidFill>
                    <a:srgbClr val="000000"/>
                  </a:solidFill>
                  <a:latin typeface="Times New Roman" panose="02020603050405020304" pitchFamily="18" charset="0"/>
                  <a:cs typeface="Times New Roman" panose="02020603050405020304" pitchFamily="18" charset="0"/>
                </a:rPr>
                <a:t>EV</a:t>
              </a:r>
            </a:p>
            <a:p>
              <a:pPr algn="r" defTabSz="914400"/>
              <a:r>
                <a:rPr lang="it-IT" altLang="it-IT" sz="1000" dirty="0">
                  <a:solidFill>
                    <a:srgbClr val="000000"/>
                  </a:solidFill>
                  <a:latin typeface="Times New Roman" panose="02020603050405020304" pitchFamily="18" charset="0"/>
                  <a:cs typeface="Times New Roman" panose="02020603050405020304" pitchFamily="18" charset="0"/>
                </a:rPr>
                <a:t>FAK</a:t>
              </a:r>
            </a:p>
            <a:p>
              <a:pPr marL="0" marR="0" lvl="0" indent="0" algn="r" defTabSz="914400" rtl="0" eaLnBrk="1" fontAlgn="base" latinLnBrk="0" hangingPunct="1">
                <a:lnSpc>
                  <a:spcPct val="100000"/>
                </a:lnSpc>
                <a:spcBef>
                  <a:spcPct val="0"/>
                </a:spcBef>
                <a:spcAft>
                  <a:spcPct val="0"/>
                </a:spcAft>
                <a:buClrTx/>
                <a:buSzTx/>
                <a:buFontTx/>
                <a:buNone/>
                <a:tabLst/>
              </a:pPr>
              <a:r>
                <a:rPr lang="it-IT" altLang="it-IT" sz="1000" dirty="0">
                  <a:solidFill>
                    <a:srgbClr val="000000"/>
                  </a:solidFill>
                  <a:latin typeface="Times New Roman" panose="02020603050405020304" pitchFamily="18" charset="0"/>
                  <a:cs typeface="Times New Roman" panose="02020603050405020304" pitchFamily="18" charset="0"/>
                </a:rPr>
                <a:t>siRNA-HSPB8</a:t>
              </a:r>
              <a:endParaRPr kumimoji="0" lang="it-IT" altLang="it-IT" sz="100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lang="it-IT" altLang="it-IT" sz="1000" dirty="0">
                  <a:solidFill>
                    <a:srgbClr val="000000"/>
                  </a:solidFill>
                  <a:latin typeface="Times New Roman" panose="02020603050405020304" pitchFamily="18" charset="0"/>
                  <a:cs typeface="Times New Roman" panose="02020603050405020304" pitchFamily="18" charset="0"/>
                </a:rPr>
                <a:t>siRNA-BAG3</a:t>
              </a:r>
              <a:endParaRPr kumimoji="0" lang="it-IT" altLang="it-IT" sz="100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p:txBody>
        </p:sp>
        <p:sp>
          <p:nvSpPr>
            <p:cNvPr id="22" name="CasellaDiTesto 21">
              <a:extLst>
                <a:ext uri="{FF2B5EF4-FFF2-40B4-BE49-F238E27FC236}">
                  <a16:creationId xmlns:a16="http://schemas.microsoft.com/office/drawing/2014/main" id="{9F1578C2-B8FA-117B-3A1A-7019B8545D8A}"/>
                </a:ext>
              </a:extLst>
            </p:cNvPr>
            <p:cNvSpPr txBox="1"/>
            <p:nvPr/>
          </p:nvSpPr>
          <p:spPr>
            <a:xfrm>
              <a:off x="1376413"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23" name="CasellaDiTesto 22">
              <a:extLst>
                <a:ext uri="{FF2B5EF4-FFF2-40B4-BE49-F238E27FC236}">
                  <a16:creationId xmlns:a16="http://schemas.microsoft.com/office/drawing/2014/main" id="{1FA4031E-7E8A-2AD3-D403-52E1B04AE199}"/>
                </a:ext>
              </a:extLst>
            </p:cNvPr>
            <p:cNvSpPr txBox="1"/>
            <p:nvPr/>
          </p:nvSpPr>
          <p:spPr>
            <a:xfrm>
              <a:off x="1576570" y="270033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34" name="CasellaDiTesto 33">
              <a:extLst>
                <a:ext uri="{FF2B5EF4-FFF2-40B4-BE49-F238E27FC236}">
                  <a16:creationId xmlns:a16="http://schemas.microsoft.com/office/drawing/2014/main" id="{B98646C2-552F-D36F-2DAE-496D2EE21B0E}"/>
                </a:ext>
              </a:extLst>
            </p:cNvPr>
            <p:cNvSpPr txBox="1"/>
            <p:nvPr/>
          </p:nvSpPr>
          <p:spPr>
            <a:xfrm>
              <a:off x="1798033"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35" name="CasellaDiTesto 34">
              <a:extLst>
                <a:ext uri="{FF2B5EF4-FFF2-40B4-BE49-F238E27FC236}">
                  <a16:creationId xmlns:a16="http://schemas.microsoft.com/office/drawing/2014/main" id="{203FE0ED-BD80-B107-BEE7-F69DEEC47963}"/>
                </a:ext>
              </a:extLst>
            </p:cNvPr>
            <p:cNvSpPr txBox="1"/>
            <p:nvPr/>
          </p:nvSpPr>
          <p:spPr>
            <a:xfrm>
              <a:off x="2008843"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36" name="CasellaDiTesto 35">
              <a:extLst>
                <a:ext uri="{FF2B5EF4-FFF2-40B4-BE49-F238E27FC236}">
                  <a16:creationId xmlns:a16="http://schemas.microsoft.com/office/drawing/2014/main" id="{D9BE521B-0138-3971-5ACC-9F401E5C9EF4}"/>
                </a:ext>
              </a:extLst>
            </p:cNvPr>
            <p:cNvSpPr txBox="1"/>
            <p:nvPr/>
          </p:nvSpPr>
          <p:spPr>
            <a:xfrm>
              <a:off x="2219653"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37" name="CasellaDiTesto 36">
              <a:extLst>
                <a:ext uri="{FF2B5EF4-FFF2-40B4-BE49-F238E27FC236}">
                  <a16:creationId xmlns:a16="http://schemas.microsoft.com/office/drawing/2014/main" id="{9DDB16AF-098D-4D1D-FB77-5E9DC058BC9A}"/>
                </a:ext>
              </a:extLst>
            </p:cNvPr>
            <p:cNvSpPr txBox="1"/>
            <p:nvPr/>
          </p:nvSpPr>
          <p:spPr>
            <a:xfrm>
              <a:off x="2430464"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38" name="CasellaDiTesto 37">
              <a:extLst>
                <a:ext uri="{FF2B5EF4-FFF2-40B4-BE49-F238E27FC236}">
                  <a16:creationId xmlns:a16="http://schemas.microsoft.com/office/drawing/2014/main" id="{525355B4-7B5C-C2DF-4F89-1B38B3FD4248}"/>
                </a:ext>
              </a:extLst>
            </p:cNvPr>
            <p:cNvSpPr txBox="1"/>
            <p:nvPr/>
          </p:nvSpPr>
          <p:spPr>
            <a:xfrm>
              <a:off x="1376413"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39" name="CasellaDiTesto 38">
              <a:extLst>
                <a:ext uri="{FF2B5EF4-FFF2-40B4-BE49-F238E27FC236}">
                  <a16:creationId xmlns:a16="http://schemas.microsoft.com/office/drawing/2014/main" id="{E3C45310-C9A3-69AE-53F6-1867A3BE90CB}"/>
                </a:ext>
              </a:extLst>
            </p:cNvPr>
            <p:cNvSpPr txBox="1"/>
            <p:nvPr/>
          </p:nvSpPr>
          <p:spPr>
            <a:xfrm>
              <a:off x="1782805" y="2851393"/>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0" name="CasellaDiTesto 39">
              <a:extLst>
                <a:ext uri="{FF2B5EF4-FFF2-40B4-BE49-F238E27FC236}">
                  <a16:creationId xmlns:a16="http://schemas.microsoft.com/office/drawing/2014/main" id="{EAC8FB87-8EE6-7976-B97D-5684FBCEE951}"/>
                </a:ext>
              </a:extLst>
            </p:cNvPr>
            <p:cNvSpPr txBox="1"/>
            <p:nvPr/>
          </p:nvSpPr>
          <p:spPr>
            <a:xfrm>
              <a:off x="1591798"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1" name="CasellaDiTesto 40">
              <a:extLst>
                <a:ext uri="{FF2B5EF4-FFF2-40B4-BE49-F238E27FC236}">
                  <a16:creationId xmlns:a16="http://schemas.microsoft.com/office/drawing/2014/main" id="{9ACDA97D-4739-152D-2876-92AE7BAA3BD5}"/>
                </a:ext>
              </a:extLst>
            </p:cNvPr>
            <p:cNvSpPr txBox="1"/>
            <p:nvPr/>
          </p:nvSpPr>
          <p:spPr>
            <a:xfrm>
              <a:off x="2008843"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2" name="CasellaDiTesto 41">
              <a:extLst>
                <a:ext uri="{FF2B5EF4-FFF2-40B4-BE49-F238E27FC236}">
                  <a16:creationId xmlns:a16="http://schemas.microsoft.com/office/drawing/2014/main" id="{0846EE21-C9B8-505E-0078-7B7518ECCBA9}"/>
                </a:ext>
              </a:extLst>
            </p:cNvPr>
            <p:cNvSpPr txBox="1"/>
            <p:nvPr/>
          </p:nvSpPr>
          <p:spPr>
            <a:xfrm>
              <a:off x="2219653"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3" name="CasellaDiTesto 42">
              <a:extLst>
                <a:ext uri="{FF2B5EF4-FFF2-40B4-BE49-F238E27FC236}">
                  <a16:creationId xmlns:a16="http://schemas.microsoft.com/office/drawing/2014/main" id="{6A97C9D7-C26D-124B-7286-D070334E7AF4}"/>
                </a:ext>
              </a:extLst>
            </p:cNvPr>
            <p:cNvSpPr txBox="1"/>
            <p:nvPr/>
          </p:nvSpPr>
          <p:spPr>
            <a:xfrm>
              <a:off x="2430464"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4" name="CasellaDiTesto 43">
              <a:extLst>
                <a:ext uri="{FF2B5EF4-FFF2-40B4-BE49-F238E27FC236}">
                  <a16:creationId xmlns:a16="http://schemas.microsoft.com/office/drawing/2014/main" id="{434EB6C2-648F-BC18-43AB-73942B883289}"/>
                </a:ext>
              </a:extLst>
            </p:cNvPr>
            <p:cNvSpPr txBox="1"/>
            <p:nvPr/>
          </p:nvSpPr>
          <p:spPr>
            <a:xfrm>
              <a:off x="1376413" y="298974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5" name="CasellaDiTesto 44">
              <a:extLst>
                <a:ext uri="{FF2B5EF4-FFF2-40B4-BE49-F238E27FC236}">
                  <a16:creationId xmlns:a16="http://schemas.microsoft.com/office/drawing/2014/main" id="{B33BFBC1-2E1B-EF78-AF4D-AC9D3D949AA6}"/>
                </a:ext>
              </a:extLst>
            </p:cNvPr>
            <p:cNvSpPr txBox="1"/>
            <p:nvPr/>
          </p:nvSpPr>
          <p:spPr>
            <a:xfrm>
              <a:off x="2204425" y="300244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6" name="CasellaDiTesto 45">
              <a:extLst>
                <a:ext uri="{FF2B5EF4-FFF2-40B4-BE49-F238E27FC236}">
                  <a16:creationId xmlns:a16="http://schemas.microsoft.com/office/drawing/2014/main" id="{25CB9711-DD64-6150-6752-55A7B920D91B}"/>
                </a:ext>
              </a:extLst>
            </p:cNvPr>
            <p:cNvSpPr txBox="1"/>
            <p:nvPr/>
          </p:nvSpPr>
          <p:spPr>
            <a:xfrm>
              <a:off x="1798033" y="298974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7" name="CasellaDiTesto 46">
              <a:extLst>
                <a:ext uri="{FF2B5EF4-FFF2-40B4-BE49-F238E27FC236}">
                  <a16:creationId xmlns:a16="http://schemas.microsoft.com/office/drawing/2014/main" id="{02BD6102-449A-E776-FCA3-67141B96DC8C}"/>
                </a:ext>
              </a:extLst>
            </p:cNvPr>
            <p:cNvSpPr txBox="1"/>
            <p:nvPr/>
          </p:nvSpPr>
          <p:spPr>
            <a:xfrm>
              <a:off x="1591798" y="298974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0" name="CasellaDiTesto 49">
              <a:extLst>
                <a:ext uri="{FF2B5EF4-FFF2-40B4-BE49-F238E27FC236}">
                  <a16:creationId xmlns:a16="http://schemas.microsoft.com/office/drawing/2014/main" id="{3887B7D9-44A5-A7AA-CAE0-ED1A3E54C318}"/>
                </a:ext>
              </a:extLst>
            </p:cNvPr>
            <p:cNvSpPr txBox="1"/>
            <p:nvPr/>
          </p:nvSpPr>
          <p:spPr>
            <a:xfrm>
              <a:off x="1376413"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2" name="CasellaDiTesto 51">
              <a:extLst>
                <a:ext uri="{FF2B5EF4-FFF2-40B4-BE49-F238E27FC236}">
                  <a16:creationId xmlns:a16="http://schemas.microsoft.com/office/drawing/2014/main" id="{C905C050-C825-A3B6-8770-52F7FF3F83B1}"/>
                </a:ext>
              </a:extLst>
            </p:cNvPr>
            <p:cNvSpPr txBox="1"/>
            <p:nvPr/>
          </p:nvSpPr>
          <p:spPr>
            <a:xfrm>
              <a:off x="2204425" y="3153503"/>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 name="CasellaDiTesto 52">
              <a:extLst>
                <a:ext uri="{FF2B5EF4-FFF2-40B4-BE49-F238E27FC236}">
                  <a16:creationId xmlns:a16="http://schemas.microsoft.com/office/drawing/2014/main" id="{EF263CE8-264B-F356-69B9-CCC6C461E017}"/>
                </a:ext>
              </a:extLst>
            </p:cNvPr>
            <p:cNvSpPr txBox="1"/>
            <p:nvPr/>
          </p:nvSpPr>
          <p:spPr>
            <a:xfrm>
              <a:off x="1798033"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7" name="CasellaDiTesto 56">
              <a:extLst>
                <a:ext uri="{FF2B5EF4-FFF2-40B4-BE49-F238E27FC236}">
                  <a16:creationId xmlns:a16="http://schemas.microsoft.com/office/drawing/2014/main" id="{35F89DB5-2183-92B7-27BC-582253D76B16}"/>
                </a:ext>
              </a:extLst>
            </p:cNvPr>
            <p:cNvSpPr txBox="1"/>
            <p:nvPr/>
          </p:nvSpPr>
          <p:spPr>
            <a:xfrm>
              <a:off x="2008843"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9" name="CasellaDiTesto 58">
              <a:extLst>
                <a:ext uri="{FF2B5EF4-FFF2-40B4-BE49-F238E27FC236}">
                  <a16:creationId xmlns:a16="http://schemas.microsoft.com/office/drawing/2014/main" id="{1AFE26B8-9CC9-ADF2-E5D9-0DFC0DDBCF4A}"/>
                </a:ext>
              </a:extLst>
            </p:cNvPr>
            <p:cNvSpPr txBox="1"/>
            <p:nvPr/>
          </p:nvSpPr>
          <p:spPr>
            <a:xfrm>
              <a:off x="1591798"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1" name="CasellaDiTesto 60">
              <a:extLst>
                <a:ext uri="{FF2B5EF4-FFF2-40B4-BE49-F238E27FC236}">
                  <a16:creationId xmlns:a16="http://schemas.microsoft.com/office/drawing/2014/main" id="{6704D591-E724-1120-8B35-879347991780}"/>
                </a:ext>
              </a:extLst>
            </p:cNvPr>
            <p:cNvSpPr txBox="1"/>
            <p:nvPr/>
          </p:nvSpPr>
          <p:spPr>
            <a:xfrm>
              <a:off x="2430464"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 name="CasellaDiTesto 62">
              <a:extLst>
                <a:ext uri="{FF2B5EF4-FFF2-40B4-BE49-F238E27FC236}">
                  <a16:creationId xmlns:a16="http://schemas.microsoft.com/office/drawing/2014/main" id="{D9CD1A21-5AF4-D01D-9E37-20E9BE982B80}"/>
                </a:ext>
              </a:extLst>
            </p:cNvPr>
            <p:cNvSpPr txBox="1"/>
            <p:nvPr/>
          </p:nvSpPr>
          <p:spPr>
            <a:xfrm>
              <a:off x="1376413"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49" name="CasellaDiTesto 448">
              <a:extLst>
                <a:ext uri="{FF2B5EF4-FFF2-40B4-BE49-F238E27FC236}">
                  <a16:creationId xmlns:a16="http://schemas.microsoft.com/office/drawing/2014/main" id="{C5025356-FADE-D161-C695-DAA843B87A72}"/>
                </a:ext>
              </a:extLst>
            </p:cNvPr>
            <p:cNvSpPr txBox="1"/>
            <p:nvPr/>
          </p:nvSpPr>
          <p:spPr>
            <a:xfrm>
              <a:off x="2415236" y="3304556"/>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67" name="CasellaDiTesto 466">
              <a:extLst>
                <a:ext uri="{FF2B5EF4-FFF2-40B4-BE49-F238E27FC236}">
                  <a16:creationId xmlns:a16="http://schemas.microsoft.com/office/drawing/2014/main" id="{C6EE5B5B-F17D-4753-4C7D-FAF2D674F6F3}"/>
                </a:ext>
              </a:extLst>
            </p:cNvPr>
            <p:cNvSpPr txBox="1"/>
            <p:nvPr/>
          </p:nvSpPr>
          <p:spPr>
            <a:xfrm>
              <a:off x="1798033"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68" name="CasellaDiTesto 467">
              <a:extLst>
                <a:ext uri="{FF2B5EF4-FFF2-40B4-BE49-F238E27FC236}">
                  <a16:creationId xmlns:a16="http://schemas.microsoft.com/office/drawing/2014/main" id="{DA70EEF2-9643-DA14-5400-14F8B090B6E2}"/>
                </a:ext>
              </a:extLst>
            </p:cNvPr>
            <p:cNvSpPr txBox="1"/>
            <p:nvPr/>
          </p:nvSpPr>
          <p:spPr>
            <a:xfrm>
              <a:off x="2008843"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69" name="CasellaDiTesto 468">
              <a:extLst>
                <a:ext uri="{FF2B5EF4-FFF2-40B4-BE49-F238E27FC236}">
                  <a16:creationId xmlns:a16="http://schemas.microsoft.com/office/drawing/2014/main" id="{46AD40C4-441D-1A9D-1E65-CE2F0DDC3658}"/>
                </a:ext>
              </a:extLst>
            </p:cNvPr>
            <p:cNvSpPr txBox="1"/>
            <p:nvPr/>
          </p:nvSpPr>
          <p:spPr>
            <a:xfrm>
              <a:off x="2219653"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70" name="CasellaDiTesto 469">
              <a:extLst>
                <a:ext uri="{FF2B5EF4-FFF2-40B4-BE49-F238E27FC236}">
                  <a16:creationId xmlns:a16="http://schemas.microsoft.com/office/drawing/2014/main" id="{2CC680AA-C547-5FA2-0BFE-29DD240CF748}"/>
                </a:ext>
              </a:extLst>
            </p:cNvPr>
            <p:cNvSpPr txBox="1"/>
            <p:nvPr/>
          </p:nvSpPr>
          <p:spPr>
            <a:xfrm>
              <a:off x="1591798"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499" name="CasellaDiTesto 498">
              <a:extLst>
                <a:ext uri="{FF2B5EF4-FFF2-40B4-BE49-F238E27FC236}">
                  <a16:creationId xmlns:a16="http://schemas.microsoft.com/office/drawing/2014/main" id="{22E1D8DF-FC67-C5CA-7AEF-8FB66152A017}"/>
                </a:ext>
              </a:extLst>
            </p:cNvPr>
            <p:cNvSpPr txBox="1"/>
            <p:nvPr/>
          </p:nvSpPr>
          <p:spPr>
            <a:xfrm>
              <a:off x="1993615" y="300244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01" name="CasellaDiTesto 500">
              <a:extLst>
                <a:ext uri="{FF2B5EF4-FFF2-40B4-BE49-F238E27FC236}">
                  <a16:creationId xmlns:a16="http://schemas.microsoft.com/office/drawing/2014/main" id="{18F2DC95-F840-8501-5287-610C34F95E27}"/>
                </a:ext>
              </a:extLst>
            </p:cNvPr>
            <p:cNvSpPr txBox="1"/>
            <p:nvPr/>
          </p:nvSpPr>
          <p:spPr>
            <a:xfrm>
              <a:off x="2415236" y="300244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grpSp>
      <p:grpSp>
        <p:nvGrpSpPr>
          <p:cNvPr id="505" name="Gruppo 504">
            <a:extLst>
              <a:ext uri="{FF2B5EF4-FFF2-40B4-BE49-F238E27FC236}">
                <a16:creationId xmlns:a16="http://schemas.microsoft.com/office/drawing/2014/main" id="{F2062EFF-0C48-7FCD-DD5A-F799B8610139}"/>
              </a:ext>
            </a:extLst>
          </p:cNvPr>
          <p:cNvGrpSpPr/>
          <p:nvPr/>
        </p:nvGrpSpPr>
        <p:grpSpPr>
          <a:xfrm>
            <a:off x="3526049" y="2450999"/>
            <a:ext cx="2053046" cy="790090"/>
            <a:chOff x="435928" y="2668354"/>
            <a:chExt cx="2053046" cy="790090"/>
          </a:xfrm>
        </p:grpSpPr>
        <p:sp>
          <p:nvSpPr>
            <p:cNvPr id="507" name="Rectangle 49">
              <a:extLst>
                <a:ext uri="{FF2B5EF4-FFF2-40B4-BE49-F238E27FC236}">
                  <a16:creationId xmlns:a16="http://schemas.microsoft.com/office/drawing/2014/main" id="{3C9853EF-E19C-2930-5B3A-19B2192EE9D2}"/>
                </a:ext>
              </a:extLst>
            </p:cNvPr>
            <p:cNvSpPr>
              <a:spLocks noChangeArrowheads="1"/>
            </p:cNvSpPr>
            <p:nvPr/>
          </p:nvSpPr>
          <p:spPr bwMode="auto">
            <a:xfrm>
              <a:off x="435928" y="2668354"/>
              <a:ext cx="83451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lang="it-IT" altLang="it-IT" sz="1000" dirty="0">
                  <a:solidFill>
                    <a:srgbClr val="000000"/>
                  </a:solidFill>
                  <a:latin typeface="Times New Roman" panose="02020603050405020304" pitchFamily="18" charset="0"/>
                  <a:cs typeface="Times New Roman" panose="02020603050405020304" pitchFamily="18" charset="0"/>
                </a:rPr>
                <a:t>Scramble</a:t>
              </a:r>
            </a:p>
            <a:p>
              <a:pPr algn="r" defTabSz="914400"/>
              <a:r>
                <a:rPr lang="it-IT" altLang="it-IT" sz="1000" dirty="0">
                  <a:solidFill>
                    <a:srgbClr val="000000"/>
                  </a:solidFill>
                  <a:latin typeface="Times New Roman" panose="02020603050405020304" pitchFamily="18" charset="0"/>
                  <a:cs typeface="Times New Roman" panose="02020603050405020304" pitchFamily="18" charset="0"/>
                </a:rPr>
                <a:t>EV</a:t>
              </a:r>
            </a:p>
            <a:p>
              <a:pPr algn="r" defTabSz="914400"/>
              <a:r>
                <a:rPr lang="it-IT" altLang="it-IT" sz="1000" dirty="0">
                  <a:solidFill>
                    <a:srgbClr val="000000"/>
                  </a:solidFill>
                  <a:latin typeface="Times New Roman" panose="02020603050405020304" pitchFamily="18" charset="0"/>
                  <a:cs typeface="Times New Roman" panose="02020603050405020304" pitchFamily="18" charset="0"/>
                </a:rPr>
                <a:t>FAK</a:t>
              </a:r>
            </a:p>
            <a:p>
              <a:pPr marL="0" marR="0" lvl="0" indent="0" algn="r" defTabSz="914400" rtl="0" eaLnBrk="1" fontAlgn="base" latinLnBrk="0" hangingPunct="1">
                <a:lnSpc>
                  <a:spcPct val="100000"/>
                </a:lnSpc>
                <a:spcBef>
                  <a:spcPct val="0"/>
                </a:spcBef>
                <a:spcAft>
                  <a:spcPct val="0"/>
                </a:spcAft>
                <a:buClrTx/>
                <a:buSzTx/>
                <a:buFontTx/>
                <a:buNone/>
                <a:tabLst/>
              </a:pPr>
              <a:r>
                <a:rPr lang="it-IT" altLang="it-IT" sz="1000" dirty="0">
                  <a:solidFill>
                    <a:srgbClr val="000000"/>
                  </a:solidFill>
                  <a:latin typeface="Times New Roman" panose="02020603050405020304" pitchFamily="18" charset="0"/>
                  <a:cs typeface="Times New Roman" panose="02020603050405020304" pitchFamily="18" charset="0"/>
                </a:rPr>
                <a:t>siRNA-HSPB8</a:t>
              </a:r>
              <a:endParaRPr kumimoji="0" lang="it-IT" altLang="it-IT" sz="100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lang="it-IT" altLang="it-IT" sz="1000" dirty="0">
                  <a:solidFill>
                    <a:srgbClr val="000000"/>
                  </a:solidFill>
                  <a:latin typeface="Times New Roman" panose="02020603050405020304" pitchFamily="18" charset="0"/>
                  <a:cs typeface="Times New Roman" panose="02020603050405020304" pitchFamily="18" charset="0"/>
                </a:rPr>
                <a:t>siRNA-BAG3</a:t>
              </a:r>
              <a:endParaRPr kumimoji="0" lang="it-IT" altLang="it-IT" sz="100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p:txBody>
        </p:sp>
        <p:sp>
          <p:nvSpPr>
            <p:cNvPr id="509" name="CasellaDiTesto 508">
              <a:extLst>
                <a:ext uri="{FF2B5EF4-FFF2-40B4-BE49-F238E27FC236}">
                  <a16:creationId xmlns:a16="http://schemas.microsoft.com/office/drawing/2014/main" id="{7C44AE25-7B37-5B6A-31DE-B387E27B17DA}"/>
                </a:ext>
              </a:extLst>
            </p:cNvPr>
            <p:cNvSpPr txBox="1"/>
            <p:nvPr/>
          </p:nvSpPr>
          <p:spPr>
            <a:xfrm>
              <a:off x="1376413"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5" name="CasellaDiTesto 64">
              <a:extLst>
                <a:ext uri="{FF2B5EF4-FFF2-40B4-BE49-F238E27FC236}">
                  <a16:creationId xmlns:a16="http://schemas.microsoft.com/office/drawing/2014/main" id="{08AF152A-DB86-6CF6-7F34-77889718C5AD}"/>
                </a:ext>
              </a:extLst>
            </p:cNvPr>
            <p:cNvSpPr txBox="1"/>
            <p:nvPr/>
          </p:nvSpPr>
          <p:spPr>
            <a:xfrm>
              <a:off x="1576570" y="270033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7" name="CasellaDiTesto 66">
              <a:extLst>
                <a:ext uri="{FF2B5EF4-FFF2-40B4-BE49-F238E27FC236}">
                  <a16:creationId xmlns:a16="http://schemas.microsoft.com/office/drawing/2014/main" id="{6ADDA6C4-4691-AAEF-4A88-BB5EF3360E6D}"/>
                </a:ext>
              </a:extLst>
            </p:cNvPr>
            <p:cNvSpPr txBox="1"/>
            <p:nvPr/>
          </p:nvSpPr>
          <p:spPr>
            <a:xfrm>
              <a:off x="1798033"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9" name="CasellaDiTesto 68">
              <a:extLst>
                <a:ext uri="{FF2B5EF4-FFF2-40B4-BE49-F238E27FC236}">
                  <a16:creationId xmlns:a16="http://schemas.microsoft.com/office/drawing/2014/main" id="{C81677BF-4FE6-E8AC-D72F-772378EFA295}"/>
                </a:ext>
              </a:extLst>
            </p:cNvPr>
            <p:cNvSpPr txBox="1"/>
            <p:nvPr/>
          </p:nvSpPr>
          <p:spPr>
            <a:xfrm>
              <a:off x="2008843"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1" name="CasellaDiTesto 70">
              <a:extLst>
                <a:ext uri="{FF2B5EF4-FFF2-40B4-BE49-F238E27FC236}">
                  <a16:creationId xmlns:a16="http://schemas.microsoft.com/office/drawing/2014/main" id="{7015F228-249A-DE79-84BF-AA130A79F01B}"/>
                </a:ext>
              </a:extLst>
            </p:cNvPr>
            <p:cNvSpPr txBox="1"/>
            <p:nvPr/>
          </p:nvSpPr>
          <p:spPr>
            <a:xfrm>
              <a:off x="2219653"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2" name="CasellaDiTesto 71">
              <a:extLst>
                <a:ext uri="{FF2B5EF4-FFF2-40B4-BE49-F238E27FC236}">
                  <a16:creationId xmlns:a16="http://schemas.microsoft.com/office/drawing/2014/main" id="{015CC8D8-9996-3C95-97AF-415D00FE02ED}"/>
                </a:ext>
              </a:extLst>
            </p:cNvPr>
            <p:cNvSpPr txBox="1"/>
            <p:nvPr/>
          </p:nvSpPr>
          <p:spPr>
            <a:xfrm>
              <a:off x="2430464" y="268763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3" name="CasellaDiTesto 72">
              <a:extLst>
                <a:ext uri="{FF2B5EF4-FFF2-40B4-BE49-F238E27FC236}">
                  <a16:creationId xmlns:a16="http://schemas.microsoft.com/office/drawing/2014/main" id="{FAA19B6B-6C29-33C8-F2B4-E1100884505B}"/>
                </a:ext>
              </a:extLst>
            </p:cNvPr>
            <p:cNvSpPr txBox="1"/>
            <p:nvPr/>
          </p:nvSpPr>
          <p:spPr>
            <a:xfrm>
              <a:off x="1376413"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4" name="CasellaDiTesto 73">
              <a:extLst>
                <a:ext uri="{FF2B5EF4-FFF2-40B4-BE49-F238E27FC236}">
                  <a16:creationId xmlns:a16="http://schemas.microsoft.com/office/drawing/2014/main" id="{924C8AC9-F440-D18E-C709-1A3397C20A59}"/>
                </a:ext>
              </a:extLst>
            </p:cNvPr>
            <p:cNvSpPr txBox="1"/>
            <p:nvPr/>
          </p:nvSpPr>
          <p:spPr>
            <a:xfrm>
              <a:off x="1782805" y="2851393"/>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5" name="CasellaDiTesto 74">
              <a:extLst>
                <a:ext uri="{FF2B5EF4-FFF2-40B4-BE49-F238E27FC236}">
                  <a16:creationId xmlns:a16="http://schemas.microsoft.com/office/drawing/2014/main" id="{95DF66FB-FE6A-02A8-524B-ADF7F4D8F777}"/>
                </a:ext>
              </a:extLst>
            </p:cNvPr>
            <p:cNvSpPr txBox="1"/>
            <p:nvPr/>
          </p:nvSpPr>
          <p:spPr>
            <a:xfrm>
              <a:off x="1591798"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6" name="CasellaDiTesto 75">
              <a:extLst>
                <a:ext uri="{FF2B5EF4-FFF2-40B4-BE49-F238E27FC236}">
                  <a16:creationId xmlns:a16="http://schemas.microsoft.com/office/drawing/2014/main" id="{A13178B9-E86F-97E6-4BC6-F1B468968699}"/>
                </a:ext>
              </a:extLst>
            </p:cNvPr>
            <p:cNvSpPr txBox="1"/>
            <p:nvPr/>
          </p:nvSpPr>
          <p:spPr>
            <a:xfrm>
              <a:off x="2008843"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7" name="CasellaDiTesto 76">
              <a:extLst>
                <a:ext uri="{FF2B5EF4-FFF2-40B4-BE49-F238E27FC236}">
                  <a16:creationId xmlns:a16="http://schemas.microsoft.com/office/drawing/2014/main" id="{545DB171-8A43-E5BF-F56D-D8E2223D0CE6}"/>
                </a:ext>
              </a:extLst>
            </p:cNvPr>
            <p:cNvSpPr txBox="1"/>
            <p:nvPr/>
          </p:nvSpPr>
          <p:spPr>
            <a:xfrm>
              <a:off x="2219653"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8" name="CasellaDiTesto 77">
              <a:extLst>
                <a:ext uri="{FF2B5EF4-FFF2-40B4-BE49-F238E27FC236}">
                  <a16:creationId xmlns:a16="http://schemas.microsoft.com/office/drawing/2014/main" id="{E0BF28C3-9FF4-7D9A-81DF-ACC56AA556DC}"/>
                </a:ext>
              </a:extLst>
            </p:cNvPr>
            <p:cNvSpPr txBox="1"/>
            <p:nvPr/>
          </p:nvSpPr>
          <p:spPr>
            <a:xfrm>
              <a:off x="2430464" y="283869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79" name="CasellaDiTesto 78">
              <a:extLst>
                <a:ext uri="{FF2B5EF4-FFF2-40B4-BE49-F238E27FC236}">
                  <a16:creationId xmlns:a16="http://schemas.microsoft.com/office/drawing/2014/main" id="{7EB03E91-D307-CE97-25EF-01D84EB7967B}"/>
                </a:ext>
              </a:extLst>
            </p:cNvPr>
            <p:cNvSpPr txBox="1"/>
            <p:nvPr/>
          </p:nvSpPr>
          <p:spPr>
            <a:xfrm>
              <a:off x="1376413" y="298974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87" name="CasellaDiTesto 86">
              <a:extLst>
                <a:ext uri="{FF2B5EF4-FFF2-40B4-BE49-F238E27FC236}">
                  <a16:creationId xmlns:a16="http://schemas.microsoft.com/office/drawing/2014/main" id="{C55AA1EC-96C7-7B93-7C85-4D8D89BD4DB0}"/>
                </a:ext>
              </a:extLst>
            </p:cNvPr>
            <p:cNvSpPr txBox="1"/>
            <p:nvPr/>
          </p:nvSpPr>
          <p:spPr>
            <a:xfrm>
              <a:off x="2204425" y="300244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88" name="CasellaDiTesto 87">
              <a:extLst>
                <a:ext uri="{FF2B5EF4-FFF2-40B4-BE49-F238E27FC236}">
                  <a16:creationId xmlns:a16="http://schemas.microsoft.com/office/drawing/2014/main" id="{4CD30A91-2F8A-8683-EAA6-6B08EA5C87AF}"/>
                </a:ext>
              </a:extLst>
            </p:cNvPr>
            <p:cNvSpPr txBox="1"/>
            <p:nvPr/>
          </p:nvSpPr>
          <p:spPr>
            <a:xfrm>
              <a:off x="1798033" y="298974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89" name="CasellaDiTesto 88">
              <a:extLst>
                <a:ext uri="{FF2B5EF4-FFF2-40B4-BE49-F238E27FC236}">
                  <a16:creationId xmlns:a16="http://schemas.microsoft.com/office/drawing/2014/main" id="{BF37F05D-D1AB-5E27-8488-C9F400D2D446}"/>
                </a:ext>
              </a:extLst>
            </p:cNvPr>
            <p:cNvSpPr txBox="1"/>
            <p:nvPr/>
          </p:nvSpPr>
          <p:spPr>
            <a:xfrm>
              <a:off x="1591798" y="298974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0" name="CasellaDiTesto 89">
              <a:extLst>
                <a:ext uri="{FF2B5EF4-FFF2-40B4-BE49-F238E27FC236}">
                  <a16:creationId xmlns:a16="http://schemas.microsoft.com/office/drawing/2014/main" id="{0A397FE6-0960-97EE-4915-BD402914B99C}"/>
                </a:ext>
              </a:extLst>
            </p:cNvPr>
            <p:cNvSpPr txBox="1"/>
            <p:nvPr/>
          </p:nvSpPr>
          <p:spPr>
            <a:xfrm>
              <a:off x="1376413"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1" name="CasellaDiTesto 90">
              <a:extLst>
                <a:ext uri="{FF2B5EF4-FFF2-40B4-BE49-F238E27FC236}">
                  <a16:creationId xmlns:a16="http://schemas.microsoft.com/office/drawing/2014/main" id="{D17AE852-7326-9300-15C7-D36E7592550C}"/>
                </a:ext>
              </a:extLst>
            </p:cNvPr>
            <p:cNvSpPr txBox="1"/>
            <p:nvPr/>
          </p:nvSpPr>
          <p:spPr>
            <a:xfrm>
              <a:off x="2204425" y="3153503"/>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2" name="CasellaDiTesto 91">
              <a:extLst>
                <a:ext uri="{FF2B5EF4-FFF2-40B4-BE49-F238E27FC236}">
                  <a16:creationId xmlns:a16="http://schemas.microsoft.com/office/drawing/2014/main" id="{CA7752EC-0312-428C-E498-7FE0A3E1BD52}"/>
                </a:ext>
              </a:extLst>
            </p:cNvPr>
            <p:cNvSpPr txBox="1"/>
            <p:nvPr/>
          </p:nvSpPr>
          <p:spPr>
            <a:xfrm>
              <a:off x="1798033"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3" name="CasellaDiTesto 92">
              <a:extLst>
                <a:ext uri="{FF2B5EF4-FFF2-40B4-BE49-F238E27FC236}">
                  <a16:creationId xmlns:a16="http://schemas.microsoft.com/office/drawing/2014/main" id="{CA04F78A-EADD-74C8-4A28-A609814F80D6}"/>
                </a:ext>
              </a:extLst>
            </p:cNvPr>
            <p:cNvSpPr txBox="1"/>
            <p:nvPr/>
          </p:nvSpPr>
          <p:spPr>
            <a:xfrm>
              <a:off x="2008843"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4" name="CasellaDiTesto 93">
              <a:extLst>
                <a:ext uri="{FF2B5EF4-FFF2-40B4-BE49-F238E27FC236}">
                  <a16:creationId xmlns:a16="http://schemas.microsoft.com/office/drawing/2014/main" id="{911CA1E5-87D8-87DB-784F-B452EB14750A}"/>
                </a:ext>
              </a:extLst>
            </p:cNvPr>
            <p:cNvSpPr txBox="1"/>
            <p:nvPr/>
          </p:nvSpPr>
          <p:spPr>
            <a:xfrm>
              <a:off x="1591798"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5" name="CasellaDiTesto 94">
              <a:extLst>
                <a:ext uri="{FF2B5EF4-FFF2-40B4-BE49-F238E27FC236}">
                  <a16:creationId xmlns:a16="http://schemas.microsoft.com/office/drawing/2014/main" id="{93C06BE9-E631-C5A2-5745-80394F7D8FAF}"/>
                </a:ext>
              </a:extLst>
            </p:cNvPr>
            <p:cNvSpPr txBox="1"/>
            <p:nvPr/>
          </p:nvSpPr>
          <p:spPr>
            <a:xfrm>
              <a:off x="2430464" y="3140803"/>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6" name="CasellaDiTesto 95">
              <a:extLst>
                <a:ext uri="{FF2B5EF4-FFF2-40B4-BE49-F238E27FC236}">
                  <a16:creationId xmlns:a16="http://schemas.microsoft.com/office/drawing/2014/main" id="{53CBC4BD-86EA-B023-1DB0-105FA41D549C}"/>
                </a:ext>
              </a:extLst>
            </p:cNvPr>
            <p:cNvSpPr txBox="1"/>
            <p:nvPr/>
          </p:nvSpPr>
          <p:spPr>
            <a:xfrm>
              <a:off x="1376413"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8" name="CasellaDiTesto 97">
              <a:extLst>
                <a:ext uri="{FF2B5EF4-FFF2-40B4-BE49-F238E27FC236}">
                  <a16:creationId xmlns:a16="http://schemas.microsoft.com/office/drawing/2014/main" id="{1AAF6EB2-A17C-1FAC-00B9-63B200435559}"/>
                </a:ext>
              </a:extLst>
            </p:cNvPr>
            <p:cNvSpPr txBox="1"/>
            <p:nvPr/>
          </p:nvSpPr>
          <p:spPr>
            <a:xfrm>
              <a:off x="2415236" y="3304556"/>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99" name="CasellaDiTesto 98">
              <a:extLst>
                <a:ext uri="{FF2B5EF4-FFF2-40B4-BE49-F238E27FC236}">
                  <a16:creationId xmlns:a16="http://schemas.microsoft.com/office/drawing/2014/main" id="{6E1537A7-333F-17EA-1318-47464F2F79D4}"/>
                </a:ext>
              </a:extLst>
            </p:cNvPr>
            <p:cNvSpPr txBox="1"/>
            <p:nvPr/>
          </p:nvSpPr>
          <p:spPr>
            <a:xfrm>
              <a:off x="1798033"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100" name="CasellaDiTesto 99">
              <a:extLst>
                <a:ext uri="{FF2B5EF4-FFF2-40B4-BE49-F238E27FC236}">
                  <a16:creationId xmlns:a16="http://schemas.microsoft.com/office/drawing/2014/main" id="{F70B6E4A-7E5B-E10E-20B6-A38C08937006}"/>
                </a:ext>
              </a:extLst>
            </p:cNvPr>
            <p:cNvSpPr txBox="1"/>
            <p:nvPr/>
          </p:nvSpPr>
          <p:spPr>
            <a:xfrm>
              <a:off x="2008843"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101" name="CasellaDiTesto 100">
              <a:extLst>
                <a:ext uri="{FF2B5EF4-FFF2-40B4-BE49-F238E27FC236}">
                  <a16:creationId xmlns:a16="http://schemas.microsoft.com/office/drawing/2014/main" id="{F005CD03-88BF-C5EF-40E1-2324DE25C1FB}"/>
                </a:ext>
              </a:extLst>
            </p:cNvPr>
            <p:cNvSpPr txBox="1"/>
            <p:nvPr/>
          </p:nvSpPr>
          <p:spPr>
            <a:xfrm>
              <a:off x="2219653"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102" name="CasellaDiTesto 101">
              <a:extLst>
                <a:ext uri="{FF2B5EF4-FFF2-40B4-BE49-F238E27FC236}">
                  <a16:creationId xmlns:a16="http://schemas.microsoft.com/office/drawing/2014/main" id="{8CC39F9C-7B3F-5E75-E5D9-AA447E2E32B2}"/>
                </a:ext>
              </a:extLst>
            </p:cNvPr>
            <p:cNvSpPr txBox="1"/>
            <p:nvPr/>
          </p:nvSpPr>
          <p:spPr>
            <a:xfrm>
              <a:off x="1591798" y="329185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103" name="CasellaDiTesto 102">
              <a:extLst>
                <a:ext uri="{FF2B5EF4-FFF2-40B4-BE49-F238E27FC236}">
                  <a16:creationId xmlns:a16="http://schemas.microsoft.com/office/drawing/2014/main" id="{FBE3BCBD-6669-6444-EFC6-0830430D402C}"/>
                </a:ext>
              </a:extLst>
            </p:cNvPr>
            <p:cNvSpPr txBox="1"/>
            <p:nvPr/>
          </p:nvSpPr>
          <p:spPr>
            <a:xfrm>
              <a:off x="1993615" y="300244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104" name="CasellaDiTesto 103">
              <a:extLst>
                <a:ext uri="{FF2B5EF4-FFF2-40B4-BE49-F238E27FC236}">
                  <a16:creationId xmlns:a16="http://schemas.microsoft.com/office/drawing/2014/main" id="{9F36CD2E-6EDA-9C18-2E07-BEB55E4028F4}"/>
                </a:ext>
              </a:extLst>
            </p:cNvPr>
            <p:cNvSpPr txBox="1"/>
            <p:nvPr/>
          </p:nvSpPr>
          <p:spPr>
            <a:xfrm>
              <a:off x="2415236" y="300244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grpSp>
      <p:sp>
        <p:nvSpPr>
          <p:cNvPr id="105" name="CasellaDiTesto 104">
            <a:extLst>
              <a:ext uri="{FF2B5EF4-FFF2-40B4-BE49-F238E27FC236}">
                <a16:creationId xmlns:a16="http://schemas.microsoft.com/office/drawing/2014/main" id="{627B2C6B-74A9-2152-9396-98A18079AF94}"/>
              </a:ext>
            </a:extLst>
          </p:cNvPr>
          <p:cNvSpPr txBox="1"/>
          <p:nvPr/>
        </p:nvSpPr>
        <p:spPr>
          <a:xfrm>
            <a:off x="738083" y="1004386"/>
            <a:ext cx="569388" cy="261610"/>
          </a:xfrm>
          <a:prstGeom prst="rect">
            <a:avLst/>
          </a:prstGeom>
          <a:noFill/>
        </p:spPr>
        <p:txBody>
          <a:bodyPr wrap="none" rtlCol="0">
            <a:spAutoFit/>
          </a:bodyPr>
          <a:lstStyle/>
          <a:p>
            <a:pPr algn="r"/>
            <a:r>
              <a:rPr lang="it-IT" sz="1100" b="1" dirty="0" err="1">
                <a:latin typeface="Times New Roman" panose="02020603050405020304" pitchFamily="18" charset="0"/>
                <a:cs typeface="Times New Roman" panose="02020603050405020304" pitchFamily="18" charset="0"/>
              </a:rPr>
              <a:t>pAKT</a:t>
            </a:r>
            <a:endParaRPr lang="en-GB" sz="1100" b="1" dirty="0">
              <a:latin typeface="Times New Roman" panose="02020603050405020304" pitchFamily="18" charset="0"/>
              <a:cs typeface="Times New Roman" panose="02020603050405020304" pitchFamily="18" charset="0"/>
            </a:endParaRPr>
          </a:p>
        </p:txBody>
      </p:sp>
      <p:sp>
        <p:nvSpPr>
          <p:cNvPr id="106" name="CasellaDiTesto 105">
            <a:extLst>
              <a:ext uri="{FF2B5EF4-FFF2-40B4-BE49-F238E27FC236}">
                <a16:creationId xmlns:a16="http://schemas.microsoft.com/office/drawing/2014/main" id="{D9682CB8-B86D-F4F5-A059-CC33E0C05D3F}"/>
              </a:ext>
            </a:extLst>
          </p:cNvPr>
          <p:cNvSpPr txBox="1"/>
          <p:nvPr/>
        </p:nvSpPr>
        <p:spPr>
          <a:xfrm>
            <a:off x="816631" y="1294131"/>
            <a:ext cx="490840"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AKT</a:t>
            </a:r>
            <a:endParaRPr lang="en-GB" sz="1100" b="1" dirty="0">
              <a:latin typeface="Times New Roman" panose="02020603050405020304" pitchFamily="18" charset="0"/>
              <a:cs typeface="Times New Roman" panose="02020603050405020304" pitchFamily="18" charset="0"/>
            </a:endParaRPr>
          </a:p>
        </p:txBody>
      </p:sp>
      <p:sp>
        <p:nvSpPr>
          <p:cNvPr id="107" name="CasellaDiTesto 106">
            <a:extLst>
              <a:ext uri="{FF2B5EF4-FFF2-40B4-BE49-F238E27FC236}">
                <a16:creationId xmlns:a16="http://schemas.microsoft.com/office/drawing/2014/main" id="{50F0AE26-CEFC-677D-7CE2-8D29350D448F}"/>
              </a:ext>
            </a:extLst>
          </p:cNvPr>
          <p:cNvSpPr txBox="1"/>
          <p:nvPr/>
        </p:nvSpPr>
        <p:spPr>
          <a:xfrm>
            <a:off x="558548" y="1583876"/>
            <a:ext cx="748923"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pERK1/2</a:t>
            </a:r>
            <a:endParaRPr lang="en-GB" sz="1100" b="1" dirty="0">
              <a:latin typeface="Times New Roman" panose="02020603050405020304" pitchFamily="18" charset="0"/>
              <a:cs typeface="Times New Roman" panose="02020603050405020304" pitchFamily="18" charset="0"/>
            </a:endParaRPr>
          </a:p>
        </p:txBody>
      </p:sp>
      <p:sp>
        <p:nvSpPr>
          <p:cNvPr id="108" name="CasellaDiTesto 107">
            <a:extLst>
              <a:ext uri="{FF2B5EF4-FFF2-40B4-BE49-F238E27FC236}">
                <a16:creationId xmlns:a16="http://schemas.microsoft.com/office/drawing/2014/main" id="{41CBD7D6-A4A0-E305-22E8-194CE90538C2}"/>
              </a:ext>
            </a:extLst>
          </p:cNvPr>
          <p:cNvSpPr txBox="1"/>
          <p:nvPr/>
        </p:nvSpPr>
        <p:spPr>
          <a:xfrm>
            <a:off x="637096" y="1873621"/>
            <a:ext cx="670375"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ERK1/2</a:t>
            </a:r>
            <a:endParaRPr lang="en-GB" sz="1100" b="1" dirty="0">
              <a:latin typeface="Times New Roman" panose="02020603050405020304" pitchFamily="18" charset="0"/>
              <a:cs typeface="Times New Roman" panose="02020603050405020304" pitchFamily="18" charset="0"/>
            </a:endParaRPr>
          </a:p>
        </p:txBody>
      </p:sp>
      <p:sp>
        <p:nvSpPr>
          <p:cNvPr id="109" name="CasellaDiTesto 108">
            <a:extLst>
              <a:ext uri="{FF2B5EF4-FFF2-40B4-BE49-F238E27FC236}">
                <a16:creationId xmlns:a16="http://schemas.microsoft.com/office/drawing/2014/main" id="{9DC863A6-0DCD-7D68-BB37-1F788589BE5E}"/>
              </a:ext>
            </a:extLst>
          </p:cNvPr>
          <p:cNvSpPr txBox="1"/>
          <p:nvPr/>
        </p:nvSpPr>
        <p:spPr>
          <a:xfrm>
            <a:off x="3813185" y="444891"/>
            <a:ext cx="561372" cy="261610"/>
          </a:xfrm>
          <a:prstGeom prst="rect">
            <a:avLst/>
          </a:prstGeom>
          <a:noFill/>
        </p:spPr>
        <p:txBody>
          <a:bodyPr wrap="none" rtlCol="0">
            <a:spAutoFit/>
          </a:bodyPr>
          <a:lstStyle/>
          <a:p>
            <a:pPr algn="r"/>
            <a:r>
              <a:rPr lang="it-IT" sz="1100" b="1" dirty="0" err="1">
                <a:latin typeface="Times New Roman" panose="02020603050405020304" pitchFamily="18" charset="0"/>
                <a:cs typeface="Times New Roman" panose="02020603050405020304" pitchFamily="18" charset="0"/>
              </a:rPr>
              <a:t>pFAK</a:t>
            </a:r>
            <a:endParaRPr lang="en-GB" sz="1100" b="1" dirty="0">
              <a:latin typeface="Times New Roman" panose="02020603050405020304" pitchFamily="18" charset="0"/>
              <a:cs typeface="Times New Roman" panose="02020603050405020304" pitchFamily="18" charset="0"/>
            </a:endParaRPr>
          </a:p>
        </p:txBody>
      </p:sp>
      <p:sp>
        <p:nvSpPr>
          <p:cNvPr id="110" name="CasellaDiTesto 109">
            <a:extLst>
              <a:ext uri="{FF2B5EF4-FFF2-40B4-BE49-F238E27FC236}">
                <a16:creationId xmlns:a16="http://schemas.microsoft.com/office/drawing/2014/main" id="{CDD52447-25A6-451F-73E1-B78906A1B288}"/>
              </a:ext>
            </a:extLst>
          </p:cNvPr>
          <p:cNvSpPr txBox="1"/>
          <p:nvPr/>
        </p:nvSpPr>
        <p:spPr>
          <a:xfrm>
            <a:off x="3891733" y="734636"/>
            <a:ext cx="482824"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FAK</a:t>
            </a:r>
            <a:endParaRPr lang="en-GB" sz="1100" b="1" dirty="0">
              <a:latin typeface="Times New Roman" panose="02020603050405020304" pitchFamily="18" charset="0"/>
              <a:cs typeface="Times New Roman" panose="02020603050405020304" pitchFamily="18" charset="0"/>
            </a:endParaRPr>
          </a:p>
        </p:txBody>
      </p:sp>
      <p:sp>
        <p:nvSpPr>
          <p:cNvPr id="111" name="CasellaDiTesto 110">
            <a:extLst>
              <a:ext uri="{FF2B5EF4-FFF2-40B4-BE49-F238E27FC236}">
                <a16:creationId xmlns:a16="http://schemas.microsoft.com/office/drawing/2014/main" id="{50D4054D-CA7F-5E84-B8C5-8FD212252379}"/>
              </a:ext>
            </a:extLst>
          </p:cNvPr>
          <p:cNvSpPr txBox="1"/>
          <p:nvPr/>
        </p:nvSpPr>
        <p:spPr>
          <a:xfrm>
            <a:off x="3680136" y="2183359"/>
            <a:ext cx="694421"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GAPDH</a:t>
            </a:r>
            <a:endParaRPr lang="en-GB" sz="1100" b="1" dirty="0">
              <a:latin typeface="Times New Roman" panose="02020603050405020304" pitchFamily="18" charset="0"/>
              <a:cs typeface="Times New Roman" panose="02020603050405020304" pitchFamily="18" charset="0"/>
            </a:endParaRPr>
          </a:p>
        </p:txBody>
      </p:sp>
      <p:sp>
        <p:nvSpPr>
          <p:cNvPr id="112" name="CasellaDiTesto 111">
            <a:extLst>
              <a:ext uri="{FF2B5EF4-FFF2-40B4-BE49-F238E27FC236}">
                <a16:creationId xmlns:a16="http://schemas.microsoft.com/office/drawing/2014/main" id="{BCD1725E-BB04-EE44-BED8-729CE3B6F0CB}"/>
              </a:ext>
            </a:extLst>
          </p:cNvPr>
          <p:cNvSpPr txBox="1"/>
          <p:nvPr/>
        </p:nvSpPr>
        <p:spPr>
          <a:xfrm>
            <a:off x="3805169" y="1024381"/>
            <a:ext cx="569388" cy="261610"/>
          </a:xfrm>
          <a:prstGeom prst="rect">
            <a:avLst/>
          </a:prstGeom>
          <a:noFill/>
        </p:spPr>
        <p:txBody>
          <a:bodyPr wrap="none" rtlCol="0">
            <a:spAutoFit/>
          </a:bodyPr>
          <a:lstStyle/>
          <a:p>
            <a:pPr algn="r"/>
            <a:r>
              <a:rPr lang="it-IT" sz="1100" b="1" dirty="0" err="1">
                <a:latin typeface="Times New Roman" panose="02020603050405020304" pitchFamily="18" charset="0"/>
                <a:cs typeface="Times New Roman" panose="02020603050405020304" pitchFamily="18" charset="0"/>
              </a:rPr>
              <a:t>pAKT</a:t>
            </a:r>
            <a:endParaRPr lang="en-GB" sz="1100" b="1" dirty="0">
              <a:latin typeface="Times New Roman" panose="02020603050405020304" pitchFamily="18" charset="0"/>
              <a:cs typeface="Times New Roman" panose="02020603050405020304" pitchFamily="18" charset="0"/>
            </a:endParaRPr>
          </a:p>
        </p:txBody>
      </p:sp>
      <p:sp>
        <p:nvSpPr>
          <p:cNvPr id="113" name="CasellaDiTesto 112">
            <a:extLst>
              <a:ext uri="{FF2B5EF4-FFF2-40B4-BE49-F238E27FC236}">
                <a16:creationId xmlns:a16="http://schemas.microsoft.com/office/drawing/2014/main" id="{2E5E3D6E-B708-320A-55B2-62889D8310F9}"/>
              </a:ext>
            </a:extLst>
          </p:cNvPr>
          <p:cNvSpPr txBox="1"/>
          <p:nvPr/>
        </p:nvSpPr>
        <p:spPr>
          <a:xfrm>
            <a:off x="3883717" y="1314126"/>
            <a:ext cx="490840"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AKT</a:t>
            </a:r>
            <a:endParaRPr lang="en-GB" sz="1100" b="1" dirty="0">
              <a:latin typeface="Times New Roman" panose="02020603050405020304" pitchFamily="18" charset="0"/>
              <a:cs typeface="Times New Roman" panose="02020603050405020304" pitchFamily="18" charset="0"/>
            </a:endParaRPr>
          </a:p>
        </p:txBody>
      </p:sp>
      <p:sp>
        <p:nvSpPr>
          <p:cNvPr id="114" name="CasellaDiTesto 113">
            <a:extLst>
              <a:ext uri="{FF2B5EF4-FFF2-40B4-BE49-F238E27FC236}">
                <a16:creationId xmlns:a16="http://schemas.microsoft.com/office/drawing/2014/main" id="{C2D36E28-C629-CC7E-2CF9-5AD82CC6DB1A}"/>
              </a:ext>
            </a:extLst>
          </p:cNvPr>
          <p:cNvSpPr txBox="1"/>
          <p:nvPr/>
        </p:nvSpPr>
        <p:spPr>
          <a:xfrm>
            <a:off x="3625634" y="1603871"/>
            <a:ext cx="748923"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pERK1/2</a:t>
            </a:r>
            <a:endParaRPr lang="en-GB" sz="1100" b="1" dirty="0">
              <a:latin typeface="Times New Roman" panose="02020603050405020304" pitchFamily="18" charset="0"/>
              <a:cs typeface="Times New Roman" panose="02020603050405020304" pitchFamily="18" charset="0"/>
            </a:endParaRPr>
          </a:p>
        </p:txBody>
      </p:sp>
      <p:sp>
        <p:nvSpPr>
          <p:cNvPr id="115" name="CasellaDiTesto 114">
            <a:extLst>
              <a:ext uri="{FF2B5EF4-FFF2-40B4-BE49-F238E27FC236}">
                <a16:creationId xmlns:a16="http://schemas.microsoft.com/office/drawing/2014/main" id="{5B2AF098-7B25-4D22-37CE-12C8C5F51AEA}"/>
              </a:ext>
            </a:extLst>
          </p:cNvPr>
          <p:cNvSpPr txBox="1"/>
          <p:nvPr/>
        </p:nvSpPr>
        <p:spPr>
          <a:xfrm>
            <a:off x="3704182" y="1893616"/>
            <a:ext cx="670375" cy="261610"/>
          </a:xfrm>
          <a:prstGeom prst="rect">
            <a:avLst/>
          </a:prstGeom>
          <a:noFill/>
        </p:spPr>
        <p:txBody>
          <a:bodyPr wrap="none" rtlCol="0">
            <a:spAutoFit/>
          </a:bodyPr>
          <a:lstStyle/>
          <a:p>
            <a:pPr algn="r"/>
            <a:r>
              <a:rPr lang="it-IT" sz="1100" b="1" dirty="0">
                <a:latin typeface="Times New Roman" panose="02020603050405020304" pitchFamily="18" charset="0"/>
                <a:cs typeface="Times New Roman" panose="02020603050405020304" pitchFamily="18" charset="0"/>
              </a:rPr>
              <a:t>ERK1/2</a:t>
            </a:r>
            <a:endParaRPr lang="en-GB" sz="1100" b="1" dirty="0">
              <a:latin typeface="Times New Roman" panose="02020603050405020304" pitchFamily="18" charset="0"/>
              <a:cs typeface="Times New Roman" panose="02020603050405020304" pitchFamily="18" charset="0"/>
            </a:endParaRPr>
          </a:p>
        </p:txBody>
      </p:sp>
      <p:pic>
        <p:nvPicPr>
          <p:cNvPr id="116" name="Immagine 115">
            <a:extLst>
              <a:ext uri="{FF2B5EF4-FFF2-40B4-BE49-F238E27FC236}">
                <a16:creationId xmlns:a16="http://schemas.microsoft.com/office/drawing/2014/main" id="{E3870ADF-DEDE-1B47-7757-93B39F8D4D78}"/>
              </a:ext>
            </a:extLst>
          </p:cNvPr>
          <p:cNvPicPr>
            <a:picLocks noChangeAspect="1"/>
          </p:cNvPicPr>
          <p:nvPr/>
        </p:nvPicPr>
        <p:blipFill>
          <a:blip r:embed="rId4"/>
          <a:srcRect t="10500" b="30225"/>
          <a:stretch>
            <a:fillRect/>
          </a:stretch>
        </p:blipFill>
        <p:spPr>
          <a:xfrm>
            <a:off x="963999" y="3554918"/>
            <a:ext cx="1600772" cy="917575"/>
          </a:xfrm>
          <a:prstGeom prst="rect">
            <a:avLst/>
          </a:prstGeom>
        </p:spPr>
      </p:pic>
      <p:pic>
        <p:nvPicPr>
          <p:cNvPr id="117" name="Immagine 116">
            <a:extLst>
              <a:ext uri="{FF2B5EF4-FFF2-40B4-BE49-F238E27FC236}">
                <a16:creationId xmlns:a16="http://schemas.microsoft.com/office/drawing/2014/main" id="{8D79A105-7B2A-752A-14E2-C74C72341565}"/>
              </a:ext>
            </a:extLst>
          </p:cNvPr>
          <p:cNvPicPr>
            <a:picLocks noChangeAspect="1"/>
          </p:cNvPicPr>
          <p:nvPr/>
        </p:nvPicPr>
        <p:blipFill>
          <a:blip r:embed="rId5"/>
          <a:srcRect t="9324" b="29377"/>
          <a:stretch>
            <a:fillRect/>
          </a:stretch>
        </p:blipFill>
        <p:spPr>
          <a:xfrm>
            <a:off x="963999" y="4521304"/>
            <a:ext cx="1600772" cy="948906"/>
          </a:xfrm>
          <a:prstGeom prst="rect">
            <a:avLst/>
          </a:prstGeom>
        </p:spPr>
      </p:pic>
      <p:pic>
        <p:nvPicPr>
          <p:cNvPr id="119" name="Immagine 118">
            <a:extLst>
              <a:ext uri="{FF2B5EF4-FFF2-40B4-BE49-F238E27FC236}">
                <a16:creationId xmlns:a16="http://schemas.microsoft.com/office/drawing/2014/main" id="{0C35DF85-7EF0-EA3A-595C-509D46F79238}"/>
              </a:ext>
            </a:extLst>
          </p:cNvPr>
          <p:cNvPicPr>
            <a:picLocks noChangeAspect="1"/>
          </p:cNvPicPr>
          <p:nvPr/>
        </p:nvPicPr>
        <p:blipFill>
          <a:blip r:embed="rId6"/>
          <a:srcRect t="10500" b="30225"/>
          <a:stretch>
            <a:fillRect/>
          </a:stretch>
        </p:blipFill>
        <p:spPr>
          <a:xfrm>
            <a:off x="963999" y="5519021"/>
            <a:ext cx="1600772" cy="917575"/>
          </a:xfrm>
          <a:prstGeom prst="rect">
            <a:avLst/>
          </a:prstGeom>
        </p:spPr>
      </p:pic>
      <p:pic>
        <p:nvPicPr>
          <p:cNvPr id="120" name="Immagine 119">
            <a:extLst>
              <a:ext uri="{FF2B5EF4-FFF2-40B4-BE49-F238E27FC236}">
                <a16:creationId xmlns:a16="http://schemas.microsoft.com/office/drawing/2014/main" id="{D255BE06-E293-E9BF-7BDC-F84F4B4117BE}"/>
              </a:ext>
            </a:extLst>
          </p:cNvPr>
          <p:cNvPicPr>
            <a:picLocks noChangeAspect="1"/>
          </p:cNvPicPr>
          <p:nvPr/>
        </p:nvPicPr>
        <p:blipFill>
          <a:blip r:embed="rId7"/>
          <a:srcRect t="9396" b="29305"/>
          <a:stretch>
            <a:fillRect/>
          </a:stretch>
        </p:blipFill>
        <p:spPr>
          <a:xfrm>
            <a:off x="963999" y="6485407"/>
            <a:ext cx="1600772" cy="948906"/>
          </a:xfrm>
          <a:prstGeom prst="rect">
            <a:avLst/>
          </a:prstGeom>
        </p:spPr>
      </p:pic>
      <p:pic>
        <p:nvPicPr>
          <p:cNvPr id="122" name="Immagine 121">
            <a:extLst>
              <a:ext uri="{FF2B5EF4-FFF2-40B4-BE49-F238E27FC236}">
                <a16:creationId xmlns:a16="http://schemas.microsoft.com/office/drawing/2014/main" id="{21FDA359-D90E-1DD7-FC9F-F524EE303626}"/>
              </a:ext>
            </a:extLst>
          </p:cNvPr>
          <p:cNvPicPr>
            <a:picLocks noChangeAspect="1"/>
          </p:cNvPicPr>
          <p:nvPr/>
        </p:nvPicPr>
        <p:blipFill>
          <a:blip r:embed="rId8"/>
          <a:srcRect t="8962" b="29739"/>
          <a:stretch>
            <a:fillRect/>
          </a:stretch>
        </p:blipFill>
        <p:spPr>
          <a:xfrm>
            <a:off x="963999" y="7483123"/>
            <a:ext cx="1600772" cy="948907"/>
          </a:xfrm>
          <a:prstGeom prst="rect">
            <a:avLst/>
          </a:prstGeom>
        </p:spPr>
      </p:pic>
      <p:grpSp>
        <p:nvGrpSpPr>
          <p:cNvPr id="605" name="Gruppo 604">
            <a:extLst>
              <a:ext uri="{FF2B5EF4-FFF2-40B4-BE49-F238E27FC236}">
                <a16:creationId xmlns:a16="http://schemas.microsoft.com/office/drawing/2014/main" id="{AA44C9D6-547C-313B-0431-117C36E7962C}"/>
              </a:ext>
            </a:extLst>
          </p:cNvPr>
          <p:cNvGrpSpPr/>
          <p:nvPr/>
        </p:nvGrpSpPr>
        <p:grpSpPr>
          <a:xfrm>
            <a:off x="430815" y="8430575"/>
            <a:ext cx="2012232" cy="656054"/>
            <a:chOff x="4410567" y="4269032"/>
            <a:chExt cx="2012232" cy="656054"/>
          </a:xfrm>
        </p:grpSpPr>
        <p:sp>
          <p:nvSpPr>
            <p:cNvPr id="126" name="Rectangle 49">
              <a:extLst>
                <a:ext uri="{FF2B5EF4-FFF2-40B4-BE49-F238E27FC236}">
                  <a16:creationId xmlns:a16="http://schemas.microsoft.com/office/drawing/2014/main" id="{D01C36BF-CF01-1D5A-C553-960DB36DF693}"/>
                </a:ext>
              </a:extLst>
            </p:cNvPr>
            <p:cNvSpPr>
              <a:spLocks noChangeArrowheads="1"/>
            </p:cNvSpPr>
            <p:nvPr/>
          </p:nvSpPr>
          <p:spPr bwMode="auto">
            <a:xfrm>
              <a:off x="4410567" y="4279137"/>
              <a:ext cx="83451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lang="it-IT" altLang="it-IT" sz="800" dirty="0">
                  <a:solidFill>
                    <a:srgbClr val="000000"/>
                  </a:solidFill>
                  <a:latin typeface="Times New Roman" panose="02020603050405020304" pitchFamily="18" charset="0"/>
                  <a:cs typeface="Times New Roman" panose="02020603050405020304" pitchFamily="18" charset="0"/>
                </a:rPr>
                <a:t>Scramble</a:t>
              </a:r>
            </a:p>
            <a:p>
              <a:pPr algn="r" defTabSz="914400"/>
              <a:r>
                <a:rPr lang="it-IT" altLang="it-IT" sz="800" dirty="0">
                  <a:solidFill>
                    <a:srgbClr val="000000"/>
                  </a:solidFill>
                  <a:latin typeface="Times New Roman" panose="02020603050405020304" pitchFamily="18" charset="0"/>
                  <a:cs typeface="Times New Roman" panose="02020603050405020304" pitchFamily="18" charset="0"/>
                </a:rPr>
                <a:t>EV</a:t>
              </a:r>
            </a:p>
            <a:p>
              <a:pPr algn="r" defTabSz="914400"/>
              <a:r>
                <a:rPr lang="it-IT" altLang="it-IT" sz="800" dirty="0">
                  <a:solidFill>
                    <a:srgbClr val="000000"/>
                  </a:solidFill>
                  <a:latin typeface="Times New Roman" panose="02020603050405020304" pitchFamily="18" charset="0"/>
                  <a:cs typeface="Times New Roman" panose="02020603050405020304" pitchFamily="18" charset="0"/>
                </a:rPr>
                <a:t>FAK</a:t>
              </a:r>
            </a:p>
            <a:p>
              <a:pPr marL="0" marR="0" lvl="0" indent="0" algn="r" defTabSz="914400" rtl="0" eaLnBrk="1" fontAlgn="base" latinLnBrk="0" hangingPunct="1">
                <a:lnSpc>
                  <a:spcPct val="100000"/>
                </a:lnSpc>
                <a:spcBef>
                  <a:spcPct val="0"/>
                </a:spcBef>
                <a:spcAft>
                  <a:spcPct val="0"/>
                </a:spcAft>
                <a:buClrTx/>
                <a:buSzTx/>
                <a:buFontTx/>
                <a:buNone/>
                <a:tabLst/>
              </a:pPr>
              <a:r>
                <a:rPr lang="it-IT" altLang="it-IT" sz="800" dirty="0">
                  <a:solidFill>
                    <a:srgbClr val="000000"/>
                  </a:solidFill>
                  <a:latin typeface="Times New Roman" panose="02020603050405020304" pitchFamily="18" charset="0"/>
                  <a:cs typeface="Times New Roman" panose="02020603050405020304" pitchFamily="18" charset="0"/>
                </a:rPr>
                <a:t>siRNA-HSPB8</a:t>
              </a:r>
              <a:endParaRPr kumimoji="0" lang="it-IT" altLang="it-IT" sz="80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lang="it-IT" altLang="it-IT" sz="800" dirty="0">
                  <a:solidFill>
                    <a:srgbClr val="000000"/>
                  </a:solidFill>
                  <a:latin typeface="Times New Roman" panose="02020603050405020304" pitchFamily="18" charset="0"/>
                  <a:cs typeface="Times New Roman" panose="02020603050405020304" pitchFamily="18" charset="0"/>
                </a:rPr>
                <a:t>siRNA-BAG3</a:t>
              </a:r>
              <a:endParaRPr kumimoji="0" lang="it-IT" altLang="it-IT" sz="80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p:txBody>
        </p:sp>
        <p:sp>
          <p:nvSpPr>
            <p:cNvPr id="524" name="CasellaDiTesto 523">
              <a:extLst>
                <a:ext uri="{FF2B5EF4-FFF2-40B4-BE49-F238E27FC236}">
                  <a16:creationId xmlns:a16="http://schemas.microsoft.com/office/drawing/2014/main" id="{C2EE9A89-1074-CDB1-E730-F78B58998AC6}"/>
                </a:ext>
              </a:extLst>
            </p:cNvPr>
            <p:cNvSpPr txBox="1"/>
            <p:nvPr/>
          </p:nvSpPr>
          <p:spPr>
            <a:xfrm>
              <a:off x="5310238"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25" name="CasellaDiTesto 524">
              <a:extLst>
                <a:ext uri="{FF2B5EF4-FFF2-40B4-BE49-F238E27FC236}">
                  <a16:creationId xmlns:a16="http://schemas.microsoft.com/office/drawing/2014/main" id="{FCF83D52-7E23-AE64-9B57-F2387CA733BC}"/>
                </a:ext>
              </a:extLst>
            </p:cNvPr>
            <p:cNvSpPr txBox="1"/>
            <p:nvPr/>
          </p:nvSpPr>
          <p:spPr>
            <a:xfrm>
              <a:off x="5510395" y="4281732"/>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28" name="CasellaDiTesto 527">
              <a:extLst>
                <a:ext uri="{FF2B5EF4-FFF2-40B4-BE49-F238E27FC236}">
                  <a16:creationId xmlns:a16="http://schemas.microsoft.com/office/drawing/2014/main" id="{D33A5083-8DEA-6804-6957-CB6E729E2F92}"/>
                </a:ext>
              </a:extLst>
            </p:cNvPr>
            <p:cNvSpPr txBox="1"/>
            <p:nvPr/>
          </p:nvSpPr>
          <p:spPr>
            <a:xfrm>
              <a:off x="5731858"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29" name="CasellaDiTesto 528">
              <a:extLst>
                <a:ext uri="{FF2B5EF4-FFF2-40B4-BE49-F238E27FC236}">
                  <a16:creationId xmlns:a16="http://schemas.microsoft.com/office/drawing/2014/main" id="{05C74916-61DB-253E-71AA-7614925296C3}"/>
                </a:ext>
              </a:extLst>
            </p:cNvPr>
            <p:cNvSpPr txBox="1"/>
            <p:nvPr/>
          </p:nvSpPr>
          <p:spPr>
            <a:xfrm>
              <a:off x="5942668"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0" name="CasellaDiTesto 529">
              <a:extLst>
                <a:ext uri="{FF2B5EF4-FFF2-40B4-BE49-F238E27FC236}">
                  <a16:creationId xmlns:a16="http://schemas.microsoft.com/office/drawing/2014/main" id="{3C81520A-170D-D8E4-80B4-8CFD47012A9A}"/>
                </a:ext>
              </a:extLst>
            </p:cNvPr>
            <p:cNvSpPr txBox="1"/>
            <p:nvPr/>
          </p:nvSpPr>
          <p:spPr>
            <a:xfrm>
              <a:off x="6153478"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1" name="CasellaDiTesto 530">
              <a:extLst>
                <a:ext uri="{FF2B5EF4-FFF2-40B4-BE49-F238E27FC236}">
                  <a16:creationId xmlns:a16="http://schemas.microsoft.com/office/drawing/2014/main" id="{C56782D4-4D6A-CB32-B7C7-7C73D9FBF29E}"/>
                </a:ext>
              </a:extLst>
            </p:cNvPr>
            <p:cNvSpPr txBox="1"/>
            <p:nvPr/>
          </p:nvSpPr>
          <p:spPr>
            <a:xfrm>
              <a:off x="6364289"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2" name="CasellaDiTesto 531">
              <a:extLst>
                <a:ext uri="{FF2B5EF4-FFF2-40B4-BE49-F238E27FC236}">
                  <a16:creationId xmlns:a16="http://schemas.microsoft.com/office/drawing/2014/main" id="{9BEB8C88-E8DE-0398-898A-D0A1B44BAD96}"/>
                </a:ext>
              </a:extLst>
            </p:cNvPr>
            <p:cNvSpPr txBox="1"/>
            <p:nvPr/>
          </p:nvSpPr>
          <p:spPr>
            <a:xfrm>
              <a:off x="5310238"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3" name="CasellaDiTesto 532">
              <a:extLst>
                <a:ext uri="{FF2B5EF4-FFF2-40B4-BE49-F238E27FC236}">
                  <a16:creationId xmlns:a16="http://schemas.microsoft.com/office/drawing/2014/main" id="{DAE80F75-397B-F2C3-5B2F-D1686171BEAD}"/>
                </a:ext>
              </a:extLst>
            </p:cNvPr>
            <p:cNvSpPr txBox="1"/>
            <p:nvPr/>
          </p:nvSpPr>
          <p:spPr>
            <a:xfrm>
              <a:off x="5716630" y="440409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4" name="CasellaDiTesto 533">
              <a:extLst>
                <a:ext uri="{FF2B5EF4-FFF2-40B4-BE49-F238E27FC236}">
                  <a16:creationId xmlns:a16="http://schemas.microsoft.com/office/drawing/2014/main" id="{BA1675AC-898A-A743-6463-D8D88BA6005E}"/>
                </a:ext>
              </a:extLst>
            </p:cNvPr>
            <p:cNvSpPr txBox="1"/>
            <p:nvPr/>
          </p:nvSpPr>
          <p:spPr>
            <a:xfrm>
              <a:off x="5525623"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5" name="CasellaDiTesto 534">
              <a:extLst>
                <a:ext uri="{FF2B5EF4-FFF2-40B4-BE49-F238E27FC236}">
                  <a16:creationId xmlns:a16="http://schemas.microsoft.com/office/drawing/2014/main" id="{867070BF-80B0-1466-AA1E-40310B3615B9}"/>
                </a:ext>
              </a:extLst>
            </p:cNvPr>
            <p:cNvSpPr txBox="1"/>
            <p:nvPr/>
          </p:nvSpPr>
          <p:spPr>
            <a:xfrm>
              <a:off x="5942668"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6" name="CasellaDiTesto 535">
              <a:extLst>
                <a:ext uri="{FF2B5EF4-FFF2-40B4-BE49-F238E27FC236}">
                  <a16:creationId xmlns:a16="http://schemas.microsoft.com/office/drawing/2014/main" id="{81CC5FA0-1220-BDE5-46F0-5DF8FEA38C9A}"/>
                </a:ext>
              </a:extLst>
            </p:cNvPr>
            <p:cNvSpPr txBox="1"/>
            <p:nvPr/>
          </p:nvSpPr>
          <p:spPr>
            <a:xfrm>
              <a:off x="6153478"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7" name="CasellaDiTesto 536">
              <a:extLst>
                <a:ext uri="{FF2B5EF4-FFF2-40B4-BE49-F238E27FC236}">
                  <a16:creationId xmlns:a16="http://schemas.microsoft.com/office/drawing/2014/main" id="{0C86F09F-56DB-83F3-1E69-3276677F93E0}"/>
                </a:ext>
              </a:extLst>
            </p:cNvPr>
            <p:cNvSpPr txBox="1"/>
            <p:nvPr/>
          </p:nvSpPr>
          <p:spPr>
            <a:xfrm>
              <a:off x="6364289"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8" name="CasellaDiTesto 537">
              <a:extLst>
                <a:ext uri="{FF2B5EF4-FFF2-40B4-BE49-F238E27FC236}">
                  <a16:creationId xmlns:a16="http://schemas.microsoft.com/office/drawing/2014/main" id="{604C6EA6-2735-B022-BF64-613B9F73C020}"/>
                </a:ext>
              </a:extLst>
            </p:cNvPr>
            <p:cNvSpPr txBox="1"/>
            <p:nvPr/>
          </p:nvSpPr>
          <p:spPr>
            <a:xfrm>
              <a:off x="5310238" y="451376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39" name="CasellaDiTesto 538">
              <a:extLst>
                <a:ext uri="{FF2B5EF4-FFF2-40B4-BE49-F238E27FC236}">
                  <a16:creationId xmlns:a16="http://schemas.microsoft.com/office/drawing/2014/main" id="{9D058C9D-2E75-F799-1A26-CFCB010CE56F}"/>
                </a:ext>
              </a:extLst>
            </p:cNvPr>
            <p:cNvSpPr txBox="1"/>
            <p:nvPr/>
          </p:nvSpPr>
          <p:spPr>
            <a:xfrm>
              <a:off x="6138250" y="4526466"/>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40" name="CasellaDiTesto 539">
              <a:extLst>
                <a:ext uri="{FF2B5EF4-FFF2-40B4-BE49-F238E27FC236}">
                  <a16:creationId xmlns:a16="http://schemas.microsoft.com/office/drawing/2014/main" id="{78DB823B-CC31-A322-B7EA-C53576BCB694}"/>
                </a:ext>
              </a:extLst>
            </p:cNvPr>
            <p:cNvSpPr txBox="1"/>
            <p:nvPr/>
          </p:nvSpPr>
          <p:spPr>
            <a:xfrm>
              <a:off x="5731858" y="451376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66" name="CasellaDiTesto 565">
              <a:extLst>
                <a:ext uri="{FF2B5EF4-FFF2-40B4-BE49-F238E27FC236}">
                  <a16:creationId xmlns:a16="http://schemas.microsoft.com/office/drawing/2014/main" id="{552FDD91-A286-AA2B-1868-D5764B787706}"/>
                </a:ext>
              </a:extLst>
            </p:cNvPr>
            <p:cNvSpPr txBox="1"/>
            <p:nvPr/>
          </p:nvSpPr>
          <p:spPr>
            <a:xfrm>
              <a:off x="5525623" y="451376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69" name="CasellaDiTesto 568">
              <a:extLst>
                <a:ext uri="{FF2B5EF4-FFF2-40B4-BE49-F238E27FC236}">
                  <a16:creationId xmlns:a16="http://schemas.microsoft.com/office/drawing/2014/main" id="{637D1991-825A-3351-3A0E-81EA2AC47015}"/>
                </a:ext>
              </a:extLst>
            </p:cNvPr>
            <p:cNvSpPr txBox="1"/>
            <p:nvPr/>
          </p:nvSpPr>
          <p:spPr>
            <a:xfrm>
              <a:off x="5310238"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71" name="CasellaDiTesto 570">
              <a:extLst>
                <a:ext uri="{FF2B5EF4-FFF2-40B4-BE49-F238E27FC236}">
                  <a16:creationId xmlns:a16="http://schemas.microsoft.com/office/drawing/2014/main" id="{128455A7-0FA3-B5A1-B1AC-97AC80456D39}"/>
                </a:ext>
              </a:extLst>
            </p:cNvPr>
            <p:cNvSpPr txBox="1"/>
            <p:nvPr/>
          </p:nvSpPr>
          <p:spPr>
            <a:xfrm>
              <a:off x="6138250" y="4648831"/>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73" name="CasellaDiTesto 572">
              <a:extLst>
                <a:ext uri="{FF2B5EF4-FFF2-40B4-BE49-F238E27FC236}">
                  <a16:creationId xmlns:a16="http://schemas.microsoft.com/office/drawing/2014/main" id="{660C0027-AB3F-5EF9-7AC0-D7A161D7343E}"/>
                </a:ext>
              </a:extLst>
            </p:cNvPr>
            <p:cNvSpPr txBox="1"/>
            <p:nvPr/>
          </p:nvSpPr>
          <p:spPr>
            <a:xfrm>
              <a:off x="5731858"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75" name="CasellaDiTesto 574">
              <a:extLst>
                <a:ext uri="{FF2B5EF4-FFF2-40B4-BE49-F238E27FC236}">
                  <a16:creationId xmlns:a16="http://schemas.microsoft.com/office/drawing/2014/main" id="{2E87BF9F-6A3C-31F3-E66B-308DD81E92E1}"/>
                </a:ext>
              </a:extLst>
            </p:cNvPr>
            <p:cNvSpPr txBox="1"/>
            <p:nvPr/>
          </p:nvSpPr>
          <p:spPr>
            <a:xfrm>
              <a:off x="5942668"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77" name="CasellaDiTesto 576">
              <a:extLst>
                <a:ext uri="{FF2B5EF4-FFF2-40B4-BE49-F238E27FC236}">
                  <a16:creationId xmlns:a16="http://schemas.microsoft.com/office/drawing/2014/main" id="{FE9FB2EB-6031-717D-AC6F-27E3F5192DD5}"/>
                </a:ext>
              </a:extLst>
            </p:cNvPr>
            <p:cNvSpPr txBox="1"/>
            <p:nvPr/>
          </p:nvSpPr>
          <p:spPr>
            <a:xfrm>
              <a:off x="5525623"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79" name="CasellaDiTesto 578">
              <a:extLst>
                <a:ext uri="{FF2B5EF4-FFF2-40B4-BE49-F238E27FC236}">
                  <a16:creationId xmlns:a16="http://schemas.microsoft.com/office/drawing/2014/main" id="{0FFE79EB-D139-AB59-DA1F-153D01998BE6}"/>
                </a:ext>
              </a:extLst>
            </p:cNvPr>
            <p:cNvSpPr txBox="1"/>
            <p:nvPr/>
          </p:nvSpPr>
          <p:spPr>
            <a:xfrm>
              <a:off x="6364289"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92" name="CasellaDiTesto 591">
              <a:extLst>
                <a:ext uri="{FF2B5EF4-FFF2-40B4-BE49-F238E27FC236}">
                  <a16:creationId xmlns:a16="http://schemas.microsoft.com/office/drawing/2014/main" id="{848ED0DF-8501-D43B-0CE5-5DD1DC45E98C}"/>
                </a:ext>
              </a:extLst>
            </p:cNvPr>
            <p:cNvSpPr txBox="1"/>
            <p:nvPr/>
          </p:nvSpPr>
          <p:spPr>
            <a:xfrm>
              <a:off x="5310238"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93" name="CasellaDiTesto 592">
              <a:extLst>
                <a:ext uri="{FF2B5EF4-FFF2-40B4-BE49-F238E27FC236}">
                  <a16:creationId xmlns:a16="http://schemas.microsoft.com/office/drawing/2014/main" id="{C4C1F050-E77B-C516-1B47-70E81B211738}"/>
                </a:ext>
              </a:extLst>
            </p:cNvPr>
            <p:cNvSpPr txBox="1"/>
            <p:nvPr/>
          </p:nvSpPr>
          <p:spPr>
            <a:xfrm>
              <a:off x="6349061" y="477119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599" name="CasellaDiTesto 598">
              <a:extLst>
                <a:ext uri="{FF2B5EF4-FFF2-40B4-BE49-F238E27FC236}">
                  <a16:creationId xmlns:a16="http://schemas.microsoft.com/office/drawing/2014/main" id="{D9222DF4-FF4E-16AF-53E4-AC34B0AE5E0D}"/>
                </a:ext>
              </a:extLst>
            </p:cNvPr>
            <p:cNvSpPr txBox="1"/>
            <p:nvPr/>
          </p:nvSpPr>
          <p:spPr>
            <a:xfrm>
              <a:off x="5731858"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00" name="CasellaDiTesto 599">
              <a:extLst>
                <a:ext uri="{FF2B5EF4-FFF2-40B4-BE49-F238E27FC236}">
                  <a16:creationId xmlns:a16="http://schemas.microsoft.com/office/drawing/2014/main" id="{2350583D-0D16-63AD-8099-82C9DA85B741}"/>
                </a:ext>
              </a:extLst>
            </p:cNvPr>
            <p:cNvSpPr txBox="1"/>
            <p:nvPr/>
          </p:nvSpPr>
          <p:spPr>
            <a:xfrm>
              <a:off x="5942668"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01" name="CasellaDiTesto 600">
              <a:extLst>
                <a:ext uri="{FF2B5EF4-FFF2-40B4-BE49-F238E27FC236}">
                  <a16:creationId xmlns:a16="http://schemas.microsoft.com/office/drawing/2014/main" id="{CDF266A3-A167-A250-315F-2B575D54B0CE}"/>
                </a:ext>
              </a:extLst>
            </p:cNvPr>
            <p:cNvSpPr txBox="1"/>
            <p:nvPr/>
          </p:nvSpPr>
          <p:spPr>
            <a:xfrm>
              <a:off x="6153478"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02" name="CasellaDiTesto 601">
              <a:extLst>
                <a:ext uri="{FF2B5EF4-FFF2-40B4-BE49-F238E27FC236}">
                  <a16:creationId xmlns:a16="http://schemas.microsoft.com/office/drawing/2014/main" id="{C230C6CC-DD13-E11D-0FC7-FE4CD89F3569}"/>
                </a:ext>
              </a:extLst>
            </p:cNvPr>
            <p:cNvSpPr txBox="1"/>
            <p:nvPr/>
          </p:nvSpPr>
          <p:spPr>
            <a:xfrm>
              <a:off x="5525623"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03" name="CasellaDiTesto 602">
              <a:extLst>
                <a:ext uri="{FF2B5EF4-FFF2-40B4-BE49-F238E27FC236}">
                  <a16:creationId xmlns:a16="http://schemas.microsoft.com/office/drawing/2014/main" id="{AA8160F1-FDBB-D31D-18B0-1BDCF7AEA564}"/>
                </a:ext>
              </a:extLst>
            </p:cNvPr>
            <p:cNvSpPr txBox="1"/>
            <p:nvPr/>
          </p:nvSpPr>
          <p:spPr>
            <a:xfrm>
              <a:off x="5927440" y="4526466"/>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04" name="CasellaDiTesto 603">
              <a:extLst>
                <a:ext uri="{FF2B5EF4-FFF2-40B4-BE49-F238E27FC236}">
                  <a16:creationId xmlns:a16="http://schemas.microsoft.com/office/drawing/2014/main" id="{B8BDAC9B-8C20-82ED-AF32-3D8144717A7F}"/>
                </a:ext>
              </a:extLst>
            </p:cNvPr>
            <p:cNvSpPr txBox="1"/>
            <p:nvPr/>
          </p:nvSpPr>
          <p:spPr>
            <a:xfrm>
              <a:off x="6349061" y="4526466"/>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grpSp>
      <p:pic>
        <p:nvPicPr>
          <p:cNvPr id="606" name="Immagine 605">
            <a:extLst>
              <a:ext uri="{FF2B5EF4-FFF2-40B4-BE49-F238E27FC236}">
                <a16:creationId xmlns:a16="http://schemas.microsoft.com/office/drawing/2014/main" id="{B726772C-BAC3-9616-25EC-AE32CE7E1F9A}"/>
              </a:ext>
            </a:extLst>
          </p:cNvPr>
          <p:cNvPicPr>
            <a:picLocks noChangeAspect="1"/>
          </p:cNvPicPr>
          <p:nvPr/>
        </p:nvPicPr>
        <p:blipFill>
          <a:blip r:embed="rId9"/>
          <a:srcRect t="9502" b="29101"/>
          <a:stretch>
            <a:fillRect/>
          </a:stretch>
        </p:blipFill>
        <p:spPr>
          <a:xfrm>
            <a:off x="4067011" y="3522063"/>
            <a:ext cx="1600772" cy="950430"/>
          </a:xfrm>
          <a:prstGeom prst="rect">
            <a:avLst/>
          </a:prstGeom>
        </p:spPr>
      </p:pic>
      <p:pic>
        <p:nvPicPr>
          <p:cNvPr id="607" name="Immagine 606">
            <a:extLst>
              <a:ext uri="{FF2B5EF4-FFF2-40B4-BE49-F238E27FC236}">
                <a16:creationId xmlns:a16="http://schemas.microsoft.com/office/drawing/2014/main" id="{A3099ED8-25BB-BC6E-217B-FDCB3797A925}"/>
              </a:ext>
            </a:extLst>
          </p:cNvPr>
          <p:cNvPicPr>
            <a:picLocks noChangeAspect="1"/>
          </p:cNvPicPr>
          <p:nvPr/>
        </p:nvPicPr>
        <p:blipFill>
          <a:blip r:embed="rId10"/>
          <a:srcRect t="9502" b="29200"/>
          <a:stretch>
            <a:fillRect/>
          </a:stretch>
        </p:blipFill>
        <p:spPr>
          <a:xfrm>
            <a:off x="4067011" y="4521304"/>
            <a:ext cx="1600772" cy="948906"/>
          </a:xfrm>
          <a:prstGeom prst="rect">
            <a:avLst/>
          </a:prstGeom>
        </p:spPr>
      </p:pic>
      <p:pic>
        <p:nvPicPr>
          <p:cNvPr id="608" name="Immagine 607">
            <a:extLst>
              <a:ext uri="{FF2B5EF4-FFF2-40B4-BE49-F238E27FC236}">
                <a16:creationId xmlns:a16="http://schemas.microsoft.com/office/drawing/2014/main" id="{F4B12A26-AF25-83E9-8EEE-95E3C654900E}"/>
              </a:ext>
            </a:extLst>
          </p:cNvPr>
          <p:cNvPicPr>
            <a:picLocks noChangeAspect="1"/>
          </p:cNvPicPr>
          <p:nvPr/>
        </p:nvPicPr>
        <p:blipFill>
          <a:blip r:embed="rId11"/>
          <a:srcRect t="9502" b="29200"/>
          <a:stretch>
            <a:fillRect/>
          </a:stretch>
        </p:blipFill>
        <p:spPr>
          <a:xfrm>
            <a:off x="4067011" y="5487690"/>
            <a:ext cx="1600772" cy="948906"/>
          </a:xfrm>
          <a:prstGeom prst="rect">
            <a:avLst/>
          </a:prstGeom>
        </p:spPr>
      </p:pic>
      <p:pic>
        <p:nvPicPr>
          <p:cNvPr id="609" name="Immagine 608">
            <a:extLst>
              <a:ext uri="{FF2B5EF4-FFF2-40B4-BE49-F238E27FC236}">
                <a16:creationId xmlns:a16="http://schemas.microsoft.com/office/drawing/2014/main" id="{F28FE329-5593-1277-53E0-A7861E218E05}"/>
              </a:ext>
            </a:extLst>
          </p:cNvPr>
          <p:cNvPicPr>
            <a:picLocks noChangeAspect="1"/>
          </p:cNvPicPr>
          <p:nvPr/>
        </p:nvPicPr>
        <p:blipFill>
          <a:blip r:embed="rId12"/>
          <a:srcRect t="9502" b="29200"/>
          <a:stretch>
            <a:fillRect/>
          </a:stretch>
        </p:blipFill>
        <p:spPr>
          <a:xfrm>
            <a:off x="4067011" y="6485407"/>
            <a:ext cx="1600772" cy="948906"/>
          </a:xfrm>
          <a:prstGeom prst="rect">
            <a:avLst/>
          </a:prstGeom>
        </p:spPr>
      </p:pic>
      <p:pic>
        <p:nvPicPr>
          <p:cNvPr id="610" name="Immagine 609">
            <a:extLst>
              <a:ext uri="{FF2B5EF4-FFF2-40B4-BE49-F238E27FC236}">
                <a16:creationId xmlns:a16="http://schemas.microsoft.com/office/drawing/2014/main" id="{F61B21BA-2BF1-93A7-4461-9DEB6442AB68}"/>
              </a:ext>
            </a:extLst>
          </p:cNvPr>
          <p:cNvPicPr>
            <a:picLocks noChangeAspect="1"/>
          </p:cNvPicPr>
          <p:nvPr/>
        </p:nvPicPr>
        <p:blipFill>
          <a:blip r:embed="rId13"/>
          <a:srcRect t="9502" b="29200"/>
          <a:stretch>
            <a:fillRect/>
          </a:stretch>
        </p:blipFill>
        <p:spPr>
          <a:xfrm>
            <a:off x="4067011" y="7483124"/>
            <a:ext cx="1600772" cy="948906"/>
          </a:xfrm>
          <a:prstGeom prst="rect">
            <a:avLst/>
          </a:prstGeom>
        </p:spPr>
      </p:pic>
      <p:grpSp>
        <p:nvGrpSpPr>
          <p:cNvPr id="611" name="Gruppo 610">
            <a:extLst>
              <a:ext uri="{FF2B5EF4-FFF2-40B4-BE49-F238E27FC236}">
                <a16:creationId xmlns:a16="http://schemas.microsoft.com/office/drawing/2014/main" id="{B2DDCEC1-F043-40D8-06AA-A51408AF5425}"/>
              </a:ext>
            </a:extLst>
          </p:cNvPr>
          <p:cNvGrpSpPr/>
          <p:nvPr/>
        </p:nvGrpSpPr>
        <p:grpSpPr>
          <a:xfrm>
            <a:off x="3538069" y="8430575"/>
            <a:ext cx="2012232" cy="656054"/>
            <a:chOff x="4410567" y="4269032"/>
            <a:chExt cx="2012232" cy="656054"/>
          </a:xfrm>
        </p:grpSpPr>
        <p:sp>
          <p:nvSpPr>
            <p:cNvPr id="612" name="Rectangle 49">
              <a:extLst>
                <a:ext uri="{FF2B5EF4-FFF2-40B4-BE49-F238E27FC236}">
                  <a16:creationId xmlns:a16="http://schemas.microsoft.com/office/drawing/2014/main" id="{12E6B432-27BA-79CD-CA8E-E111B1DBF7AE}"/>
                </a:ext>
              </a:extLst>
            </p:cNvPr>
            <p:cNvSpPr>
              <a:spLocks noChangeArrowheads="1"/>
            </p:cNvSpPr>
            <p:nvPr/>
          </p:nvSpPr>
          <p:spPr bwMode="auto">
            <a:xfrm>
              <a:off x="4410567" y="4279137"/>
              <a:ext cx="83451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lang="it-IT" altLang="it-IT" sz="800" dirty="0">
                  <a:solidFill>
                    <a:srgbClr val="000000"/>
                  </a:solidFill>
                  <a:latin typeface="Times New Roman" panose="02020603050405020304" pitchFamily="18" charset="0"/>
                  <a:cs typeface="Times New Roman" panose="02020603050405020304" pitchFamily="18" charset="0"/>
                </a:rPr>
                <a:t>Scramble</a:t>
              </a:r>
            </a:p>
            <a:p>
              <a:pPr algn="r" defTabSz="914400"/>
              <a:r>
                <a:rPr lang="it-IT" altLang="it-IT" sz="800" dirty="0">
                  <a:solidFill>
                    <a:srgbClr val="000000"/>
                  </a:solidFill>
                  <a:latin typeface="Times New Roman" panose="02020603050405020304" pitchFamily="18" charset="0"/>
                  <a:cs typeface="Times New Roman" panose="02020603050405020304" pitchFamily="18" charset="0"/>
                </a:rPr>
                <a:t>EV</a:t>
              </a:r>
            </a:p>
            <a:p>
              <a:pPr algn="r" defTabSz="914400"/>
              <a:r>
                <a:rPr lang="it-IT" altLang="it-IT" sz="800" dirty="0">
                  <a:solidFill>
                    <a:srgbClr val="000000"/>
                  </a:solidFill>
                  <a:latin typeface="Times New Roman" panose="02020603050405020304" pitchFamily="18" charset="0"/>
                  <a:cs typeface="Times New Roman" panose="02020603050405020304" pitchFamily="18" charset="0"/>
                </a:rPr>
                <a:t>FAK</a:t>
              </a:r>
            </a:p>
            <a:p>
              <a:pPr marL="0" marR="0" lvl="0" indent="0" algn="r" defTabSz="914400" rtl="0" eaLnBrk="1" fontAlgn="base" latinLnBrk="0" hangingPunct="1">
                <a:lnSpc>
                  <a:spcPct val="100000"/>
                </a:lnSpc>
                <a:spcBef>
                  <a:spcPct val="0"/>
                </a:spcBef>
                <a:spcAft>
                  <a:spcPct val="0"/>
                </a:spcAft>
                <a:buClrTx/>
                <a:buSzTx/>
                <a:buFontTx/>
                <a:buNone/>
                <a:tabLst/>
              </a:pPr>
              <a:r>
                <a:rPr lang="it-IT" altLang="it-IT" sz="800" dirty="0">
                  <a:solidFill>
                    <a:srgbClr val="000000"/>
                  </a:solidFill>
                  <a:latin typeface="Times New Roman" panose="02020603050405020304" pitchFamily="18" charset="0"/>
                  <a:cs typeface="Times New Roman" panose="02020603050405020304" pitchFamily="18" charset="0"/>
                </a:rPr>
                <a:t>siRNA-HSPB8</a:t>
              </a:r>
              <a:endParaRPr kumimoji="0" lang="it-IT" altLang="it-IT" sz="80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lang="it-IT" altLang="it-IT" sz="800" dirty="0">
                  <a:solidFill>
                    <a:srgbClr val="000000"/>
                  </a:solidFill>
                  <a:latin typeface="Times New Roman" panose="02020603050405020304" pitchFamily="18" charset="0"/>
                  <a:cs typeface="Times New Roman" panose="02020603050405020304" pitchFamily="18" charset="0"/>
                </a:rPr>
                <a:t>siRNA-BAG3</a:t>
              </a:r>
              <a:endParaRPr kumimoji="0" lang="it-IT" altLang="it-IT" sz="80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endParaRPr>
            </a:p>
          </p:txBody>
        </p:sp>
        <p:sp>
          <p:nvSpPr>
            <p:cNvPr id="613" name="CasellaDiTesto 612">
              <a:extLst>
                <a:ext uri="{FF2B5EF4-FFF2-40B4-BE49-F238E27FC236}">
                  <a16:creationId xmlns:a16="http://schemas.microsoft.com/office/drawing/2014/main" id="{D909C0E4-F1AE-3F9A-CDC2-CE313EB55322}"/>
                </a:ext>
              </a:extLst>
            </p:cNvPr>
            <p:cNvSpPr txBox="1"/>
            <p:nvPr/>
          </p:nvSpPr>
          <p:spPr>
            <a:xfrm>
              <a:off x="5310238"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14" name="CasellaDiTesto 613">
              <a:extLst>
                <a:ext uri="{FF2B5EF4-FFF2-40B4-BE49-F238E27FC236}">
                  <a16:creationId xmlns:a16="http://schemas.microsoft.com/office/drawing/2014/main" id="{FCB617B8-A411-7F06-86B5-180CF5E1FADE}"/>
                </a:ext>
              </a:extLst>
            </p:cNvPr>
            <p:cNvSpPr txBox="1"/>
            <p:nvPr/>
          </p:nvSpPr>
          <p:spPr>
            <a:xfrm>
              <a:off x="5510395" y="4281732"/>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15" name="CasellaDiTesto 614">
              <a:extLst>
                <a:ext uri="{FF2B5EF4-FFF2-40B4-BE49-F238E27FC236}">
                  <a16:creationId xmlns:a16="http://schemas.microsoft.com/office/drawing/2014/main" id="{88ABB483-7232-AC37-EDE6-818F7D71AFBD}"/>
                </a:ext>
              </a:extLst>
            </p:cNvPr>
            <p:cNvSpPr txBox="1"/>
            <p:nvPr/>
          </p:nvSpPr>
          <p:spPr>
            <a:xfrm>
              <a:off x="5731858"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16" name="CasellaDiTesto 615">
              <a:extLst>
                <a:ext uri="{FF2B5EF4-FFF2-40B4-BE49-F238E27FC236}">
                  <a16:creationId xmlns:a16="http://schemas.microsoft.com/office/drawing/2014/main" id="{2B5731AC-71F9-526E-E22B-C87B3657DFA1}"/>
                </a:ext>
              </a:extLst>
            </p:cNvPr>
            <p:cNvSpPr txBox="1"/>
            <p:nvPr/>
          </p:nvSpPr>
          <p:spPr>
            <a:xfrm>
              <a:off x="5942668"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17" name="CasellaDiTesto 616">
              <a:extLst>
                <a:ext uri="{FF2B5EF4-FFF2-40B4-BE49-F238E27FC236}">
                  <a16:creationId xmlns:a16="http://schemas.microsoft.com/office/drawing/2014/main" id="{E3D2A0A3-5322-3656-E94C-B9C5670B24E6}"/>
                </a:ext>
              </a:extLst>
            </p:cNvPr>
            <p:cNvSpPr txBox="1"/>
            <p:nvPr/>
          </p:nvSpPr>
          <p:spPr>
            <a:xfrm>
              <a:off x="6153478"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18" name="CasellaDiTesto 617">
              <a:extLst>
                <a:ext uri="{FF2B5EF4-FFF2-40B4-BE49-F238E27FC236}">
                  <a16:creationId xmlns:a16="http://schemas.microsoft.com/office/drawing/2014/main" id="{1C91F58D-C2A1-3227-0CA7-B14D5C2D6FEE}"/>
                </a:ext>
              </a:extLst>
            </p:cNvPr>
            <p:cNvSpPr txBox="1"/>
            <p:nvPr/>
          </p:nvSpPr>
          <p:spPr>
            <a:xfrm>
              <a:off x="6364289" y="4269032"/>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19" name="CasellaDiTesto 618">
              <a:extLst>
                <a:ext uri="{FF2B5EF4-FFF2-40B4-BE49-F238E27FC236}">
                  <a16:creationId xmlns:a16="http://schemas.microsoft.com/office/drawing/2014/main" id="{F61B7611-D05C-8160-C936-3A9A04E3D010}"/>
                </a:ext>
              </a:extLst>
            </p:cNvPr>
            <p:cNvSpPr txBox="1"/>
            <p:nvPr/>
          </p:nvSpPr>
          <p:spPr>
            <a:xfrm>
              <a:off x="5310238"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0" name="CasellaDiTesto 619">
              <a:extLst>
                <a:ext uri="{FF2B5EF4-FFF2-40B4-BE49-F238E27FC236}">
                  <a16:creationId xmlns:a16="http://schemas.microsoft.com/office/drawing/2014/main" id="{E517B5AB-88E5-93DD-B714-7C02128C57A3}"/>
                </a:ext>
              </a:extLst>
            </p:cNvPr>
            <p:cNvSpPr txBox="1"/>
            <p:nvPr/>
          </p:nvSpPr>
          <p:spPr>
            <a:xfrm>
              <a:off x="5716630" y="440409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1" name="CasellaDiTesto 620">
              <a:extLst>
                <a:ext uri="{FF2B5EF4-FFF2-40B4-BE49-F238E27FC236}">
                  <a16:creationId xmlns:a16="http://schemas.microsoft.com/office/drawing/2014/main" id="{0158FCC1-3699-36A7-D046-1BB7A0822435}"/>
                </a:ext>
              </a:extLst>
            </p:cNvPr>
            <p:cNvSpPr txBox="1"/>
            <p:nvPr/>
          </p:nvSpPr>
          <p:spPr>
            <a:xfrm>
              <a:off x="5525623"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2" name="CasellaDiTesto 621">
              <a:extLst>
                <a:ext uri="{FF2B5EF4-FFF2-40B4-BE49-F238E27FC236}">
                  <a16:creationId xmlns:a16="http://schemas.microsoft.com/office/drawing/2014/main" id="{6D89A2F3-9A70-14DB-5306-44CFE42BA88A}"/>
                </a:ext>
              </a:extLst>
            </p:cNvPr>
            <p:cNvSpPr txBox="1"/>
            <p:nvPr/>
          </p:nvSpPr>
          <p:spPr>
            <a:xfrm>
              <a:off x="5942668"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3" name="CasellaDiTesto 622">
              <a:extLst>
                <a:ext uri="{FF2B5EF4-FFF2-40B4-BE49-F238E27FC236}">
                  <a16:creationId xmlns:a16="http://schemas.microsoft.com/office/drawing/2014/main" id="{79ED3200-CACD-B123-C1D4-FE9BE7EAB41F}"/>
                </a:ext>
              </a:extLst>
            </p:cNvPr>
            <p:cNvSpPr txBox="1"/>
            <p:nvPr/>
          </p:nvSpPr>
          <p:spPr>
            <a:xfrm>
              <a:off x="6153478"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4" name="CasellaDiTesto 623">
              <a:extLst>
                <a:ext uri="{FF2B5EF4-FFF2-40B4-BE49-F238E27FC236}">
                  <a16:creationId xmlns:a16="http://schemas.microsoft.com/office/drawing/2014/main" id="{2A2DF96F-D856-2AC9-DA46-479422B9D563}"/>
                </a:ext>
              </a:extLst>
            </p:cNvPr>
            <p:cNvSpPr txBox="1"/>
            <p:nvPr/>
          </p:nvSpPr>
          <p:spPr>
            <a:xfrm>
              <a:off x="6364289" y="43913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5" name="CasellaDiTesto 624">
              <a:extLst>
                <a:ext uri="{FF2B5EF4-FFF2-40B4-BE49-F238E27FC236}">
                  <a16:creationId xmlns:a16="http://schemas.microsoft.com/office/drawing/2014/main" id="{E8A3D58C-D963-143E-1F7E-8E554E5A81D6}"/>
                </a:ext>
              </a:extLst>
            </p:cNvPr>
            <p:cNvSpPr txBox="1"/>
            <p:nvPr/>
          </p:nvSpPr>
          <p:spPr>
            <a:xfrm>
              <a:off x="5310238" y="451376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6" name="CasellaDiTesto 625">
              <a:extLst>
                <a:ext uri="{FF2B5EF4-FFF2-40B4-BE49-F238E27FC236}">
                  <a16:creationId xmlns:a16="http://schemas.microsoft.com/office/drawing/2014/main" id="{4E340E62-7E2A-E3A5-902E-55D71F7B631A}"/>
                </a:ext>
              </a:extLst>
            </p:cNvPr>
            <p:cNvSpPr txBox="1"/>
            <p:nvPr/>
          </p:nvSpPr>
          <p:spPr>
            <a:xfrm>
              <a:off x="6138250" y="4526466"/>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7" name="CasellaDiTesto 626">
              <a:extLst>
                <a:ext uri="{FF2B5EF4-FFF2-40B4-BE49-F238E27FC236}">
                  <a16:creationId xmlns:a16="http://schemas.microsoft.com/office/drawing/2014/main" id="{136354E0-1BFB-EEB5-09B5-A8937986B5B3}"/>
                </a:ext>
              </a:extLst>
            </p:cNvPr>
            <p:cNvSpPr txBox="1"/>
            <p:nvPr/>
          </p:nvSpPr>
          <p:spPr>
            <a:xfrm>
              <a:off x="5731858" y="451376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8" name="CasellaDiTesto 627">
              <a:extLst>
                <a:ext uri="{FF2B5EF4-FFF2-40B4-BE49-F238E27FC236}">
                  <a16:creationId xmlns:a16="http://schemas.microsoft.com/office/drawing/2014/main" id="{0B60925A-D977-5579-7A6F-FABDC16FC2D4}"/>
                </a:ext>
              </a:extLst>
            </p:cNvPr>
            <p:cNvSpPr txBox="1"/>
            <p:nvPr/>
          </p:nvSpPr>
          <p:spPr>
            <a:xfrm>
              <a:off x="5525623" y="4513766"/>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29" name="CasellaDiTesto 628">
              <a:extLst>
                <a:ext uri="{FF2B5EF4-FFF2-40B4-BE49-F238E27FC236}">
                  <a16:creationId xmlns:a16="http://schemas.microsoft.com/office/drawing/2014/main" id="{80C898EF-B39F-54F0-7D34-9E27A902CDEE}"/>
                </a:ext>
              </a:extLst>
            </p:cNvPr>
            <p:cNvSpPr txBox="1"/>
            <p:nvPr/>
          </p:nvSpPr>
          <p:spPr>
            <a:xfrm>
              <a:off x="5310238"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0" name="CasellaDiTesto 629">
              <a:extLst>
                <a:ext uri="{FF2B5EF4-FFF2-40B4-BE49-F238E27FC236}">
                  <a16:creationId xmlns:a16="http://schemas.microsoft.com/office/drawing/2014/main" id="{14EB545E-92BA-C9B4-F30A-59E0AE067A0F}"/>
                </a:ext>
              </a:extLst>
            </p:cNvPr>
            <p:cNvSpPr txBox="1"/>
            <p:nvPr/>
          </p:nvSpPr>
          <p:spPr>
            <a:xfrm>
              <a:off x="6138250" y="4648831"/>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1" name="CasellaDiTesto 630">
              <a:extLst>
                <a:ext uri="{FF2B5EF4-FFF2-40B4-BE49-F238E27FC236}">
                  <a16:creationId xmlns:a16="http://schemas.microsoft.com/office/drawing/2014/main" id="{C62EF698-E28A-B4B2-EF8E-4E8AB7536419}"/>
                </a:ext>
              </a:extLst>
            </p:cNvPr>
            <p:cNvSpPr txBox="1"/>
            <p:nvPr/>
          </p:nvSpPr>
          <p:spPr>
            <a:xfrm>
              <a:off x="5731858"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2" name="CasellaDiTesto 631">
              <a:extLst>
                <a:ext uri="{FF2B5EF4-FFF2-40B4-BE49-F238E27FC236}">
                  <a16:creationId xmlns:a16="http://schemas.microsoft.com/office/drawing/2014/main" id="{89262D3F-611E-B56C-39D1-77F153A9FBD0}"/>
                </a:ext>
              </a:extLst>
            </p:cNvPr>
            <p:cNvSpPr txBox="1"/>
            <p:nvPr/>
          </p:nvSpPr>
          <p:spPr>
            <a:xfrm>
              <a:off x="5942668"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3" name="CasellaDiTesto 632">
              <a:extLst>
                <a:ext uri="{FF2B5EF4-FFF2-40B4-BE49-F238E27FC236}">
                  <a16:creationId xmlns:a16="http://schemas.microsoft.com/office/drawing/2014/main" id="{7264BBE0-BC40-1690-ED26-84F270F06621}"/>
                </a:ext>
              </a:extLst>
            </p:cNvPr>
            <p:cNvSpPr txBox="1"/>
            <p:nvPr/>
          </p:nvSpPr>
          <p:spPr>
            <a:xfrm>
              <a:off x="5525623"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4" name="CasellaDiTesto 633">
              <a:extLst>
                <a:ext uri="{FF2B5EF4-FFF2-40B4-BE49-F238E27FC236}">
                  <a16:creationId xmlns:a16="http://schemas.microsoft.com/office/drawing/2014/main" id="{6A501953-702F-306A-9A80-EE42EFB836A2}"/>
                </a:ext>
              </a:extLst>
            </p:cNvPr>
            <p:cNvSpPr txBox="1"/>
            <p:nvPr/>
          </p:nvSpPr>
          <p:spPr>
            <a:xfrm>
              <a:off x="6364289" y="4636131"/>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5" name="CasellaDiTesto 634">
              <a:extLst>
                <a:ext uri="{FF2B5EF4-FFF2-40B4-BE49-F238E27FC236}">
                  <a16:creationId xmlns:a16="http://schemas.microsoft.com/office/drawing/2014/main" id="{1132F480-901F-92E3-A55F-281C3A98B33C}"/>
                </a:ext>
              </a:extLst>
            </p:cNvPr>
            <p:cNvSpPr txBox="1"/>
            <p:nvPr/>
          </p:nvSpPr>
          <p:spPr>
            <a:xfrm>
              <a:off x="5310238"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6" name="CasellaDiTesto 635">
              <a:extLst>
                <a:ext uri="{FF2B5EF4-FFF2-40B4-BE49-F238E27FC236}">
                  <a16:creationId xmlns:a16="http://schemas.microsoft.com/office/drawing/2014/main" id="{F8C22156-C317-AA84-E4FE-A906E2D55281}"/>
                </a:ext>
              </a:extLst>
            </p:cNvPr>
            <p:cNvSpPr txBox="1"/>
            <p:nvPr/>
          </p:nvSpPr>
          <p:spPr>
            <a:xfrm>
              <a:off x="6349061" y="4771198"/>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7" name="CasellaDiTesto 636">
              <a:extLst>
                <a:ext uri="{FF2B5EF4-FFF2-40B4-BE49-F238E27FC236}">
                  <a16:creationId xmlns:a16="http://schemas.microsoft.com/office/drawing/2014/main" id="{0F06B4BF-0DC5-8E92-596A-0DE39EE777FB}"/>
                </a:ext>
              </a:extLst>
            </p:cNvPr>
            <p:cNvSpPr txBox="1"/>
            <p:nvPr/>
          </p:nvSpPr>
          <p:spPr>
            <a:xfrm>
              <a:off x="5731858"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8" name="CasellaDiTesto 637">
              <a:extLst>
                <a:ext uri="{FF2B5EF4-FFF2-40B4-BE49-F238E27FC236}">
                  <a16:creationId xmlns:a16="http://schemas.microsoft.com/office/drawing/2014/main" id="{960C3643-DB52-8949-88A4-D5379EB49E5C}"/>
                </a:ext>
              </a:extLst>
            </p:cNvPr>
            <p:cNvSpPr txBox="1"/>
            <p:nvPr/>
          </p:nvSpPr>
          <p:spPr>
            <a:xfrm>
              <a:off x="5942668"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639" name="CasellaDiTesto 638">
              <a:extLst>
                <a:ext uri="{FF2B5EF4-FFF2-40B4-BE49-F238E27FC236}">
                  <a16:creationId xmlns:a16="http://schemas.microsoft.com/office/drawing/2014/main" id="{A23F3BCA-27F4-000D-22AA-874011BDB53C}"/>
                </a:ext>
              </a:extLst>
            </p:cNvPr>
            <p:cNvSpPr txBox="1"/>
            <p:nvPr/>
          </p:nvSpPr>
          <p:spPr>
            <a:xfrm>
              <a:off x="6153478"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192" name="CasellaDiTesto 191">
              <a:extLst>
                <a:ext uri="{FF2B5EF4-FFF2-40B4-BE49-F238E27FC236}">
                  <a16:creationId xmlns:a16="http://schemas.microsoft.com/office/drawing/2014/main" id="{D11BD3FC-FBE9-CB52-B5F6-25A0AEDEBD5E}"/>
                </a:ext>
              </a:extLst>
            </p:cNvPr>
            <p:cNvSpPr txBox="1"/>
            <p:nvPr/>
          </p:nvSpPr>
          <p:spPr>
            <a:xfrm>
              <a:off x="5525623" y="4758498"/>
              <a:ext cx="43282" cy="153888"/>
            </a:xfrm>
            <a:prstGeom prst="rect">
              <a:avLst/>
            </a:prstGeom>
            <a:noFill/>
          </p:spPr>
          <p:txBody>
            <a:bodyPr wrap="none" lIns="0" tIns="0" rIns="0" bIns="0" anchor="ctr" anchorCtr="0">
              <a:spAutoFit/>
            </a:bodyPr>
            <a:lstStyle/>
            <a:p>
              <a:pPr algn="ctr"/>
              <a:r>
                <a:rPr lang="it-IT" alt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194" name="CasellaDiTesto 193">
              <a:extLst>
                <a:ext uri="{FF2B5EF4-FFF2-40B4-BE49-F238E27FC236}">
                  <a16:creationId xmlns:a16="http://schemas.microsoft.com/office/drawing/2014/main" id="{288A6A36-3FB8-2BB4-0098-222A01E1AE00}"/>
                </a:ext>
              </a:extLst>
            </p:cNvPr>
            <p:cNvSpPr txBox="1"/>
            <p:nvPr/>
          </p:nvSpPr>
          <p:spPr>
            <a:xfrm>
              <a:off x="5927440" y="4526466"/>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sp>
          <p:nvSpPr>
            <p:cNvPr id="196" name="CasellaDiTesto 195">
              <a:extLst>
                <a:ext uri="{FF2B5EF4-FFF2-40B4-BE49-F238E27FC236}">
                  <a16:creationId xmlns:a16="http://schemas.microsoft.com/office/drawing/2014/main" id="{A201E0F3-F3D3-33C9-8B40-BCF38B56CA4B}"/>
                </a:ext>
              </a:extLst>
            </p:cNvPr>
            <p:cNvSpPr txBox="1"/>
            <p:nvPr/>
          </p:nvSpPr>
          <p:spPr>
            <a:xfrm>
              <a:off x="6349061" y="4526466"/>
              <a:ext cx="73738" cy="153888"/>
            </a:xfrm>
            <a:prstGeom prst="rect">
              <a:avLst/>
            </a:prstGeom>
            <a:noFill/>
          </p:spPr>
          <p:txBody>
            <a:bodyPr wrap="none" lIns="0" tIns="0" rIns="0" bIns="0" anchor="ctr" anchorCtr="0">
              <a:spAutoFit/>
            </a:bodyPr>
            <a:lstStyle/>
            <a:p>
              <a:pPr algn="ctr"/>
              <a:r>
                <a:rPr lang="it-IT" sz="1000" b="1" dirty="0">
                  <a:solidFill>
                    <a:srgbClr val="000000"/>
                  </a:solidFill>
                  <a:latin typeface="Times New Roman" panose="02020603050405020304" pitchFamily="18" charset="0"/>
                  <a:cs typeface="Times New Roman" panose="02020603050405020304" pitchFamily="18" charset="0"/>
                </a:rPr>
                <a:t>+</a:t>
              </a:r>
              <a:endParaRPr lang="it-IT" dirty="0"/>
            </a:p>
          </p:txBody>
        </p:sp>
      </p:grpSp>
      <p:sp>
        <p:nvSpPr>
          <p:cNvPr id="198" name="CasellaDiTesto 197">
            <a:extLst>
              <a:ext uri="{FF2B5EF4-FFF2-40B4-BE49-F238E27FC236}">
                <a16:creationId xmlns:a16="http://schemas.microsoft.com/office/drawing/2014/main" id="{712B79F3-5F79-B831-C406-0B2FFDB27809}"/>
              </a:ext>
            </a:extLst>
          </p:cNvPr>
          <p:cNvSpPr txBox="1"/>
          <p:nvPr/>
        </p:nvSpPr>
        <p:spPr>
          <a:xfrm rot="16200000">
            <a:off x="331049" y="3846643"/>
            <a:ext cx="1071126" cy="323165"/>
          </a:xfrm>
          <a:prstGeom prst="rect">
            <a:avLst/>
          </a:prstGeom>
          <a:noFill/>
        </p:spPr>
        <p:txBody>
          <a:bodyPr wrap="none" rtlCol="0">
            <a:spAutoFit/>
          </a:bodyPr>
          <a:lstStyle/>
          <a:p>
            <a:pPr algn="ctr"/>
            <a:r>
              <a:rPr lang="it-IT" sz="750" dirty="0" err="1">
                <a:latin typeface="Times New Roman" panose="02020603050405020304" pitchFamily="18" charset="0"/>
                <a:cs typeface="Times New Roman" panose="02020603050405020304" pitchFamily="18" charset="0"/>
              </a:rPr>
              <a:t>pFAK</a:t>
            </a:r>
            <a:endParaRPr lang="it-IT" sz="750" dirty="0">
              <a:latin typeface="Times New Roman" panose="02020603050405020304" pitchFamily="18" charset="0"/>
              <a:cs typeface="Times New Roman" panose="02020603050405020304" pitchFamily="18" charset="0"/>
            </a:endParaRP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00" name="CasellaDiTesto 199">
            <a:extLst>
              <a:ext uri="{FF2B5EF4-FFF2-40B4-BE49-F238E27FC236}">
                <a16:creationId xmlns:a16="http://schemas.microsoft.com/office/drawing/2014/main" id="{91833C8A-300D-4D3B-205F-FB13B53A0746}"/>
              </a:ext>
            </a:extLst>
          </p:cNvPr>
          <p:cNvSpPr txBox="1"/>
          <p:nvPr/>
        </p:nvSpPr>
        <p:spPr>
          <a:xfrm rot="16200000">
            <a:off x="331049" y="4831820"/>
            <a:ext cx="1071126" cy="323165"/>
          </a:xfrm>
          <a:prstGeom prst="rect">
            <a:avLst/>
          </a:prstGeom>
          <a:noFill/>
        </p:spPr>
        <p:txBody>
          <a:bodyPr wrap="none" rtlCol="0">
            <a:spAutoFit/>
          </a:bodyPr>
          <a:lstStyle/>
          <a:p>
            <a:pPr algn="ctr"/>
            <a:r>
              <a:rPr lang="it-IT" sz="750" dirty="0">
                <a:latin typeface="Times New Roman" panose="02020603050405020304" pitchFamily="18" charset="0"/>
                <a:cs typeface="Times New Roman" panose="02020603050405020304" pitchFamily="18" charset="0"/>
              </a:rPr>
              <a:t>FAK</a:t>
            </a: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02" name="CasellaDiTesto 201">
            <a:extLst>
              <a:ext uri="{FF2B5EF4-FFF2-40B4-BE49-F238E27FC236}">
                <a16:creationId xmlns:a16="http://schemas.microsoft.com/office/drawing/2014/main" id="{F260E8E4-CDDC-618C-5AF2-E7C53E6B0943}"/>
              </a:ext>
            </a:extLst>
          </p:cNvPr>
          <p:cNvSpPr txBox="1"/>
          <p:nvPr/>
        </p:nvSpPr>
        <p:spPr>
          <a:xfrm rot="16200000">
            <a:off x="331049" y="5816997"/>
            <a:ext cx="1071126" cy="323165"/>
          </a:xfrm>
          <a:prstGeom prst="rect">
            <a:avLst/>
          </a:prstGeom>
          <a:noFill/>
        </p:spPr>
        <p:txBody>
          <a:bodyPr wrap="none" rtlCol="0">
            <a:spAutoFit/>
          </a:bodyPr>
          <a:lstStyle/>
          <a:p>
            <a:pPr algn="ctr"/>
            <a:r>
              <a:rPr lang="it-IT" sz="750" dirty="0" err="1">
                <a:latin typeface="Times New Roman" panose="02020603050405020304" pitchFamily="18" charset="0"/>
                <a:cs typeface="Times New Roman" panose="02020603050405020304" pitchFamily="18" charset="0"/>
              </a:rPr>
              <a:t>pAKT</a:t>
            </a:r>
            <a:endParaRPr lang="it-IT" sz="750" dirty="0">
              <a:latin typeface="Times New Roman" panose="02020603050405020304" pitchFamily="18" charset="0"/>
              <a:cs typeface="Times New Roman" panose="02020603050405020304" pitchFamily="18" charset="0"/>
            </a:endParaRP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03" name="CasellaDiTesto 202">
            <a:extLst>
              <a:ext uri="{FF2B5EF4-FFF2-40B4-BE49-F238E27FC236}">
                <a16:creationId xmlns:a16="http://schemas.microsoft.com/office/drawing/2014/main" id="{4BC34995-E827-2AFF-619A-6EFBF4B07A24}"/>
              </a:ext>
            </a:extLst>
          </p:cNvPr>
          <p:cNvSpPr txBox="1"/>
          <p:nvPr/>
        </p:nvSpPr>
        <p:spPr>
          <a:xfrm rot="16200000">
            <a:off x="331049" y="6802174"/>
            <a:ext cx="1071126" cy="323165"/>
          </a:xfrm>
          <a:prstGeom prst="rect">
            <a:avLst/>
          </a:prstGeom>
          <a:noFill/>
        </p:spPr>
        <p:txBody>
          <a:bodyPr wrap="none" rtlCol="0">
            <a:spAutoFit/>
          </a:bodyPr>
          <a:lstStyle/>
          <a:p>
            <a:pPr algn="ctr"/>
            <a:r>
              <a:rPr lang="it-IT" sz="750" dirty="0">
                <a:latin typeface="Times New Roman" panose="02020603050405020304" pitchFamily="18" charset="0"/>
                <a:cs typeface="Times New Roman" panose="02020603050405020304" pitchFamily="18" charset="0"/>
              </a:rPr>
              <a:t>AKT</a:t>
            </a: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04" name="CasellaDiTesto 203">
            <a:extLst>
              <a:ext uri="{FF2B5EF4-FFF2-40B4-BE49-F238E27FC236}">
                <a16:creationId xmlns:a16="http://schemas.microsoft.com/office/drawing/2014/main" id="{91DDF395-6FE4-7E64-208E-7DB3A0DBB1E2}"/>
              </a:ext>
            </a:extLst>
          </p:cNvPr>
          <p:cNvSpPr txBox="1"/>
          <p:nvPr/>
        </p:nvSpPr>
        <p:spPr>
          <a:xfrm rot="16200000">
            <a:off x="331049" y="7787350"/>
            <a:ext cx="1071126" cy="323165"/>
          </a:xfrm>
          <a:prstGeom prst="rect">
            <a:avLst/>
          </a:prstGeom>
          <a:noFill/>
        </p:spPr>
        <p:txBody>
          <a:bodyPr wrap="none" rtlCol="0">
            <a:spAutoFit/>
          </a:bodyPr>
          <a:lstStyle/>
          <a:p>
            <a:pPr algn="ctr"/>
            <a:r>
              <a:rPr lang="it-IT" sz="750" dirty="0" err="1">
                <a:latin typeface="Times New Roman" panose="02020603050405020304" pitchFamily="18" charset="0"/>
                <a:cs typeface="Times New Roman" panose="02020603050405020304" pitchFamily="18" charset="0"/>
              </a:rPr>
              <a:t>pERK</a:t>
            </a:r>
            <a:r>
              <a:rPr lang="it-IT" sz="750" dirty="0">
                <a:latin typeface="Times New Roman" panose="02020603050405020304" pitchFamily="18" charset="0"/>
                <a:cs typeface="Times New Roman" panose="02020603050405020304" pitchFamily="18" charset="0"/>
              </a:rPr>
              <a:t>/ERK1/2</a:t>
            </a: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05" name="CasellaDiTesto 204">
            <a:extLst>
              <a:ext uri="{FF2B5EF4-FFF2-40B4-BE49-F238E27FC236}">
                <a16:creationId xmlns:a16="http://schemas.microsoft.com/office/drawing/2014/main" id="{62E0F5EE-5B40-ED5C-15FA-8A37A0052732}"/>
              </a:ext>
            </a:extLst>
          </p:cNvPr>
          <p:cNvSpPr txBox="1"/>
          <p:nvPr/>
        </p:nvSpPr>
        <p:spPr>
          <a:xfrm rot="16200000">
            <a:off x="3469200" y="3846644"/>
            <a:ext cx="1071126" cy="323165"/>
          </a:xfrm>
          <a:prstGeom prst="rect">
            <a:avLst/>
          </a:prstGeom>
          <a:noFill/>
        </p:spPr>
        <p:txBody>
          <a:bodyPr wrap="none" rtlCol="0">
            <a:spAutoFit/>
          </a:bodyPr>
          <a:lstStyle/>
          <a:p>
            <a:pPr algn="ctr"/>
            <a:r>
              <a:rPr lang="it-IT" sz="750" dirty="0" err="1">
                <a:latin typeface="Times New Roman" panose="02020603050405020304" pitchFamily="18" charset="0"/>
                <a:cs typeface="Times New Roman" panose="02020603050405020304" pitchFamily="18" charset="0"/>
              </a:rPr>
              <a:t>pFAK</a:t>
            </a:r>
            <a:endParaRPr lang="it-IT" sz="750" dirty="0">
              <a:latin typeface="Times New Roman" panose="02020603050405020304" pitchFamily="18" charset="0"/>
              <a:cs typeface="Times New Roman" panose="02020603050405020304" pitchFamily="18" charset="0"/>
            </a:endParaRP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06" name="CasellaDiTesto 205">
            <a:extLst>
              <a:ext uri="{FF2B5EF4-FFF2-40B4-BE49-F238E27FC236}">
                <a16:creationId xmlns:a16="http://schemas.microsoft.com/office/drawing/2014/main" id="{D9C1DB9E-E841-7168-9A6E-C18DA165873D}"/>
              </a:ext>
            </a:extLst>
          </p:cNvPr>
          <p:cNvSpPr txBox="1"/>
          <p:nvPr/>
        </p:nvSpPr>
        <p:spPr>
          <a:xfrm rot="16200000">
            <a:off x="3469200" y="4831821"/>
            <a:ext cx="1071126" cy="323165"/>
          </a:xfrm>
          <a:prstGeom prst="rect">
            <a:avLst/>
          </a:prstGeom>
          <a:noFill/>
        </p:spPr>
        <p:txBody>
          <a:bodyPr wrap="none" rtlCol="0">
            <a:spAutoFit/>
          </a:bodyPr>
          <a:lstStyle/>
          <a:p>
            <a:pPr algn="ctr"/>
            <a:r>
              <a:rPr lang="it-IT" sz="750" dirty="0">
                <a:latin typeface="Times New Roman" panose="02020603050405020304" pitchFamily="18" charset="0"/>
                <a:cs typeface="Times New Roman" panose="02020603050405020304" pitchFamily="18" charset="0"/>
              </a:rPr>
              <a:t>FAK</a:t>
            </a: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07" name="CasellaDiTesto 206">
            <a:extLst>
              <a:ext uri="{FF2B5EF4-FFF2-40B4-BE49-F238E27FC236}">
                <a16:creationId xmlns:a16="http://schemas.microsoft.com/office/drawing/2014/main" id="{94A46528-A9EA-A58B-2E1F-9219A16D2E84}"/>
              </a:ext>
            </a:extLst>
          </p:cNvPr>
          <p:cNvSpPr txBox="1"/>
          <p:nvPr/>
        </p:nvSpPr>
        <p:spPr>
          <a:xfrm rot="16200000">
            <a:off x="3469200" y="5816998"/>
            <a:ext cx="1071126" cy="323165"/>
          </a:xfrm>
          <a:prstGeom prst="rect">
            <a:avLst/>
          </a:prstGeom>
          <a:noFill/>
        </p:spPr>
        <p:txBody>
          <a:bodyPr wrap="none" rtlCol="0">
            <a:spAutoFit/>
          </a:bodyPr>
          <a:lstStyle/>
          <a:p>
            <a:pPr algn="ctr"/>
            <a:r>
              <a:rPr lang="it-IT" sz="750" dirty="0" err="1">
                <a:latin typeface="Times New Roman" panose="02020603050405020304" pitchFamily="18" charset="0"/>
                <a:cs typeface="Times New Roman" panose="02020603050405020304" pitchFamily="18" charset="0"/>
              </a:rPr>
              <a:t>pAKT</a:t>
            </a:r>
            <a:endParaRPr lang="it-IT" sz="750" dirty="0">
              <a:latin typeface="Times New Roman" panose="02020603050405020304" pitchFamily="18" charset="0"/>
              <a:cs typeface="Times New Roman" panose="02020603050405020304" pitchFamily="18" charset="0"/>
            </a:endParaRP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08" name="CasellaDiTesto 207">
            <a:extLst>
              <a:ext uri="{FF2B5EF4-FFF2-40B4-BE49-F238E27FC236}">
                <a16:creationId xmlns:a16="http://schemas.microsoft.com/office/drawing/2014/main" id="{08A7611B-2B70-E9C0-D121-44C94D995852}"/>
              </a:ext>
            </a:extLst>
          </p:cNvPr>
          <p:cNvSpPr txBox="1"/>
          <p:nvPr/>
        </p:nvSpPr>
        <p:spPr>
          <a:xfrm rot="16200000">
            <a:off x="3469200" y="6802175"/>
            <a:ext cx="1071126" cy="323165"/>
          </a:xfrm>
          <a:prstGeom prst="rect">
            <a:avLst/>
          </a:prstGeom>
          <a:noFill/>
        </p:spPr>
        <p:txBody>
          <a:bodyPr wrap="none" rtlCol="0">
            <a:spAutoFit/>
          </a:bodyPr>
          <a:lstStyle/>
          <a:p>
            <a:pPr algn="ctr"/>
            <a:r>
              <a:rPr lang="it-IT" sz="750" dirty="0">
                <a:latin typeface="Times New Roman" panose="02020603050405020304" pitchFamily="18" charset="0"/>
                <a:cs typeface="Times New Roman" panose="02020603050405020304" pitchFamily="18" charset="0"/>
              </a:rPr>
              <a:t>AKT</a:t>
            </a: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sp>
        <p:nvSpPr>
          <p:cNvPr id="216" name="CasellaDiTesto 215">
            <a:extLst>
              <a:ext uri="{FF2B5EF4-FFF2-40B4-BE49-F238E27FC236}">
                <a16:creationId xmlns:a16="http://schemas.microsoft.com/office/drawing/2014/main" id="{C9EB37DF-B33B-7F74-71C2-96DC92368719}"/>
              </a:ext>
            </a:extLst>
          </p:cNvPr>
          <p:cNvSpPr txBox="1"/>
          <p:nvPr/>
        </p:nvSpPr>
        <p:spPr>
          <a:xfrm rot="16200000">
            <a:off x="3469200" y="7787351"/>
            <a:ext cx="1071126" cy="323165"/>
          </a:xfrm>
          <a:prstGeom prst="rect">
            <a:avLst/>
          </a:prstGeom>
          <a:noFill/>
        </p:spPr>
        <p:txBody>
          <a:bodyPr wrap="none" rtlCol="0">
            <a:spAutoFit/>
          </a:bodyPr>
          <a:lstStyle/>
          <a:p>
            <a:pPr algn="ctr"/>
            <a:r>
              <a:rPr lang="it-IT" sz="750" dirty="0" err="1">
                <a:latin typeface="Times New Roman" panose="02020603050405020304" pitchFamily="18" charset="0"/>
                <a:cs typeface="Times New Roman" panose="02020603050405020304" pitchFamily="18" charset="0"/>
              </a:rPr>
              <a:t>pERK</a:t>
            </a:r>
            <a:r>
              <a:rPr lang="it-IT" sz="750" dirty="0">
                <a:latin typeface="Times New Roman" panose="02020603050405020304" pitchFamily="18" charset="0"/>
                <a:cs typeface="Times New Roman" panose="02020603050405020304" pitchFamily="18" charset="0"/>
              </a:rPr>
              <a:t>/ERK1/2</a:t>
            </a:r>
          </a:p>
          <a:p>
            <a:pPr algn="ctr"/>
            <a:r>
              <a:rPr lang="it-IT" sz="750" dirty="0" err="1">
                <a:latin typeface="Times New Roman" panose="02020603050405020304" pitchFamily="18" charset="0"/>
                <a:cs typeface="Times New Roman" panose="02020603050405020304" pitchFamily="18" charset="0"/>
              </a:rPr>
              <a:t>rel</a:t>
            </a:r>
            <a:r>
              <a:rPr lang="it-IT" sz="750" dirty="0">
                <a:latin typeface="Times New Roman" panose="02020603050405020304" pitchFamily="18" charset="0"/>
                <a:cs typeface="Times New Roman" panose="02020603050405020304" pitchFamily="18" charset="0"/>
              </a:rPr>
              <a:t>. optical </a:t>
            </a:r>
            <a:r>
              <a:rPr lang="it-IT" sz="750" dirty="0" err="1">
                <a:latin typeface="Times New Roman" panose="02020603050405020304" pitchFamily="18" charset="0"/>
                <a:cs typeface="Times New Roman" panose="02020603050405020304" pitchFamily="18" charset="0"/>
              </a:rPr>
              <a:t>density</a:t>
            </a:r>
            <a:r>
              <a:rPr lang="it-IT" sz="750" dirty="0">
                <a:latin typeface="Times New Roman" panose="02020603050405020304" pitchFamily="18" charset="0"/>
                <a:cs typeface="Times New Roman" panose="02020603050405020304" pitchFamily="18" charset="0"/>
              </a:rPr>
              <a:t> (%)</a:t>
            </a:r>
          </a:p>
        </p:txBody>
      </p:sp>
      <p:grpSp>
        <p:nvGrpSpPr>
          <p:cNvPr id="279" name="Gruppo 278">
            <a:extLst>
              <a:ext uri="{FF2B5EF4-FFF2-40B4-BE49-F238E27FC236}">
                <a16:creationId xmlns:a16="http://schemas.microsoft.com/office/drawing/2014/main" id="{392F2E6E-20C3-A1AD-A7FC-A482FA819ADD}"/>
              </a:ext>
            </a:extLst>
          </p:cNvPr>
          <p:cNvGrpSpPr/>
          <p:nvPr/>
        </p:nvGrpSpPr>
        <p:grpSpPr>
          <a:xfrm>
            <a:off x="1350325" y="3340086"/>
            <a:ext cx="1126175" cy="346248"/>
            <a:chOff x="1350325" y="3340086"/>
            <a:chExt cx="1126175" cy="346248"/>
          </a:xfrm>
        </p:grpSpPr>
        <p:cxnSp>
          <p:nvCxnSpPr>
            <p:cNvPr id="236" name="Connettore dritto 235">
              <a:extLst>
                <a:ext uri="{FF2B5EF4-FFF2-40B4-BE49-F238E27FC236}">
                  <a16:creationId xmlns:a16="http://schemas.microsoft.com/office/drawing/2014/main" id="{2317A21B-882B-C3E3-6DE9-C44864D58078}"/>
                </a:ext>
              </a:extLst>
            </p:cNvPr>
            <p:cNvCxnSpPr>
              <a:cxnSpLocks/>
            </p:cNvCxnSpPr>
            <p:nvPr/>
          </p:nvCxnSpPr>
          <p:spPr>
            <a:xfrm flipV="1">
              <a:off x="1978975" y="360163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8" name="Connettore dritto 237">
              <a:extLst>
                <a:ext uri="{FF2B5EF4-FFF2-40B4-BE49-F238E27FC236}">
                  <a16:creationId xmlns:a16="http://schemas.microsoft.com/office/drawing/2014/main" id="{D881302A-50E3-ABD4-46FF-DB5BF8DAE843}"/>
                </a:ext>
              </a:extLst>
            </p:cNvPr>
            <p:cNvCxnSpPr>
              <a:cxnSpLocks/>
            </p:cNvCxnSpPr>
            <p:nvPr/>
          </p:nvCxnSpPr>
          <p:spPr>
            <a:xfrm>
              <a:off x="1974850" y="3600450"/>
              <a:ext cx="3238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Connettore dritto 238">
              <a:extLst>
                <a:ext uri="{FF2B5EF4-FFF2-40B4-BE49-F238E27FC236}">
                  <a16:creationId xmlns:a16="http://schemas.microsoft.com/office/drawing/2014/main" id="{CE62CCF4-39F7-70B7-07CF-5DFB1E585551}"/>
                </a:ext>
              </a:extLst>
            </p:cNvPr>
            <p:cNvCxnSpPr>
              <a:cxnSpLocks/>
            </p:cNvCxnSpPr>
            <p:nvPr/>
          </p:nvCxnSpPr>
          <p:spPr>
            <a:xfrm flipV="1">
              <a:off x="2295525" y="360163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Connettore dritto 242">
              <a:extLst>
                <a:ext uri="{FF2B5EF4-FFF2-40B4-BE49-F238E27FC236}">
                  <a16:creationId xmlns:a16="http://schemas.microsoft.com/office/drawing/2014/main" id="{19CA1D47-99C0-D28E-EACF-FC303B5F9185}"/>
                </a:ext>
              </a:extLst>
            </p:cNvPr>
            <p:cNvCxnSpPr>
              <a:cxnSpLocks/>
            </p:cNvCxnSpPr>
            <p:nvPr/>
          </p:nvCxnSpPr>
          <p:spPr>
            <a:xfrm>
              <a:off x="2127250" y="3657600"/>
              <a:ext cx="3238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Connettore dritto 243">
              <a:extLst>
                <a:ext uri="{FF2B5EF4-FFF2-40B4-BE49-F238E27FC236}">
                  <a16:creationId xmlns:a16="http://schemas.microsoft.com/office/drawing/2014/main" id="{DDD71507-2097-A403-0D56-AE97D7BB6083}"/>
                </a:ext>
              </a:extLst>
            </p:cNvPr>
            <p:cNvCxnSpPr>
              <a:cxnSpLocks/>
            </p:cNvCxnSpPr>
            <p:nvPr/>
          </p:nvCxnSpPr>
          <p:spPr>
            <a:xfrm flipV="1">
              <a:off x="1350325" y="346749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Connettore dritto 244">
              <a:extLst>
                <a:ext uri="{FF2B5EF4-FFF2-40B4-BE49-F238E27FC236}">
                  <a16:creationId xmlns:a16="http://schemas.microsoft.com/office/drawing/2014/main" id="{A3EA4796-67C9-8EEB-1F42-80E7DE284A5F}"/>
                </a:ext>
              </a:extLst>
            </p:cNvPr>
            <p:cNvCxnSpPr>
              <a:cxnSpLocks/>
            </p:cNvCxnSpPr>
            <p:nvPr/>
          </p:nvCxnSpPr>
          <p:spPr>
            <a:xfrm>
              <a:off x="1350325" y="3466312"/>
              <a:ext cx="843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Connettore dritto 245">
              <a:extLst>
                <a:ext uri="{FF2B5EF4-FFF2-40B4-BE49-F238E27FC236}">
                  <a16:creationId xmlns:a16="http://schemas.microsoft.com/office/drawing/2014/main" id="{266FDCBE-B2EC-3849-C39B-6CBB0B5339F0}"/>
                </a:ext>
              </a:extLst>
            </p:cNvPr>
            <p:cNvCxnSpPr>
              <a:cxnSpLocks/>
            </p:cNvCxnSpPr>
            <p:nvPr/>
          </p:nvCxnSpPr>
          <p:spPr>
            <a:xfrm flipV="1">
              <a:off x="2190750" y="346749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Connettore dritto 246">
              <a:extLst>
                <a:ext uri="{FF2B5EF4-FFF2-40B4-BE49-F238E27FC236}">
                  <a16:creationId xmlns:a16="http://schemas.microsoft.com/office/drawing/2014/main" id="{622927B4-382F-0D5A-67C9-AE660F70FD29}"/>
                </a:ext>
              </a:extLst>
            </p:cNvPr>
            <p:cNvCxnSpPr>
              <a:cxnSpLocks/>
            </p:cNvCxnSpPr>
            <p:nvPr/>
          </p:nvCxnSpPr>
          <p:spPr>
            <a:xfrm>
              <a:off x="1914525" y="3523462"/>
              <a:ext cx="5619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51" name="CasellaDiTesto 250">
              <a:extLst>
                <a:ext uri="{FF2B5EF4-FFF2-40B4-BE49-F238E27FC236}">
                  <a16:creationId xmlns:a16="http://schemas.microsoft.com/office/drawing/2014/main" id="{91674284-7753-55A6-E176-65C0A327C16C}"/>
                </a:ext>
              </a:extLst>
            </p:cNvPr>
            <p:cNvSpPr txBox="1"/>
            <p:nvPr/>
          </p:nvSpPr>
          <p:spPr>
            <a:xfrm>
              <a:off x="1663762" y="3340086"/>
              <a:ext cx="229550" cy="200055"/>
            </a:xfrm>
            <a:prstGeom prst="rect">
              <a:avLst/>
            </a:prstGeom>
            <a:noFill/>
          </p:spPr>
          <p:txBody>
            <a:bodyPr wrap="none" rtlCol="0">
              <a:spAutoFit/>
            </a:bodyPr>
            <a:lstStyle/>
            <a:p>
              <a:r>
                <a:rPr lang="it-IT" sz="700" dirty="0">
                  <a:latin typeface="Times New Roman" panose="02020603050405020304" pitchFamily="18" charset="0"/>
                  <a:cs typeface="Times New Roman" panose="02020603050405020304" pitchFamily="18" charset="0"/>
                </a:rPr>
                <a:t>*</a:t>
              </a:r>
            </a:p>
          </p:txBody>
        </p:sp>
        <p:sp>
          <p:nvSpPr>
            <p:cNvPr id="252" name="CasellaDiTesto 251">
              <a:extLst>
                <a:ext uri="{FF2B5EF4-FFF2-40B4-BE49-F238E27FC236}">
                  <a16:creationId xmlns:a16="http://schemas.microsoft.com/office/drawing/2014/main" id="{D5068A40-4954-1278-CA77-8BA7F754B6E8}"/>
                </a:ext>
              </a:extLst>
            </p:cNvPr>
            <p:cNvSpPr txBox="1"/>
            <p:nvPr/>
          </p:nvSpPr>
          <p:spPr>
            <a:xfrm>
              <a:off x="2000033" y="3486279"/>
              <a:ext cx="274434" cy="200055"/>
            </a:xfrm>
            <a:prstGeom prst="rect">
              <a:avLst/>
            </a:prstGeom>
            <a:noFill/>
          </p:spPr>
          <p:txBody>
            <a:bodyPr wrap="none" rtlCol="0">
              <a:spAutoFit/>
            </a:bodyPr>
            <a:lstStyle/>
            <a:p>
              <a:r>
                <a:rPr lang="it-IT" sz="700" dirty="0">
                  <a:latin typeface="Times New Roman" panose="02020603050405020304" pitchFamily="18" charset="0"/>
                  <a:cs typeface="Times New Roman" panose="02020603050405020304" pitchFamily="18" charset="0"/>
                </a:rPr>
                <a:t>**</a:t>
              </a:r>
            </a:p>
          </p:txBody>
        </p:sp>
      </p:grpSp>
      <p:grpSp>
        <p:nvGrpSpPr>
          <p:cNvPr id="254" name="Gruppo 253">
            <a:extLst>
              <a:ext uri="{FF2B5EF4-FFF2-40B4-BE49-F238E27FC236}">
                <a16:creationId xmlns:a16="http://schemas.microsoft.com/office/drawing/2014/main" id="{3E76B078-1962-44FC-FDCC-BC6A65DA9D36}"/>
              </a:ext>
            </a:extLst>
          </p:cNvPr>
          <p:cNvGrpSpPr/>
          <p:nvPr/>
        </p:nvGrpSpPr>
        <p:grpSpPr>
          <a:xfrm>
            <a:off x="4452042" y="3403803"/>
            <a:ext cx="1126175" cy="317514"/>
            <a:chOff x="1350325" y="3340086"/>
            <a:chExt cx="1126175" cy="317514"/>
          </a:xfrm>
        </p:grpSpPr>
        <p:cxnSp>
          <p:nvCxnSpPr>
            <p:cNvPr id="255" name="Connettore dritto 254">
              <a:extLst>
                <a:ext uri="{FF2B5EF4-FFF2-40B4-BE49-F238E27FC236}">
                  <a16:creationId xmlns:a16="http://schemas.microsoft.com/office/drawing/2014/main" id="{E37A607D-D5F9-EA50-4A9E-087B64AFBB01}"/>
                </a:ext>
              </a:extLst>
            </p:cNvPr>
            <p:cNvCxnSpPr>
              <a:cxnSpLocks/>
            </p:cNvCxnSpPr>
            <p:nvPr/>
          </p:nvCxnSpPr>
          <p:spPr>
            <a:xfrm flipV="1">
              <a:off x="1978975" y="360163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6" name="Connettore dritto 255">
              <a:extLst>
                <a:ext uri="{FF2B5EF4-FFF2-40B4-BE49-F238E27FC236}">
                  <a16:creationId xmlns:a16="http://schemas.microsoft.com/office/drawing/2014/main" id="{AA3AFE70-DB5D-6DF4-2E24-8ACB2A9E9B1A}"/>
                </a:ext>
              </a:extLst>
            </p:cNvPr>
            <p:cNvCxnSpPr>
              <a:cxnSpLocks/>
            </p:cNvCxnSpPr>
            <p:nvPr/>
          </p:nvCxnSpPr>
          <p:spPr>
            <a:xfrm>
              <a:off x="1974850" y="3600450"/>
              <a:ext cx="3238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7" name="Connettore dritto 256">
              <a:extLst>
                <a:ext uri="{FF2B5EF4-FFF2-40B4-BE49-F238E27FC236}">
                  <a16:creationId xmlns:a16="http://schemas.microsoft.com/office/drawing/2014/main" id="{8FC2EF4D-55E0-A979-670E-145E86B724AA}"/>
                </a:ext>
              </a:extLst>
            </p:cNvPr>
            <p:cNvCxnSpPr>
              <a:cxnSpLocks/>
            </p:cNvCxnSpPr>
            <p:nvPr/>
          </p:nvCxnSpPr>
          <p:spPr>
            <a:xfrm flipV="1">
              <a:off x="2295525" y="360163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Connettore dritto 257">
              <a:extLst>
                <a:ext uri="{FF2B5EF4-FFF2-40B4-BE49-F238E27FC236}">
                  <a16:creationId xmlns:a16="http://schemas.microsoft.com/office/drawing/2014/main" id="{95CC9C1B-6D9A-5AAE-88F9-5283775DFF63}"/>
                </a:ext>
              </a:extLst>
            </p:cNvPr>
            <p:cNvCxnSpPr>
              <a:cxnSpLocks/>
            </p:cNvCxnSpPr>
            <p:nvPr/>
          </p:nvCxnSpPr>
          <p:spPr>
            <a:xfrm>
              <a:off x="2127250" y="3657600"/>
              <a:ext cx="3238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9" name="Connettore dritto 258">
              <a:extLst>
                <a:ext uri="{FF2B5EF4-FFF2-40B4-BE49-F238E27FC236}">
                  <a16:creationId xmlns:a16="http://schemas.microsoft.com/office/drawing/2014/main" id="{C1CCF220-CD99-0FC7-4730-FB5B4821AC86}"/>
                </a:ext>
              </a:extLst>
            </p:cNvPr>
            <p:cNvCxnSpPr>
              <a:cxnSpLocks/>
            </p:cNvCxnSpPr>
            <p:nvPr/>
          </p:nvCxnSpPr>
          <p:spPr>
            <a:xfrm flipV="1">
              <a:off x="1350325" y="346749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0" name="Connettore dritto 259">
              <a:extLst>
                <a:ext uri="{FF2B5EF4-FFF2-40B4-BE49-F238E27FC236}">
                  <a16:creationId xmlns:a16="http://schemas.microsoft.com/office/drawing/2014/main" id="{EC53933F-1767-F448-39D6-9A0830297BB0}"/>
                </a:ext>
              </a:extLst>
            </p:cNvPr>
            <p:cNvCxnSpPr>
              <a:cxnSpLocks/>
            </p:cNvCxnSpPr>
            <p:nvPr/>
          </p:nvCxnSpPr>
          <p:spPr>
            <a:xfrm>
              <a:off x="1350325" y="3466312"/>
              <a:ext cx="843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1" name="Connettore dritto 260">
              <a:extLst>
                <a:ext uri="{FF2B5EF4-FFF2-40B4-BE49-F238E27FC236}">
                  <a16:creationId xmlns:a16="http://schemas.microsoft.com/office/drawing/2014/main" id="{67CC1CD4-8550-0D3B-04FE-C63A9570FBA0}"/>
                </a:ext>
              </a:extLst>
            </p:cNvPr>
            <p:cNvCxnSpPr>
              <a:cxnSpLocks/>
            </p:cNvCxnSpPr>
            <p:nvPr/>
          </p:nvCxnSpPr>
          <p:spPr>
            <a:xfrm flipV="1">
              <a:off x="2190750" y="3467498"/>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2" name="Connettore dritto 261">
              <a:extLst>
                <a:ext uri="{FF2B5EF4-FFF2-40B4-BE49-F238E27FC236}">
                  <a16:creationId xmlns:a16="http://schemas.microsoft.com/office/drawing/2014/main" id="{44C36CF7-D68C-DC47-1D9F-EF6F156E3564}"/>
                </a:ext>
              </a:extLst>
            </p:cNvPr>
            <p:cNvCxnSpPr>
              <a:cxnSpLocks/>
            </p:cNvCxnSpPr>
            <p:nvPr/>
          </p:nvCxnSpPr>
          <p:spPr>
            <a:xfrm>
              <a:off x="1914525" y="3523462"/>
              <a:ext cx="5619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63" name="CasellaDiTesto 262">
              <a:extLst>
                <a:ext uri="{FF2B5EF4-FFF2-40B4-BE49-F238E27FC236}">
                  <a16:creationId xmlns:a16="http://schemas.microsoft.com/office/drawing/2014/main" id="{3E01E8B1-5D2D-E022-CA3C-5CAA469BE59A}"/>
                </a:ext>
              </a:extLst>
            </p:cNvPr>
            <p:cNvSpPr txBox="1"/>
            <p:nvPr/>
          </p:nvSpPr>
          <p:spPr>
            <a:xfrm>
              <a:off x="1663762" y="3340086"/>
              <a:ext cx="229550" cy="200055"/>
            </a:xfrm>
            <a:prstGeom prst="rect">
              <a:avLst/>
            </a:prstGeom>
            <a:noFill/>
          </p:spPr>
          <p:txBody>
            <a:bodyPr wrap="none" rtlCol="0">
              <a:spAutoFit/>
            </a:bodyPr>
            <a:lstStyle/>
            <a:p>
              <a:r>
                <a:rPr lang="it-IT" sz="700" dirty="0">
                  <a:latin typeface="Times New Roman" panose="02020603050405020304" pitchFamily="18" charset="0"/>
                  <a:cs typeface="Times New Roman" panose="02020603050405020304" pitchFamily="18" charset="0"/>
                </a:rPr>
                <a:t>*</a:t>
              </a:r>
            </a:p>
          </p:txBody>
        </p:sp>
      </p:grpSp>
      <p:sp>
        <p:nvSpPr>
          <p:cNvPr id="265" name="CasellaDiTesto 264">
            <a:extLst>
              <a:ext uri="{FF2B5EF4-FFF2-40B4-BE49-F238E27FC236}">
                <a16:creationId xmlns:a16="http://schemas.microsoft.com/office/drawing/2014/main" id="{F3E9118E-EAF6-5642-05FD-4EB55F4259AB}"/>
              </a:ext>
            </a:extLst>
          </p:cNvPr>
          <p:cNvSpPr txBox="1"/>
          <p:nvPr/>
        </p:nvSpPr>
        <p:spPr>
          <a:xfrm>
            <a:off x="5089452" y="3544473"/>
            <a:ext cx="274434" cy="200055"/>
          </a:xfrm>
          <a:prstGeom prst="rect">
            <a:avLst/>
          </a:prstGeom>
          <a:noFill/>
        </p:spPr>
        <p:txBody>
          <a:bodyPr wrap="none" rtlCol="0">
            <a:spAutoFit/>
          </a:bodyPr>
          <a:lstStyle/>
          <a:p>
            <a:r>
              <a:rPr lang="it-IT" sz="700" dirty="0">
                <a:latin typeface="Times New Roman" panose="02020603050405020304" pitchFamily="18" charset="0"/>
                <a:cs typeface="Times New Roman" panose="02020603050405020304" pitchFamily="18" charset="0"/>
              </a:rPr>
              <a:t>**</a:t>
            </a:r>
          </a:p>
        </p:txBody>
      </p:sp>
      <p:grpSp>
        <p:nvGrpSpPr>
          <p:cNvPr id="280" name="Gruppo 279">
            <a:extLst>
              <a:ext uri="{FF2B5EF4-FFF2-40B4-BE49-F238E27FC236}">
                <a16:creationId xmlns:a16="http://schemas.microsoft.com/office/drawing/2014/main" id="{8F88CDDC-AEC0-C244-4BDF-147AEE7B0C2E}"/>
              </a:ext>
            </a:extLst>
          </p:cNvPr>
          <p:cNvGrpSpPr/>
          <p:nvPr/>
        </p:nvGrpSpPr>
        <p:grpSpPr>
          <a:xfrm>
            <a:off x="1341578" y="4543789"/>
            <a:ext cx="1126175" cy="200055"/>
            <a:chOff x="2456003" y="4634644"/>
            <a:chExt cx="1126175" cy="200055"/>
          </a:xfrm>
        </p:grpSpPr>
        <p:cxnSp>
          <p:nvCxnSpPr>
            <p:cNvPr id="272" name="Connettore dritto 271">
              <a:extLst>
                <a:ext uri="{FF2B5EF4-FFF2-40B4-BE49-F238E27FC236}">
                  <a16:creationId xmlns:a16="http://schemas.microsoft.com/office/drawing/2014/main" id="{EC86EBE1-9CF8-FD7C-441B-B2F9A38A62D6}"/>
                </a:ext>
              </a:extLst>
            </p:cNvPr>
            <p:cNvCxnSpPr>
              <a:cxnSpLocks/>
            </p:cNvCxnSpPr>
            <p:nvPr/>
          </p:nvCxnSpPr>
          <p:spPr>
            <a:xfrm flipV="1">
              <a:off x="2456003" y="476205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4" name="Connettore dritto 273">
              <a:extLst>
                <a:ext uri="{FF2B5EF4-FFF2-40B4-BE49-F238E27FC236}">
                  <a16:creationId xmlns:a16="http://schemas.microsoft.com/office/drawing/2014/main" id="{13C5C489-A23C-59F8-3E00-E2AD9CC754C0}"/>
                </a:ext>
              </a:extLst>
            </p:cNvPr>
            <p:cNvCxnSpPr>
              <a:cxnSpLocks/>
            </p:cNvCxnSpPr>
            <p:nvPr/>
          </p:nvCxnSpPr>
          <p:spPr>
            <a:xfrm>
              <a:off x="2456003" y="4760870"/>
              <a:ext cx="843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Connettore dritto 274">
              <a:extLst>
                <a:ext uri="{FF2B5EF4-FFF2-40B4-BE49-F238E27FC236}">
                  <a16:creationId xmlns:a16="http://schemas.microsoft.com/office/drawing/2014/main" id="{451652C6-70EA-CCA9-DB9C-F0D4FCD6264E}"/>
                </a:ext>
              </a:extLst>
            </p:cNvPr>
            <p:cNvCxnSpPr>
              <a:cxnSpLocks/>
            </p:cNvCxnSpPr>
            <p:nvPr/>
          </p:nvCxnSpPr>
          <p:spPr>
            <a:xfrm flipV="1">
              <a:off x="3296428" y="476205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6" name="Connettore dritto 275">
              <a:extLst>
                <a:ext uri="{FF2B5EF4-FFF2-40B4-BE49-F238E27FC236}">
                  <a16:creationId xmlns:a16="http://schemas.microsoft.com/office/drawing/2014/main" id="{2D7756EA-B0B8-BDD0-61CD-3CDE5627C9B8}"/>
                </a:ext>
              </a:extLst>
            </p:cNvPr>
            <p:cNvCxnSpPr>
              <a:cxnSpLocks/>
            </p:cNvCxnSpPr>
            <p:nvPr/>
          </p:nvCxnSpPr>
          <p:spPr>
            <a:xfrm>
              <a:off x="3020203" y="4818020"/>
              <a:ext cx="5619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78" name="CasellaDiTesto 277">
              <a:extLst>
                <a:ext uri="{FF2B5EF4-FFF2-40B4-BE49-F238E27FC236}">
                  <a16:creationId xmlns:a16="http://schemas.microsoft.com/office/drawing/2014/main" id="{7577EF9D-D1D8-D05D-7544-F05CB96F148B}"/>
                </a:ext>
              </a:extLst>
            </p:cNvPr>
            <p:cNvSpPr txBox="1"/>
            <p:nvPr/>
          </p:nvSpPr>
          <p:spPr>
            <a:xfrm>
              <a:off x="2769440" y="4634644"/>
              <a:ext cx="229550" cy="200055"/>
            </a:xfrm>
            <a:prstGeom prst="rect">
              <a:avLst/>
            </a:prstGeom>
            <a:noFill/>
          </p:spPr>
          <p:txBody>
            <a:bodyPr wrap="none" rtlCol="0">
              <a:spAutoFit/>
            </a:bodyPr>
            <a:lstStyle/>
            <a:p>
              <a:r>
                <a:rPr lang="it-IT" sz="700" dirty="0">
                  <a:latin typeface="Times New Roman" panose="02020603050405020304" pitchFamily="18" charset="0"/>
                  <a:cs typeface="Times New Roman" panose="02020603050405020304" pitchFamily="18" charset="0"/>
                </a:rPr>
                <a:t>*</a:t>
              </a:r>
            </a:p>
          </p:txBody>
        </p:sp>
      </p:grpSp>
      <p:grpSp>
        <p:nvGrpSpPr>
          <p:cNvPr id="282" name="Gruppo 281">
            <a:extLst>
              <a:ext uri="{FF2B5EF4-FFF2-40B4-BE49-F238E27FC236}">
                <a16:creationId xmlns:a16="http://schemas.microsoft.com/office/drawing/2014/main" id="{A6B51E1D-AA06-FD3D-A9C9-5DEB8459084E}"/>
              </a:ext>
            </a:extLst>
          </p:cNvPr>
          <p:cNvGrpSpPr/>
          <p:nvPr/>
        </p:nvGrpSpPr>
        <p:grpSpPr>
          <a:xfrm>
            <a:off x="4436167" y="4543789"/>
            <a:ext cx="1126175" cy="200055"/>
            <a:chOff x="2456003" y="4634644"/>
            <a:chExt cx="1126175" cy="200055"/>
          </a:xfrm>
        </p:grpSpPr>
        <p:cxnSp>
          <p:nvCxnSpPr>
            <p:cNvPr id="283" name="Connettore dritto 282">
              <a:extLst>
                <a:ext uri="{FF2B5EF4-FFF2-40B4-BE49-F238E27FC236}">
                  <a16:creationId xmlns:a16="http://schemas.microsoft.com/office/drawing/2014/main" id="{20EAAAA7-4A35-69BB-E15C-889FEA4050D9}"/>
                </a:ext>
              </a:extLst>
            </p:cNvPr>
            <p:cNvCxnSpPr>
              <a:cxnSpLocks/>
            </p:cNvCxnSpPr>
            <p:nvPr/>
          </p:nvCxnSpPr>
          <p:spPr>
            <a:xfrm flipV="1">
              <a:off x="2456003" y="476205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4" name="Connettore dritto 283">
              <a:extLst>
                <a:ext uri="{FF2B5EF4-FFF2-40B4-BE49-F238E27FC236}">
                  <a16:creationId xmlns:a16="http://schemas.microsoft.com/office/drawing/2014/main" id="{437430C2-198A-A23A-BB2F-14051F36496B}"/>
                </a:ext>
              </a:extLst>
            </p:cNvPr>
            <p:cNvCxnSpPr>
              <a:cxnSpLocks/>
            </p:cNvCxnSpPr>
            <p:nvPr/>
          </p:nvCxnSpPr>
          <p:spPr>
            <a:xfrm>
              <a:off x="2456003" y="4760870"/>
              <a:ext cx="843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5" name="Connettore dritto 284">
              <a:extLst>
                <a:ext uri="{FF2B5EF4-FFF2-40B4-BE49-F238E27FC236}">
                  <a16:creationId xmlns:a16="http://schemas.microsoft.com/office/drawing/2014/main" id="{1703F08A-B6A5-E1E0-1161-BAA9EFBA85F9}"/>
                </a:ext>
              </a:extLst>
            </p:cNvPr>
            <p:cNvCxnSpPr>
              <a:cxnSpLocks/>
            </p:cNvCxnSpPr>
            <p:nvPr/>
          </p:nvCxnSpPr>
          <p:spPr>
            <a:xfrm flipV="1">
              <a:off x="3296428" y="4762056"/>
              <a:ext cx="0" cy="54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6" name="Connettore dritto 285">
              <a:extLst>
                <a:ext uri="{FF2B5EF4-FFF2-40B4-BE49-F238E27FC236}">
                  <a16:creationId xmlns:a16="http://schemas.microsoft.com/office/drawing/2014/main" id="{01824F4C-AA86-CDD5-B42E-5B13BFA32ED0}"/>
                </a:ext>
              </a:extLst>
            </p:cNvPr>
            <p:cNvCxnSpPr>
              <a:cxnSpLocks/>
            </p:cNvCxnSpPr>
            <p:nvPr/>
          </p:nvCxnSpPr>
          <p:spPr>
            <a:xfrm>
              <a:off x="3020203" y="4818020"/>
              <a:ext cx="561975"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87" name="CasellaDiTesto 286">
              <a:extLst>
                <a:ext uri="{FF2B5EF4-FFF2-40B4-BE49-F238E27FC236}">
                  <a16:creationId xmlns:a16="http://schemas.microsoft.com/office/drawing/2014/main" id="{656ABA9B-8690-468B-A60E-E82C737510B7}"/>
                </a:ext>
              </a:extLst>
            </p:cNvPr>
            <p:cNvSpPr txBox="1"/>
            <p:nvPr/>
          </p:nvSpPr>
          <p:spPr>
            <a:xfrm>
              <a:off x="2769440" y="4634644"/>
              <a:ext cx="229550" cy="200055"/>
            </a:xfrm>
            <a:prstGeom prst="rect">
              <a:avLst/>
            </a:prstGeom>
            <a:noFill/>
          </p:spPr>
          <p:txBody>
            <a:bodyPr wrap="none" rtlCol="0">
              <a:spAutoFit/>
            </a:bodyPr>
            <a:lstStyle/>
            <a:p>
              <a:r>
                <a:rPr lang="it-IT" sz="700" dirty="0">
                  <a:latin typeface="Times New Roman" panose="02020603050405020304" pitchFamily="18" charset="0"/>
                  <a:cs typeface="Times New Roman" panose="02020603050405020304" pitchFamily="18" charset="0"/>
                </a:rPr>
                <a:t>*</a:t>
              </a:r>
            </a:p>
          </p:txBody>
        </p:sp>
      </p:grpSp>
      <p:sp>
        <p:nvSpPr>
          <p:cNvPr id="288" name="CasellaDiTesto 287">
            <a:extLst>
              <a:ext uri="{FF2B5EF4-FFF2-40B4-BE49-F238E27FC236}">
                <a16:creationId xmlns:a16="http://schemas.microsoft.com/office/drawing/2014/main" id="{5D23C225-FF27-CB59-4F15-62D53997A0BB}"/>
              </a:ext>
            </a:extLst>
          </p:cNvPr>
          <p:cNvSpPr txBox="1"/>
          <p:nvPr/>
        </p:nvSpPr>
        <p:spPr>
          <a:xfrm>
            <a:off x="149474" y="3405973"/>
            <a:ext cx="295274" cy="276999"/>
          </a:xfrm>
          <a:prstGeom prst="rect">
            <a:avLst/>
          </a:prstGeom>
          <a:noFill/>
        </p:spPr>
        <p:txBody>
          <a:bodyPr wrap="none" rtlCol="0">
            <a:spAutoFit/>
          </a:bodyPr>
          <a:lstStyle/>
          <a:p>
            <a:r>
              <a:rPr lang="it-IT" sz="1200" b="1" dirty="0">
                <a:latin typeface="Times New Roman" panose="02020603050405020304" pitchFamily="18" charset="0"/>
                <a:ea typeface="Verdana" panose="020B0604030504040204" pitchFamily="34" charset="0"/>
                <a:cs typeface="Times New Roman" panose="02020603050405020304" pitchFamily="18" charset="0"/>
              </a:rPr>
              <a:t>C</a:t>
            </a:r>
            <a:endParaRPr lang="en-GB" sz="1200" b="1" dirty="0">
              <a:latin typeface="Times New Roman" panose="02020603050405020304" pitchFamily="18" charset="0"/>
              <a:ea typeface="Verdana" panose="020B0604030504040204" pitchFamily="34" charset="0"/>
              <a:cs typeface="Times New Roman" panose="02020603050405020304" pitchFamily="18" charset="0"/>
            </a:endParaRPr>
          </a:p>
        </p:txBody>
      </p:sp>
      <p:sp>
        <p:nvSpPr>
          <p:cNvPr id="289" name="CasellaDiTesto 288">
            <a:extLst>
              <a:ext uri="{FF2B5EF4-FFF2-40B4-BE49-F238E27FC236}">
                <a16:creationId xmlns:a16="http://schemas.microsoft.com/office/drawing/2014/main" id="{2D623719-95A9-760F-1B31-45895088399A}"/>
              </a:ext>
            </a:extLst>
          </p:cNvPr>
          <p:cNvSpPr txBox="1"/>
          <p:nvPr/>
        </p:nvSpPr>
        <p:spPr>
          <a:xfrm>
            <a:off x="3425645" y="3405973"/>
            <a:ext cx="295274" cy="276999"/>
          </a:xfrm>
          <a:prstGeom prst="rect">
            <a:avLst/>
          </a:prstGeom>
          <a:noFill/>
        </p:spPr>
        <p:txBody>
          <a:bodyPr wrap="none" rtlCol="0">
            <a:spAutoFit/>
          </a:bodyPr>
          <a:lstStyle/>
          <a:p>
            <a:r>
              <a:rPr lang="it-IT" sz="1200" b="1" dirty="0">
                <a:latin typeface="Times New Roman" panose="02020603050405020304" pitchFamily="18" charset="0"/>
                <a:ea typeface="Verdana" panose="020B0604030504040204" pitchFamily="34" charset="0"/>
                <a:cs typeface="Times New Roman" panose="02020603050405020304" pitchFamily="18" charset="0"/>
              </a:rPr>
              <a:t>D</a:t>
            </a:r>
            <a:endParaRPr lang="en-GB" sz="1200" b="1" dirty="0">
              <a:latin typeface="Times New Roman" panose="02020603050405020304" pitchFamily="18"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843628472"/>
      </p:ext>
    </p:extLst>
  </p:cSld>
  <p:clrMapOvr>
    <a:masterClrMapping/>
  </p:clrMapOvr>
</p:sld>
</file>

<file path=ppt/theme/theme1.xml><?xml version="1.0" encoding="utf-8"?>
<a:theme xmlns:a="http://schemas.openxmlformats.org/drawingml/2006/main" name="Office 2013 - Tema 2022">
  <a:themeElements>
    <a:clrScheme name="Office 2013 - Tema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Metadata/LabelInfo.xml><?xml version="1.0" encoding="utf-8"?>
<clbl:labelList xmlns:clbl="http://schemas.microsoft.com/office/2020/mipLabelMetadata">
  <clbl:label id="{13b55eef-7018-4674-a3d7-cc0db06d545c}" enabled="0" method="" siteId="{13b55eef-7018-4674-a3d7-cc0db06d545c}" removed="1"/>
</clbl:labelList>
</file>

<file path=docProps/app.xml><?xml version="1.0" encoding="utf-8"?>
<Properties xmlns="http://schemas.openxmlformats.org/officeDocument/2006/extended-properties" xmlns:vt="http://schemas.openxmlformats.org/officeDocument/2006/docPropsVTypes">
  <Template>Office 2013 - 2022 Theme</Template>
  <TotalTime>954</TotalTime>
  <Words>488</Words>
  <Application>Microsoft Macintosh PowerPoint</Application>
  <PresentationFormat>Widescreen</PresentationFormat>
  <Paragraphs>189</Paragraphs>
  <Slides>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vt:i4>
      </vt:variant>
    </vt:vector>
  </HeadingPairs>
  <TitlesOfParts>
    <vt:vector size="6" baseType="lpstr">
      <vt:lpstr>Arial</vt:lpstr>
      <vt:lpstr>Calibri</vt:lpstr>
      <vt:lpstr>Calibri Light</vt:lpstr>
      <vt:lpstr>Times New Roman</vt:lpstr>
      <vt:lpstr>Office 2013 - Tema 2022</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Margherita Piccolella</dc:creator>
  <cp:lastModifiedBy>Angelo Poletti</cp:lastModifiedBy>
  <cp:revision>67</cp:revision>
  <dcterms:created xsi:type="dcterms:W3CDTF">2020-09-25T12:48:40Z</dcterms:created>
  <dcterms:modified xsi:type="dcterms:W3CDTF">2026-01-09T09:43:45Z</dcterms:modified>
</cp:coreProperties>
</file>