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FFFA"/>
    <a:srgbClr val="27FF07"/>
    <a:srgbClr val="FCFE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94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C5172-2C75-4F1F-AB29-940852FB65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39BB7-89FD-4244-BD8E-2F14B4B5E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8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25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8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7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71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87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55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758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0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1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C295E-0C0C-AC49-82FF-4B3C0E2EE91D}" type="datetimeFigureOut">
              <a:rPr lang="en-US" smtClean="0"/>
              <a:t>8/24/2014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07270-30F0-FE44-B1F0-82D8BEB7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4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nsembl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66801" y="817853"/>
            <a:ext cx="6655252" cy="5378804"/>
            <a:chOff x="544287" y="826053"/>
            <a:chExt cx="7667633" cy="583437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0784" y="826053"/>
              <a:ext cx="5171136" cy="2926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3691" y="3734345"/>
              <a:ext cx="5129184" cy="29260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849087" y="1746974"/>
              <a:ext cx="238397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/>
                <a:t>YRI </a:t>
              </a:r>
            </a:p>
            <a:p>
              <a:pPr algn="ctr"/>
              <a:r>
                <a:rPr lang="en-US" sz="1400" dirty="0" smtClean="0"/>
                <a:t>(</a:t>
              </a:r>
              <a:r>
                <a:rPr lang="en-US" sz="1400" dirty="0"/>
                <a:t>Yoruba in Ibadan, Nigeria</a:t>
              </a:r>
              <a:r>
                <a:rPr lang="en-US" sz="1400" dirty="0" smtClean="0"/>
                <a:t>)</a:t>
              </a:r>
            </a:p>
            <a:p>
              <a:pPr algn="ctr"/>
              <a:r>
                <a:rPr lang="en-US" sz="1400" dirty="0" smtClean="0"/>
                <a:t>n=88</a:t>
              </a:r>
              <a:endParaRPr lang="en-US" sz="14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44287" y="5087035"/>
              <a:ext cx="299357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/>
                <a:t>CEU </a:t>
              </a:r>
              <a:endParaRPr lang="en-US" sz="1400" b="1" dirty="0" smtClean="0"/>
            </a:p>
            <a:p>
              <a:pPr algn="ctr"/>
              <a:r>
                <a:rPr lang="en-US" sz="1400" dirty="0" smtClean="0"/>
                <a:t>(</a:t>
              </a:r>
              <a:r>
                <a:rPr lang="en-US" sz="1400" dirty="0"/>
                <a:t>Utah Residents with Northern and Western European ancestry</a:t>
              </a:r>
              <a:r>
                <a:rPr lang="en-US" sz="1400" dirty="0" smtClean="0"/>
                <a:t>)</a:t>
              </a:r>
            </a:p>
            <a:p>
              <a:pPr algn="ctr"/>
              <a:r>
                <a:rPr lang="en-US" sz="1400" dirty="0" smtClean="0"/>
                <a:t>n=85</a:t>
              </a:r>
              <a:endParaRPr lang="en-US" sz="14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2598" y="173620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Supplementary Figure 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44997" y="6196656"/>
            <a:ext cx="8703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Suppl. Fig. 1</a:t>
            </a:r>
            <a:r>
              <a:rPr lang="en-US" sz="1200" dirty="0" smtClean="0"/>
              <a:t>. LD (r</a:t>
            </a:r>
            <a:r>
              <a:rPr lang="en-US" sz="1200" baseline="30000" dirty="0" smtClean="0"/>
              <a:t>2</a:t>
            </a:r>
            <a:r>
              <a:rPr lang="en-US" sz="1200" dirty="0" smtClean="0"/>
              <a:t>) of the FTO SNPs within intron 1 retrieved from </a:t>
            </a:r>
            <a:r>
              <a:rPr lang="en-US" sz="1200" dirty="0" err="1" smtClean="0"/>
              <a:t>Ensembl</a:t>
            </a:r>
            <a:r>
              <a:rPr lang="en-US" sz="1200" dirty="0" smtClean="0"/>
              <a:t> (</a:t>
            </a:r>
            <a:r>
              <a:rPr lang="en-US" sz="1200" dirty="0" smtClean="0">
                <a:hlinkClick r:id="rId4"/>
              </a:rPr>
              <a:t>www.ensembl.org</a:t>
            </a:r>
            <a:r>
              <a:rPr lang="en-US" sz="1200" dirty="0" smtClean="0"/>
              <a:t>, location </a:t>
            </a:r>
            <a:r>
              <a:rPr lang="en-US" sz="1200" dirty="0" smtClean="0"/>
              <a:t>coordinates based on </a:t>
            </a:r>
            <a:r>
              <a:rPr lang="en-US" sz="1200" dirty="0" err="1" smtClean="0"/>
              <a:t>Ensembl</a:t>
            </a:r>
            <a:r>
              <a:rPr lang="en-US" sz="1200" dirty="0" smtClean="0"/>
              <a:t> 75 (GRCh37.p13), </a:t>
            </a:r>
            <a:r>
              <a:rPr lang="en-US" sz="1200" dirty="0" smtClean="0"/>
              <a:t>16:53783574-53823573). Highlighted are the SNPs rs1558902 (in this study) and rs9939609 (the most associated to obesity in Western populations)</a:t>
            </a:r>
          </a:p>
          <a:p>
            <a:endParaRPr lang="en-US" sz="1200" baseline="30000" dirty="0"/>
          </a:p>
        </p:txBody>
      </p:sp>
    </p:spTree>
    <p:extLst>
      <p:ext uri="{BB962C8B-B14F-4D97-AF65-F5344CB8AC3E}">
        <p14:creationId xmlns:p14="http://schemas.microsoft.com/office/powerpoint/2010/main" val="34026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2519</TotalTime>
  <Words>80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WCMC-Q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Tomei</dc:creator>
  <cp:lastModifiedBy>Sara Tomei</cp:lastModifiedBy>
  <cp:revision>38</cp:revision>
  <cp:lastPrinted>2014-08-24T12:52:15Z</cp:lastPrinted>
  <dcterms:created xsi:type="dcterms:W3CDTF">2014-02-27T15:24:07Z</dcterms:created>
  <dcterms:modified xsi:type="dcterms:W3CDTF">2014-08-24T13:53:56Z</dcterms:modified>
</cp:coreProperties>
</file>