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4" r:id="rId3"/>
    <p:sldId id="262" r:id="rId4"/>
    <p:sldId id="263" r:id="rId5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P" initials="G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218" y="420"/>
      </p:cViewPr>
      <p:guideLst>
        <p:guide orient="horz" pos="333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205395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4331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698148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62145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438128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67036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89779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05959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69442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697796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22174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86800-F09E-4CEE-82AB-60E72C0D1F61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36F7B-4A5C-4AC5-B80F-14D22941AC34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75445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19310" y="1743358"/>
            <a:ext cx="3067258" cy="2725273"/>
            <a:chOff x="819310" y="1743358"/>
            <a:chExt cx="3067258" cy="2725273"/>
          </a:xfrm>
        </p:grpSpPr>
        <p:pic>
          <p:nvPicPr>
            <p:cNvPr id="36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8697" y="3140116"/>
              <a:ext cx="1250343" cy="1283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6934" y="1785141"/>
              <a:ext cx="1384658" cy="1354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978" y="1821763"/>
              <a:ext cx="1309812" cy="1281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" name="Picture 3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2348" y="3158375"/>
              <a:ext cx="1173832" cy="1184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extBox 36"/>
            <p:cNvSpPr txBox="1">
              <a:spLocks noChangeArrowheads="1"/>
            </p:cNvSpPr>
            <p:nvPr/>
          </p:nvSpPr>
          <p:spPr bwMode="auto">
            <a:xfrm>
              <a:off x="1033911" y="4191632"/>
              <a:ext cx="1344237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de-DE" altLang="en-US" sz="1200" b="1" dirty="0"/>
                <a:t> </a:t>
              </a:r>
              <a:r>
                <a:rPr lang="de-DE" altLang="en-US" sz="1200" b="1" dirty="0" smtClean="0"/>
                <a:t>       CD11c</a:t>
              </a:r>
              <a:endParaRPr lang="de-DE" altLang="en-US" sz="1200" b="1" dirty="0"/>
            </a:p>
          </p:txBody>
        </p:sp>
        <p:sp>
          <p:nvSpPr>
            <p:cNvPr id="49" name="TextBox 36"/>
            <p:cNvSpPr txBox="1">
              <a:spLocks noChangeArrowheads="1"/>
            </p:cNvSpPr>
            <p:nvPr/>
          </p:nvSpPr>
          <p:spPr bwMode="auto">
            <a:xfrm>
              <a:off x="2204864" y="2849901"/>
              <a:ext cx="1681704" cy="276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de-DE" altLang="en-US" sz="1200" b="1" dirty="0"/>
                <a:t> </a:t>
              </a:r>
              <a:r>
                <a:rPr lang="de-DE" altLang="en-US" sz="1200" b="1" dirty="0" smtClean="0"/>
                <a:t>                   FSC</a:t>
              </a:r>
              <a:endParaRPr lang="de-DE" altLang="en-US" sz="1200" b="1" dirty="0"/>
            </a:p>
          </p:txBody>
        </p:sp>
        <p:sp>
          <p:nvSpPr>
            <p:cNvPr id="50" name="TextBox 36"/>
            <p:cNvSpPr txBox="1">
              <a:spLocks noChangeArrowheads="1"/>
            </p:cNvSpPr>
            <p:nvPr/>
          </p:nvSpPr>
          <p:spPr bwMode="auto">
            <a:xfrm>
              <a:off x="2564904" y="4183408"/>
              <a:ext cx="1261355" cy="276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de-DE" altLang="en-US" sz="1200" b="1" dirty="0"/>
                <a:t> </a:t>
              </a:r>
              <a:r>
                <a:rPr lang="de-DE" altLang="en-US" sz="1200" b="1" dirty="0" smtClean="0"/>
                <a:t>       Lineage</a:t>
              </a:r>
              <a:endParaRPr lang="de-DE" altLang="en-US" sz="1200" b="1" dirty="0"/>
            </a:p>
          </p:txBody>
        </p:sp>
        <p:sp>
          <p:nvSpPr>
            <p:cNvPr id="51" name="TextBox 36"/>
            <p:cNvSpPr txBox="1">
              <a:spLocks noChangeArrowheads="1"/>
            </p:cNvSpPr>
            <p:nvPr/>
          </p:nvSpPr>
          <p:spPr bwMode="auto">
            <a:xfrm rot="16200000">
              <a:off x="425128" y="2185345"/>
              <a:ext cx="116097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de-DE" altLang="en-US" sz="1200" b="1" dirty="0" smtClean="0"/>
                <a:t>CD45</a:t>
              </a:r>
              <a:endParaRPr lang="de-DE" altLang="en-US" sz="1200" b="1" dirty="0"/>
            </a:p>
          </p:txBody>
        </p:sp>
        <p:sp>
          <p:nvSpPr>
            <p:cNvPr id="52" name="TextBox 36"/>
            <p:cNvSpPr txBox="1">
              <a:spLocks noChangeArrowheads="1"/>
            </p:cNvSpPr>
            <p:nvPr/>
          </p:nvSpPr>
          <p:spPr bwMode="auto">
            <a:xfrm rot="16200000">
              <a:off x="1966220" y="3586147"/>
              <a:ext cx="116097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de-DE" altLang="en-US" sz="1200" b="1" dirty="0" smtClean="0"/>
                <a:t>HLA-DR</a:t>
              </a:r>
              <a:endParaRPr lang="de-DE" altLang="en-US" sz="1200" b="1" dirty="0"/>
            </a:p>
          </p:txBody>
        </p:sp>
        <p:sp>
          <p:nvSpPr>
            <p:cNvPr id="53" name="TextBox 36"/>
            <p:cNvSpPr txBox="1">
              <a:spLocks noChangeArrowheads="1"/>
            </p:cNvSpPr>
            <p:nvPr/>
          </p:nvSpPr>
          <p:spPr bwMode="auto">
            <a:xfrm rot="16200000">
              <a:off x="377323" y="3582102"/>
              <a:ext cx="116097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de-DE" altLang="en-US" sz="1200" b="1" dirty="0" smtClean="0"/>
                <a:t>CD123</a:t>
              </a:r>
              <a:endParaRPr lang="de-DE" altLang="en-US" sz="1200" b="1" dirty="0"/>
            </a:p>
          </p:txBody>
        </p:sp>
        <p:sp>
          <p:nvSpPr>
            <p:cNvPr id="54" name="TextBox 36"/>
            <p:cNvSpPr txBox="1">
              <a:spLocks noChangeArrowheads="1"/>
            </p:cNvSpPr>
            <p:nvPr/>
          </p:nvSpPr>
          <p:spPr bwMode="auto">
            <a:xfrm rot="16200000">
              <a:off x="1953051" y="2297494"/>
              <a:ext cx="116097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de-DE" altLang="en-US" sz="1200" b="1" dirty="0" smtClean="0"/>
                <a:t>CD14</a:t>
              </a:r>
              <a:endParaRPr lang="de-DE" altLang="en-US" sz="1200" b="1" dirty="0"/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>
              <a:off x="2132856" y="1945026"/>
              <a:ext cx="636194" cy="0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2636912" y="2785550"/>
              <a:ext cx="0" cy="397449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H="1">
              <a:off x="2166179" y="4119624"/>
              <a:ext cx="666211" cy="0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36"/>
            <p:cNvSpPr txBox="1">
              <a:spLocks noChangeArrowheads="1"/>
            </p:cNvSpPr>
            <p:nvPr/>
          </p:nvSpPr>
          <p:spPr bwMode="auto">
            <a:xfrm>
              <a:off x="1027523" y="2895486"/>
              <a:ext cx="1508114" cy="2769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de-DE" altLang="en-US" sz="1200" b="1" dirty="0"/>
                <a:t> </a:t>
              </a:r>
              <a:r>
                <a:rPr lang="de-DE" altLang="en-US" sz="1200" b="1" dirty="0" smtClean="0"/>
                <a:t>         FSC</a:t>
              </a:r>
              <a:endParaRPr lang="de-DE" altLang="en-US" sz="1200" b="1" dirty="0"/>
            </a:p>
          </p:txBody>
        </p: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726053" y="4460406"/>
            <a:ext cx="3567043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S1: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uplicates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were removed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using an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FSC-area versus FSC-height/width plot.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After gating the CD45+ and CD14(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neg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) population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we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considered Lin(-)HLA-DR(+) for further analysis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. Further,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pDCs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are gated as (CD123+CD11c-) and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mDCs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as (CD123-CD11c+). </a:t>
            </a:r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3607" y="1370334"/>
            <a:ext cx="19529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</a:t>
            </a:r>
            <a:r>
              <a:rPr lang="en-US" sz="1400" b="1" dirty="0" smtClean="0"/>
              <a:t>1</a:t>
            </a:r>
            <a:endParaRPr lang="de-DE" sz="1400" b="1" dirty="0"/>
          </a:p>
        </p:txBody>
      </p:sp>
    </p:spTree>
    <p:extLst>
      <p:ext uri="{BB962C8B-B14F-4D97-AF65-F5344CB8AC3E}">
        <p14:creationId xmlns="" xmlns:p14="http://schemas.microsoft.com/office/powerpoint/2010/main" val="339104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1404021" y="1455911"/>
            <a:ext cx="19529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</a:t>
            </a:r>
            <a:r>
              <a:rPr lang="en-US" sz="1400" b="1" dirty="0" smtClean="0"/>
              <a:t>2</a:t>
            </a:r>
            <a:endParaRPr lang="de-DE" sz="14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916832" y="1790110"/>
            <a:ext cx="2664295" cy="5144368"/>
            <a:chOff x="1916832" y="1790110"/>
            <a:chExt cx="2664295" cy="514436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2837" y="5220072"/>
              <a:ext cx="2628289" cy="1714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4708" y="1813760"/>
              <a:ext cx="2646419" cy="17279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3833918" y="2870230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p=0.06</a:t>
              </a:r>
              <a:endParaRPr lang="de-DE" sz="11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80506" y="1790110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A</a:t>
              </a:r>
              <a:endParaRPr lang="de-DE" sz="1100" b="1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833918" y="6254606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p=0.06</a:t>
              </a:r>
              <a:endParaRPr lang="de-DE" sz="1100" b="1" dirty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6832" y="3491880"/>
              <a:ext cx="2628289" cy="1840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2387530" y="5148064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C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387530" y="3302278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B</a:t>
              </a:r>
            </a:p>
          </p:txBody>
        </p:sp>
      </p:grp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1556792" y="6804248"/>
            <a:ext cx="399909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S2: </a:t>
            </a:r>
            <a:r>
              <a:rPr lang="en-US" sz="1100" b="1" dirty="0"/>
              <a:t>(A) </a:t>
            </a:r>
            <a:r>
              <a:rPr lang="en-US" sz="1100" dirty="0" smtClean="0"/>
              <a:t>Kaplan-Meier </a:t>
            </a:r>
            <a:r>
              <a:rPr lang="en-US" sz="1100" dirty="0"/>
              <a:t>survival </a:t>
            </a:r>
            <a:r>
              <a:rPr lang="en-US" sz="1100" dirty="0" smtClean="0"/>
              <a:t>analysis of</a:t>
            </a:r>
            <a:r>
              <a:rPr lang="en-US" sz="1100" b="1" dirty="0" smtClean="0"/>
              <a:t> </a:t>
            </a:r>
            <a:r>
              <a:rPr lang="en-US" sz="1100" dirty="0" smtClean="0"/>
              <a:t>patients with a low ratio of MDSC-1/</a:t>
            </a:r>
            <a:r>
              <a:rPr lang="en-US" sz="1100" dirty="0" err="1" smtClean="0"/>
              <a:t>pDCs</a:t>
            </a:r>
            <a:r>
              <a:rPr lang="en-US" sz="1100" dirty="0" smtClean="0"/>
              <a:t> vs high ratio of MDSC-1/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b="1" dirty="0" smtClean="0"/>
              <a:t>(B)</a:t>
            </a:r>
            <a:r>
              <a:rPr lang="en-US" sz="1100" dirty="0" smtClean="0"/>
              <a:t> Percentage of CD8+ T-cell responders to Her-2 at different TNM stage </a:t>
            </a:r>
            <a:r>
              <a:rPr lang="en-US" sz="1100" b="1" dirty="0" smtClean="0"/>
              <a:t>(C) </a:t>
            </a:r>
            <a:r>
              <a:rPr lang="en-US" sz="1100" dirty="0" smtClean="0"/>
              <a:t>Kaplan- </a:t>
            </a:r>
            <a:r>
              <a:rPr lang="en-US" sz="1100" dirty="0"/>
              <a:t>Meier survival analysis of</a:t>
            </a:r>
            <a:r>
              <a:rPr lang="en-US" sz="1100" b="1" dirty="0"/>
              <a:t> </a:t>
            </a:r>
            <a:r>
              <a:rPr lang="en-US" sz="1100" dirty="0" smtClean="0"/>
              <a:t>patients</a:t>
            </a:r>
            <a:r>
              <a:rPr lang="en-US" sz="1100" b="1" dirty="0" smtClean="0"/>
              <a:t> </a:t>
            </a:r>
            <a:r>
              <a:rPr lang="en-US" sz="1100" dirty="0"/>
              <a:t>with CD8 </a:t>
            </a:r>
            <a:r>
              <a:rPr lang="en-US" sz="1100" dirty="0" smtClean="0"/>
              <a:t>responses </a:t>
            </a:r>
            <a:r>
              <a:rPr lang="en-US" sz="1100" dirty="0"/>
              <a:t>to Her-2 and </a:t>
            </a:r>
            <a:r>
              <a:rPr lang="en-US" sz="1100" dirty="0" smtClean="0"/>
              <a:t>high levels of </a:t>
            </a:r>
            <a:r>
              <a:rPr lang="en-US" sz="1100" dirty="0" err="1" smtClean="0"/>
              <a:t>mDCs</a:t>
            </a:r>
            <a:r>
              <a:rPr lang="en-US" sz="1100" dirty="0" smtClean="0"/>
              <a:t> </a:t>
            </a:r>
            <a:r>
              <a:rPr lang="en-US" sz="1100" dirty="0"/>
              <a:t>vs high </a:t>
            </a:r>
            <a:r>
              <a:rPr lang="en-US" sz="1100" dirty="0" smtClean="0"/>
              <a:t>levels of </a:t>
            </a:r>
            <a:r>
              <a:rPr lang="en-US" sz="1100" dirty="0" err="1" smtClean="0"/>
              <a:t>mDCs</a:t>
            </a:r>
            <a:r>
              <a:rPr lang="en-US" sz="1100" dirty="0" smtClean="0"/>
              <a:t> </a:t>
            </a:r>
            <a:r>
              <a:rPr lang="en-US" sz="1100" dirty="0"/>
              <a:t>and no CD8 response to Her-2 </a:t>
            </a:r>
            <a:r>
              <a:rPr lang="en-US" sz="1100" dirty="0" smtClean="0"/>
              <a:t>in non-metastatic patients.</a:t>
            </a:r>
            <a:r>
              <a:rPr lang="en-US" sz="1100" b="1" dirty="0" smtClean="0"/>
              <a:t> </a:t>
            </a:r>
            <a:endParaRPr lang="de-DE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50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762364" y="5743873"/>
            <a:ext cx="399909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S3: </a:t>
            </a:r>
            <a:r>
              <a:rPr lang="en-US" sz="1100" dirty="0" smtClean="0"/>
              <a:t>Kaplan-Meier </a:t>
            </a:r>
            <a:r>
              <a:rPr lang="en-US" sz="1100" dirty="0"/>
              <a:t>survival </a:t>
            </a:r>
            <a:r>
              <a:rPr lang="en-US" sz="1100" dirty="0" smtClean="0"/>
              <a:t>analysis of</a:t>
            </a:r>
            <a:r>
              <a:rPr lang="en-US" sz="1100" b="1" dirty="0" smtClean="0"/>
              <a:t> </a:t>
            </a:r>
            <a:r>
              <a:rPr lang="en-US" sz="1100" dirty="0" smtClean="0"/>
              <a:t>patients </a:t>
            </a:r>
            <a:r>
              <a:rPr lang="en-US" sz="1100" b="1" dirty="0" smtClean="0"/>
              <a:t>(A) </a:t>
            </a:r>
            <a:r>
              <a:rPr lang="en-US" sz="1100" dirty="0" smtClean="0"/>
              <a:t>with a CD8 response to Her-2 and low ratio of </a:t>
            </a:r>
            <a:r>
              <a:rPr lang="en-US" sz="1100" dirty="0" err="1" smtClean="0"/>
              <a:t>mDCs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vs high ratio of </a:t>
            </a:r>
            <a:r>
              <a:rPr lang="en-US" sz="1100" dirty="0" err="1" smtClean="0"/>
              <a:t>mDCs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and no CD8 response to Her-2 in non-metastatic and </a:t>
            </a:r>
            <a:r>
              <a:rPr lang="en-US" sz="1100" b="1" dirty="0" smtClean="0"/>
              <a:t>(B) </a:t>
            </a:r>
            <a:r>
              <a:rPr lang="en-US" sz="1100" dirty="0" smtClean="0"/>
              <a:t>all patients</a:t>
            </a:r>
            <a:r>
              <a:rPr lang="en-US" sz="1100" b="1" dirty="0" smtClean="0"/>
              <a:t> </a:t>
            </a:r>
            <a:endParaRPr lang="de-DE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48037" y="1619672"/>
            <a:ext cx="19529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</a:t>
            </a:r>
            <a:r>
              <a:rPr lang="en-US" sz="1400" b="1" dirty="0" smtClean="0"/>
              <a:t>3</a:t>
            </a:r>
            <a:endParaRPr lang="de-DE" sz="14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1856939" y="1953871"/>
            <a:ext cx="2940213" cy="3825874"/>
            <a:chOff x="1856939" y="3014246"/>
            <a:chExt cx="2940213" cy="3825874"/>
          </a:xfrm>
        </p:grpSpPr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6939" y="3025900"/>
              <a:ext cx="2940213" cy="20520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4" name="TextBox 23"/>
            <p:cNvSpPr txBox="1"/>
            <p:nvPr/>
          </p:nvSpPr>
          <p:spPr>
            <a:xfrm>
              <a:off x="4110429" y="4283968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p=0.07</a:t>
              </a:r>
              <a:endParaRPr lang="de-DE" sz="1100" b="1" dirty="0"/>
            </a:p>
          </p:txBody>
        </p:sp>
        <p:pic>
          <p:nvPicPr>
            <p:cNvPr id="2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6939" y="4788026"/>
              <a:ext cx="2940213" cy="20520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extBox 26"/>
            <p:cNvSpPr txBox="1"/>
            <p:nvPr/>
          </p:nvSpPr>
          <p:spPr>
            <a:xfrm>
              <a:off x="4110429" y="6084168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348880" y="4742438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B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321751" y="3014246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A</a:t>
              </a:r>
              <a:endParaRPr lang="de-DE" sz="1100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528514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484655" y="6816152"/>
            <a:ext cx="399909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100" b="1" dirty="0" smtClean="0">
                <a:latin typeface="Arial" pitchFamily="34" charset="0"/>
                <a:cs typeface="Arial" pitchFamily="34" charset="0"/>
              </a:rPr>
              <a:t>S4: </a:t>
            </a:r>
            <a:r>
              <a:rPr lang="en-US" sz="1100" dirty="0"/>
              <a:t>Kaplan Meier survival analysis of</a:t>
            </a:r>
            <a:r>
              <a:rPr lang="en-US" sz="1100" b="1" dirty="0"/>
              <a:t> </a:t>
            </a:r>
            <a:r>
              <a:rPr lang="en-US" sz="1100" dirty="0" smtClean="0"/>
              <a:t>all patients </a:t>
            </a:r>
            <a:r>
              <a:rPr lang="en-US" sz="1100" b="1" dirty="0"/>
              <a:t>(A) </a:t>
            </a:r>
            <a:r>
              <a:rPr lang="en-US" sz="1100" dirty="0" smtClean="0"/>
              <a:t>with a CD8 </a:t>
            </a:r>
            <a:r>
              <a:rPr lang="en-US" sz="1100" dirty="0"/>
              <a:t>response to Her-2 and low ratio of </a:t>
            </a:r>
            <a:r>
              <a:rPr lang="en-US" sz="1100" dirty="0" err="1" smtClean="0"/>
              <a:t>Tregs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dirty="0" err="1"/>
              <a:t>vs</a:t>
            </a:r>
            <a:r>
              <a:rPr lang="en-US" sz="1100" dirty="0"/>
              <a:t> high ratio of </a:t>
            </a:r>
            <a:r>
              <a:rPr lang="en-US" sz="1100" dirty="0" err="1"/>
              <a:t>Tregs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dirty="0"/>
              <a:t>and no CD8 response to </a:t>
            </a:r>
            <a:r>
              <a:rPr lang="en-US" sz="1100" dirty="0" smtClean="0"/>
              <a:t>Her-2, </a:t>
            </a:r>
            <a:r>
              <a:rPr lang="en-US" sz="1100" b="1" dirty="0" smtClean="0"/>
              <a:t>(B) </a:t>
            </a:r>
            <a:r>
              <a:rPr lang="en-US" sz="1100" dirty="0"/>
              <a:t>with a CD8 response to Her-2 and low ratio of </a:t>
            </a:r>
            <a:r>
              <a:rPr lang="en-US" sz="1100" dirty="0" err="1" smtClean="0"/>
              <a:t>aTregs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dirty="0" err="1"/>
              <a:t>vs</a:t>
            </a:r>
            <a:r>
              <a:rPr lang="en-US" sz="1100" dirty="0"/>
              <a:t> high ratio of </a:t>
            </a:r>
            <a:r>
              <a:rPr lang="en-US" sz="1100" dirty="0" err="1" smtClean="0"/>
              <a:t>aTregs</a:t>
            </a:r>
            <a:r>
              <a:rPr lang="en-US" sz="1100" dirty="0" smtClean="0"/>
              <a:t>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dirty="0"/>
              <a:t>and no CD8 response to </a:t>
            </a:r>
            <a:r>
              <a:rPr lang="en-US" sz="1100" dirty="0" smtClean="0"/>
              <a:t>Her-2 and </a:t>
            </a:r>
            <a:r>
              <a:rPr lang="en-US" sz="1100" b="1" dirty="0" smtClean="0"/>
              <a:t>(C) </a:t>
            </a:r>
            <a:r>
              <a:rPr lang="en-US" sz="1100" dirty="0"/>
              <a:t>with a CD8 response to Her-2 and low ratio of </a:t>
            </a:r>
            <a:r>
              <a:rPr lang="en-US" sz="1100" dirty="0" smtClean="0"/>
              <a:t>FoxP3+CD4+/</a:t>
            </a:r>
            <a:r>
              <a:rPr lang="en-US" sz="1100" dirty="0" err="1" smtClean="0"/>
              <a:t>pDCs</a:t>
            </a:r>
            <a:r>
              <a:rPr lang="en-US" sz="1100" dirty="0" smtClean="0"/>
              <a:t> </a:t>
            </a:r>
            <a:r>
              <a:rPr lang="en-US" sz="1100" dirty="0" err="1"/>
              <a:t>vs</a:t>
            </a:r>
            <a:r>
              <a:rPr lang="en-US" sz="1100" dirty="0"/>
              <a:t> high ratio of FoxP3+CD4+</a:t>
            </a:r>
            <a:r>
              <a:rPr lang="en-US" sz="1100" dirty="0" smtClean="0"/>
              <a:t>/</a:t>
            </a:r>
            <a:r>
              <a:rPr lang="en-US" sz="1100" dirty="0" err="1"/>
              <a:t>pDCs</a:t>
            </a:r>
            <a:r>
              <a:rPr lang="en-US" sz="1100" dirty="0"/>
              <a:t> and no CD8 response to Her-2</a:t>
            </a:r>
            <a:endParaRPr lang="de-DE" sz="1100" b="1" dirty="0">
              <a:latin typeface="Arial" pitchFamily="34" charset="0"/>
              <a:cs typeface="Arial" pitchFamily="34" charset="0"/>
            </a:endParaRPr>
          </a:p>
          <a:p>
            <a:endParaRPr lang="de-D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32013" y="783361"/>
            <a:ext cx="19529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/>
              <a:t>Supplementary Figure </a:t>
            </a:r>
            <a:r>
              <a:rPr lang="en-US" sz="1400" b="1" dirty="0" smtClean="0"/>
              <a:t>4</a:t>
            </a:r>
            <a:endParaRPr lang="de-DE" sz="14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1756586" y="1115832"/>
            <a:ext cx="3237766" cy="5760425"/>
            <a:chOff x="1756586" y="1115832"/>
            <a:chExt cx="3237766" cy="5760425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816" y="1124908"/>
              <a:ext cx="3217110" cy="1940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816" y="2843808"/>
              <a:ext cx="3221536" cy="22189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6586" y="4788025"/>
              <a:ext cx="3233340" cy="2088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4082363" y="2016017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21751" y="1115832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A</a:t>
              </a:r>
              <a:endParaRPr lang="de-DE" sz="11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97107" y="2843808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356948" y="2806947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B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861047" y="4838012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20888" y="4801151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C</a:t>
              </a:r>
              <a:endParaRPr lang="de-DE" sz="1100" b="1" dirty="0"/>
            </a:p>
          </p:txBody>
        </p:sp>
        <p:pic>
          <p:nvPicPr>
            <p:cNvPr id="3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816" y="2808661"/>
              <a:ext cx="3221536" cy="22189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56586" y="4752878"/>
              <a:ext cx="3233340" cy="2088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4154371" y="3671985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356948" y="2771800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/>
                <a:t>B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18497" y="5666189"/>
              <a:ext cx="642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p=0.03</a:t>
              </a:r>
              <a:endParaRPr lang="de-DE" sz="1100" b="1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420888" y="4766004"/>
              <a:ext cx="3213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100" b="1" dirty="0" smtClean="0"/>
                <a:t>C</a:t>
              </a:r>
              <a:endParaRPr lang="de-DE" sz="1100" b="1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237983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290</Words>
  <Application>Microsoft Office PowerPoint</Application>
  <PresentationFormat>On-screen Show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Jithendra</dc:creator>
  <cp:lastModifiedBy>user</cp:lastModifiedBy>
  <cp:revision>123</cp:revision>
  <dcterms:created xsi:type="dcterms:W3CDTF">2014-07-28T12:49:29Z</dcterms:created>
  <dcterms:modified xsi:type="dcterms:W3CDTF">2015-12-02T04:48:19Z</dcterms:modified>
</cp:coreProperties>
</file>