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01" r:id="rId2"/>
  </p:sldIdLst>
  <p:sldSz cx="6858000" cy="9906000" type="A4"/>
  <p:notesSz cx="7010400" cy="9296400"/>
  <p:defaultTextStyle>
    <a:defPPr>
      <a:defRPr lang="it-IT"/>
    </a:defPPr>
    <a:lvl1pPr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56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28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00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72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15" autoAdjust="0"/>
    <p:restoredTop sz="99069" autoAdjust="0"/>
  </p:normalViewPr>
  <p:slideViewPr>
    <p:cSldViewPr snapToGrid="0">
      <p:cViewPr>
        <p:scale>
          <a:sx n="120" d="100"/>
          <a:sy n="120" d="100"/>
        </p:scale>
        <p:origin x="-930" y="-72"/>
      </p:cViewPr>
      <p:guideLst>
        <p:guide orient="horz" pos="3982"/>
        <p:guide orient="horz" pos="2666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  <a:effectLst/>
            </c:spPr>
          </c:dPt>
          <c:errBars>
            <c:errBarType val="plus"/>
            <c:errValType val="cust"/>
            <c:noEndCap val="0"/>
            <c:plus>
              <c:numRef>
                <c:f>Foglio1!$H$6:$J$6</c:f>
                <c:numCache>
                  <c:formatCode>General</c:formatCode>
                  <c:ptCount val="3"/>
                  <c:pt idx="1">
                    <c:v>0.83000000000000018</c:v>
                  </c:pt>
                  <c:pt idx="2">
                    <c:v>0.71000000000000019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Foglio1!$H$5:$J$5</c:f>
              <c:numCache>
                <c:formatCode>General</c:formatCode>
                <c:ptCount val="3"/>
                <c:pt idx="0">
                  <c:v>1</c:v>
                </c:pt>
                <c:pt idx="1">
                  <c:v>5.3</c:v>
                </c:pt>
                <c:pt idx="2">
                  <c:v>6.1875078547191134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78375552"/>
        <c:axId val="79384960"/>
      </c:barChart>
      <c:catAx>
        <c:axId val="7837555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79384960"/>
        <c:crosses val="autoZero"/>
        <c:auto val="1"/>
        <c:lblAlgn val="ctr"/>
        <c:lblOffset val="100"/>
        <c:noMultiLvlLbl val="0"/>
      </c:catAx>
      <c:valAx>
        <c:axId val="793849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it-IT"/>
          </a:p>
        </c:txPr>
        <c:crossAx val="78375552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604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970159" y="1"/>
            <a:ext cx="3038604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060E6-5748-4042-9990-DEF2E16CF696}" type="datetimeFigureOut">
              <a:rPr lang="it-IT" smtClean="0"/>
              <a:pPr/>
              <a:t>10/07/2016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830086"/>
            <a:ext cx="3038604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970159" y="8830086"/>
            <a:ext cx="3038604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0875A-61F7-6044-B5A1-D593A5EE1D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09784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117" cy="465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425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971614" y="2"/>
            <a:ext cx="3037117" cy="465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425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9DB0E10-F8FC-4BBF-91F6-15B78CF71A6E}" type="datetimeFigureOut">
              <a:rPr lang="en-GB"/>
              <a:pPr>
                <a:defRPr/>
              </a:pPr>
              <a:t>10/07/2016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98700" y="696913"/>
            <a:ext cx="24130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0874" y="4416311"/>
            <a:ext cx="5608654" cy="41829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en-GB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829649"/>
            <a:ext cx="3037117" cy="465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425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971614" y="8829649"/>
            <a:ext cx="3037117" cy="465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1425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2228E73-9D95-4DF3-A34E-812C1FFE7F1B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89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5"/>
            <a:ext cx="5829300" cy="212336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C69F9-F8E2-4AC9-A2F5-A022A0E4F19B}" type="datetimeFigureOut">
              <a:rPr lang="it-IT"/>
              <a:pPr>
                <a:defRPr/>
              </a:pPr>
              <a:t>10/07/2016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046DB-EDD1-4D3D-8C86-C5F2CBA9D8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F6288-11B8-434A-B137-CEE81F0BD3C1}" type="datetimeFigureOut">
              <a:rPr lang="it-IT"/>
              <a:pPr>
                <a:defRPr/>
              </a:pPr>
              <a:t>10/07/2016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B73C9-CDF0-4D6D-BCF5-6FF993670CA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96703"/>
            <a:ext cx="1543050" cy="845220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1" y="396703"/>
            <a:ext cx="4514850" cy="845220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46993-CDCD-4648-8FF8-04F106594B60}" type="datetimeFigureOut">
              <a:rPr lang="it-IT"/>
              <a:pPr>
                <a:defRPr/>
              </a:pPr>
              <a:t>10/07/2016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BA385-273C-46A8-9324-6E18539591A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A288B-2608-4DEC-8B70-21EE608E40EA}" type="datetimeFigureOut">
              <a:rPr lang="it-IT"/>
              <a:pPr>
                <a:defRPr/>
              </a:pPr>
              <a:t>10/07/2016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1FFFF-D12E-4E64-B927-86979B0EE82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90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2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E30F2-3613-4F6C-A710-F673E3D537C5}" type="datetimeFigureOut">
              <a:rPr lang="it-IT"/>
              <a:pPr>
                <a:defRPr/>
              </a:pPr>
              <a:t>10/07/2016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BDFB4-AB96-47E8-A6E3-0BCFDD76A70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311405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2" y="2311405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E9A8E-CA4E-4D43-B927-C8C851F95209}" type="datetimeFigureOut">
              <a:rPr lang="it-IT"/>
              <a:pPr>
                <a:defRPr/>
              </a:pPr>
              <a:t>10/07/2016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6F4FD-9CAA-483C-B0B9-A996F4D6E78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3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6" indent="0">
              <a:buNone/>
              <a:defRPr sz="2000" b="1"/>
            </a:lvl2pPr>
            <a:lvl3pPr marL="914251" indent="0">
              <a:buNone/>
              <a:defRPr sz="1800" b="1"/>
            </a:lvl3pPr>
            <a:lvl4pPr marL="1371377" indent="0">
              <a:buNone/>
              <a:defRPr sz="1600" b="1"/>
            </a:lvl4pPr>
            <a:lvl5pPr marL="1828503" indent="0">
              <a:buNone/>
              <a:defRPr sz="1600" b="1"/>
            </a:lvl5pPr>
            <a:lvl6pPr marL="2285629" indent="0">
              <a:buNone/>
              <a:defRPr sz="1600" b="1"/>
            </a:lvl6pPr>
            <a:lvl7pPr marL="2742754" indent="0">
              <a:buNone/>
              <a:defRPr sz="1600" b="1"/>
            </a:lvl7pPr>
            <a:lvl8pPr marL="3199881" indent="0">
              <a:buNone/>
              <a:defRPr sz="1600" b="1"/>
            </a:lvl8pPr>
            <a:lvl9pPr marL="3657007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3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72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6" indent="0">
              <a:buNone/>
              <a:defRPr sz="2000" b="1"/>
            </a:lvl2pPr>
            <a:lvl3pPr marL="914251" indent="0">
              <a:buNone/>
              <a:defRPr sz="1800" b="1"/>
            </a:lvl3pPr>
            <a:lvl4pPr marL="1371377" indent="0">
              <a:buNone/>
              <a:defRPr sz="1600" b="1"/>
            </a:lvl4pPr>
            <a:lvl5pPr marL="1828503" indent="0">
              <a:buNone/>
              <a:defRPr sz="1600" b="1"/>
            </a:lvl5pPr>
            <a:lvl6pPr marL="2285629" indent="0">
              <a:buNone/>
              <a:defRPr sz="1600" b="1"/>
            </a:lvl6pPr>
            <a:lvl7pPr marL="2742754" indent="0">
              <a:buNone/>
              <a:defRPr sz="1600" b="1"/>
            </a:lvl7pPr>
            <a:lvl8pPr marL="3199881" indent="0">
              <a:buNone/>
              <a:defRPr sz="1600" b="1"/>
            </a:lvl8pPr>
            <a:lvl9pPr marL="3657007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72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6E939-C61F-48B8-917B-D1FB235D8D34}" type="datetimeFigureOut">
              <a:rPr lang="it-IT"/>
              <a:pPr>
                <a:defRPr/>
              </a:pPr>
              <a:t>10/07/2016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35BF4-546D-48CE-A078-E55AC3E0D3C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7E422-2670-4F9D-A0EB-5360CD206E50}" type="datetimeFigureOut">
              <a:rPr lang="it-IT"/>
              <a:pPr>
                <a:defRPr/>
              </a:pPr>
              <a:t>10/07/2016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6AF68-42CB-48DA-AA01-AAAC3B7C929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78656-C0F8-4EEF-ACD8-EC865556DDA8}" type="datetimeFigureOut">
              <a:rPr lang="it-IT"/>
              <a:pPr>
                <a:defRPr/>
              </a:pPr>
              <a:t>10/07/2016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DF8A8-1F82-4DC8-81E0-357AB0EE9A3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4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91" y="394410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4" y="2072927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126" indent="0">
              <a:buNone/>
              <a:defRPr sz="1200"/>
            </a:lvl2pPr>
            <a:lvl3pPr marL="914251" indent="0">
              <a:buNone/>
              <a:defRPr sz="1000"/>
            </a:lvl3pPr>
            <a:lvl4pPr marL="1371377" indent="0">
              <a:buNone/>
              <a:defRPr sz="900"/>
            </a:lvl4pPr>
            <a:lvl5pPr marL="1828503" indent="0">
              <a:buNone/>
              <a:defRPr sz="900"/>
            </a:lvl5pPr>
            <a:lvl6pPr marL="2285629" indent="0">
              <a:buNone/>
              <a:defRPr sz="900"/>
            </a:lvl6pPr>
            <a:lvl7pPr marL="2742754" indent="0">
              <a:buNone/>
              <a:defRPr sz="900"/>
            </a:lvl7pPr>
            <a:lvl8pPr marL="3199881" indent="0">
              <a:buNone/>
              <a:defRPr sz="900"/>
            </a:lvl8pPr>
            <a:lvl9pPr marL="3657007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F012A-4F82-4768-BF47-438E69DC1EB1}" type="datetimeFigureOut">
              <a:rPr lang="it-IT"/>
              <a:pPr>
                <a:defRPr/>
              </a:pPr>
              <a:t>10/07/2016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04AEC-37B0-4699-B5D7-B25A468C5CD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7" y="6934204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7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26" indent="0">
              <a:buNone/>
              <a:defRPr sz="2800"/>
            </a:lvl2pPr>
            <a:lvl3pPr marL="914251" indent="0">
              <a:buNone/>
              <a:defRPr sz="2400"/>
            </a:lvl3pPr>
            <a:lvl4pPr marL="1371377" indent="0">
              <a:buNone/>
              <a:defRPr sz="2000"/>
            </a:lvl4pPr>
            <a:lvl5pPr marL="1828503" indent="0">
              <a:buNone/>
              <a:defRPr sz="2000"/>
            </a:lvl5pPr>
            <a:lvl6pPr marL="2285629" indent="0">
              <a:buNone/>
              <a:defRPr sz="2000"/>
            </a:lvl6pPr>
            <a:lvl7pPr marL="2742754" indent="0">
              <a:buNone/>
              <a:defRPr sz="2000"/>
            </a:lvl7pPr>
            <a:lvl8pPr marL="3199881" indent="0">
              <a:buNone/>
              <a:defRPr sz="2000"/>
            </a:lvl8pPr>
            <a:lvl9pPr marL="3657007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7" y="7752824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126" indent="0">
              <a:buNone/>
              <a:defRPr sz="1200"/>
            </a:lvl2pPr>
            <a:lvl3pPr marL="914251" indent="0">
              <a:buNone/>
              <a:defRPr sz="1000"/>
            </a:lvl3pPr>
            <a:lvl4pPr marL="1371377" indent="0">
              <a:buNone/>
              <a:defRPr sz="900"/>
            </a:lvl4pPr>
            <a:lvl5pPr marL="1828503" indent="0">
              <a:buNone/>
              <a:defRPr sz="900"/>
            </a:lvl5pPr>
            <a:lvl6pPr marL="2285629" indent="0">
              <a:buNone/>
              <a:defRPr sz="900"/>
            </a:lvl6pPr>
            <a:lvl7pPr marL="2742754" indent="0">
              <a:buNone/>
              <a:defRPr sz="900"/>
            </a:lvl7pPr>
            <a:lvl8pPr marL="3199881" indent="0">
              <a:buNone/>
              <a:defRPr sz="900"/>
            </a:lvl8pPr>
            <a:lvl9pPr marL="3657007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F7359-BFE6-4F52-BE8F-6A3A5613ABC3}" type="datetimeFigureOut">
              <a:rPr lang="it-IT"/>
              <a:pPr>
                <a:defRPr/>
              </a:pPr>
              <a:t>10/07/2016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5334E-3FD8-4E61-9D87-A6197D69E6F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342900" y="397272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13" rIns="91425" bIns="457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6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1969"/>
            <a:ext cx="1600200" cy="526256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l" defTabSz="914251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528CBE7-499A-4C8C-B3B3-FD3C132BA980}" type="datetimeFigureOut">
              <a:rPr lang="it-IT"/>
              <a:pPr>
                <a:defRPr/>
              </a:pPr>
              <a:t>10/07/2016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1969"/>
            <a:ext cx="2171700" cy="526256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ctr" defTabSz="91425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969"/>
            <a:ext cx="1600200" cy="526256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r" defTabSz="914251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F8ED583-FC85-497D-8CDC-361348A373A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912813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defTabSz="912813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defTabSz="912813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defTabSz="912813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defTabSz="912813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defTabSz="912813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91" indent="-228562" algn="l" defTabSz="91425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18" indent="-228562" algn="l" defTabSz="91425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44" indent="-228562" algn="l" defTabSz="91425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9" indent="-228562" algn="l" defTabSz="91425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6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1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77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03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29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54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81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07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2.png"/><Relationship Id="rId7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uppo 63"/>
          <p:cNvGrpSpPr/>
          <p:nvPr/>
        </p:nvGrpSpPr>
        <p:grpSpPr>
          <a:xfrm>
            <a:off x="1557566" y="222016"/>
            <a:ext cx="2761706" cy="2516035"/>
            <a:chOff x="1557566" y="204938"/>
            <a:chExt cx="2761706" cy="2322494"/>
          </a:xfrm>
        </p:grpSpPr>
        <p:sp>
          <p:nvSpPr>
            <p:cNvPr id="27" name="CasellaDiTesto 14"/>
            <p:cNvSpPr txBox="1">
              <a:spLocks noChangeArrowheads="1"/>
            </p:cNvSpPr>
            <p:nvPr/>
          </p:nvSpPr>
          <p:spPr bwMode="auto">
            <a:xfrm>
              <a:off x="1557566" y="204938"/>
              <a:ext cx="295274" cy="255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2813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2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  <p:grpSp>
          <p:nvGrpSpPr>
            <p:cNvPr id="59" name="Gruppo 58"/>
            <p:cNvGrpSpPr/>
            <p:nvPr/>
          </p:nvGrpSpPr>
          <p:grpSpPr>
            <a:xfrm>
              <a:off x="2060169" y="395536"/>
              <a:ext cx="2259103" cy="2131896"/>
              <a:chOff x="2060169" y="395536"/>
              <a:chExt cx="2259103" cy="2131896"/>
            </a:xfrm>
          </p:grpSpPr>
          <p:pic>
            <p:nvPicPr>
              <p:cNvPr id="4" name="Picture 16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947"/>
              <a:stretch/>
            </p:blipFill>
            <p:spPr bwMode="auto">
              <a:xfrm>
                <a:off x="2564903" y="407159"/>
                <a:ext cx="1754369" cy="18276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6" name="CasellaDiTesto 13"/>
              <p:cNvSpPr txBox="1">
                <a:spLocks noChangeArrowheads="1"/>
              </p:cNvSpPr>
              <p:nvPr/>
            </p:nvSpPr>
            <p:spPr bwMode="auto">
              <a:xfrm rot="16200000">
                <a:off x="1764526" y="1137141"/>
                <a:ext cx="960618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sz="9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Relative GLUT-4</a:t>
                </a:r>
              </a:p>
              <a:p>
                <a:pPr algn="ctr"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sz="900" b="1" dirty="0" err="1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mRNA</a:t>
                </a:r>
                <a:r>
                  <a:rPr lang="it-IT" sz="9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900" b="1" dirty="0" err="1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level</a:t>
                </a:r>
                <a:endParaRPr lang="it-IT" sz="9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" name="Connettore 1 9"/>
              <p:cNvCxnSpPr/>
              <p:nvPr/>
            </p:nvCxnSpPr>
            <p:spPr>
              <a:xfrm>
                <a:off x="2834236" y="1112704"/>
                <a:ext cx="116311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CasellaDiTesto 13"/>
              <p:cNvSpPr txBox="1">
                <a:spLocks noChangeArrowheads="1"/>
              </p:cNvSpPr>
              <p:nvPr/>
            </p:nvSpPr>
            <p:spPr bwMode="auto">
              <a:xfrm>
                <a:off x="3241708" y="866483"/>
                <a:ext cx="348172" cy="2272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NS</a:t>
                </a:r>
              </a:p>
            </p:txBody>
          </p:sp>
          <p:sp>
            <p:nvSpPr>
              <p:cNvPr id="16" name="CasellaDiTesto 128"/>
              <p:cNvSpPr txBox="1">
                <a:spLocks noChangeArrowheads="1"/>
              </p:cNvSpPr>
              <p:nvPr/>
            </p:nvSpPr>
            <p:spPr bwMode="auto">
              <a:xfrm>
                <a:off x="3500132" y="2314356"/>
                <a:ext cx="421910" cy="2130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sz="9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EXE</a:t>
                </a:r>
              </a:p>
            </p:txBody>
          </p:sp>
          <p:sp>
            <p:nvSpPr>
              <p:cNvPr id="17" name="CasellaDiTesto 128"/>
              <p:cNvSpPr txBox="1">
                <a:spLocks noChangeArrowheads="1"/>
              </p:cNvSpPr>
              <p:nvPr/>
            </p:nvSpPr>
            <p:spPr bwMode="auto">
              <a:xfrm>
                <a:off x="3800446" y="2119690"/>
                <a:ext cx="364202" cy="2130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sz="9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48h</a:t>
                </a:r>
              </a:p>
            </p:txBody>
          </p:sp>
          <p:sp>
            <p:nvSpPr>
              <p:cNvPr id="18" name="CasellaDiTesto 128"/>
              <p:cNvSpPr txBox="1">
                <a:spLocks noChangeArrowheads="1"/>
              </p:cNvSpPr>
              <p:nvPr/>
            </p:nvSpPr>
            <p:spPr bwMode="auto">
              <a:xfrm>
                <a:off x="2717153" y="2119690"/>
                <a:ext cx="357790" cy="2130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sz="900" b="1" dirty="0" err="1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Ctr</a:t>
                </a:r>
                <a:endParaRPr lang="it-IT" sz="9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9" name="Connettore 1 18"/>
              <p:cNvCxnSpPr/>
              <p:nvPr/>
            </p:nvCxnSpPr>
            <p:spPr>
              <a:xfrm>
                <a:off x="3332405" y="2329880"/>
                <a:ext cx="742943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CasellaDiTesto 128"/>
              <p:cNvSpPr txBox="1">
                <a:spLocks noChangeArrowheads="1"/>
              </p:cNvSpPr>
              <p:nvPr/>
            </p:nvSpPr>
            <p:spPr bwMode="auto">
              <a:xfrm>
                <a:off x="3263376" y="2119690"/>
                <a:ext cx="338554" cy="2130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sz="9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20</a:t>
                </a:r>
                <a:r>
                  <a:rPr lang="en-US" sz="9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’</a:t>
                </a:r>
                <a:endParaRPr lang="it-IT" sz="9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CasellaDiTesto 28"/>
              <p:cNvSpPr txBox="1"/>
              <p:nvPr/>
            </p:nvSpPr>
            <p:spPr>
              <a:xfrm>
                <a:off x="2386030" y="1983099"/>
                <a:ext cx="242374" cy="2130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9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it-IT" sz="9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CasellaDiTesto 29"/>
              <p:cNvSpPr txBox="1"/>
              <p:nvPr/>
            </p:nvSpPr>
            <p:spPr>
              <a:xfrm>
                <a:off x="2386030" y="1202919"/>
                <a:ext cx="242374" cy="2130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9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it-IT" sz="9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CasellaDiTesto 30"/>
              <p:cNvSpPr txBox="1"/>
              <p:nvPr/>
            </p:nvSpPr>
            <p:spPr>
              <a:xfrm>
                <a:off x="2386030" y="395536"/>
                <a:ext cx="242374" cy="2130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9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it-IT" sz="9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2" name="Connettore 1 31"/>
              <p:cNvCxnSpPr/>
              <p:nvPr/>
            </p:nvCxnSpPr>
            <p:spPr>
              <a:xfrm flipH="1">
                <a:off x="2572278" y="2117425"/>
                <a:ext cx="1728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ttore 1 32"/>
              <p:cNvCxnSpPr/>
              <p:nvPr/>
            </p:nvCxnSpPr>
            <p:spPr>
              <a:xfrm>
                <a:off x="2611355" y="522269"/>
                <a:ext cx="0" cy="162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ttore 1 54"/>
              <p:cNvCxnSpPr/>
              <p:nvPr/>
            </p:nvCxnSpPr>
            <p:spPr>
              <a:xfrm flipH="1">
                <a:off x="2572278" y="1316892"/>
                <a:ext cx="36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ttore 1 55"/>
              <p:cNvCxnSpPr/>
              <p:nvPr/>
            </p:nvCxnSpPr>
            <p:spPr>
              <a:xfrm flipH="1">
                <a:off x="2572278" y="517430"/>
                <a:ext cx="36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3" name="Gruppo 62"/>
          <p:cNvGrpSpPr/>
          <p:nvPr/>
        </p:nvGrpSpPr>
        <p:grpSpPr>
          <a:xfrm>
            <a:off x="1557566" y="2904053"/>
            <a:ext cx="2728148" cy="3507506"/>
            <a:chOff x="1557566" y="2680664"/>
            <a:chExt cx="2728148" cy="3237698"/>
          </a:xfrm>
        </p:grpSpPr>
        <p:sp>
          <p:nvSpPr>
            <p:cNvPr id="28" name="CasellaDiTesto 14"/>
            <p:cNvSpPr txBox="1">
              <a:spLocks noChangeArrowheads="1"/>
            </p:cNvSpPr>
            <p:nvPr/>
          </p:nvSpPr>
          <p:spPr bwMode="auto">
            <a:xfrm>
              <a:off x="1557566" y="2680664"/>
              <a:ext cx="287258" cy="255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2813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2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</a:p>
          </p:txBody>
        </p:sp>
        <p:grpSp>
          <p:nvGrpSpPr>
            <p:cNvPr id="60" name="Gruppo 59"/>
            <p:cNvGrpSpPr/>
            <p:nvPr/>
          </p:nvGrpSpPr>
          <p:grpSpPr>
            <a:xfrm>
              <a:off x="2100026" y="2956277"/>
              <a:ext cx="2185688" cy="2962085"/>
              <a:chOff x="2100026" y="2956277"/>
              <a:chExt cx="2185688" cy="2962085"/>
            </a:xfrm>
          </p:grpSpPr>
          <p:pic>
            <p:nvPicPr>
              <p:cNvPr id="5" name="Picture 14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252"/>
              <a:stretch/>
            </p:blipFill>
            <p:spPr bwMode="auto">
              <a:xfrm>
                <a:off x="2623896" y="3792941"/>
                <a:ext cx="1620212" cy="18307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7" name="CasellaDiTesto 13"/>
              <p:cNvSpPr txBox="1">
                <a:spLocks noChangeArrowheads="1"/>
              </p:cNvSpPr>
              <p:nvPr/>
            </p:nvSpPr>
            <p:spPr bwMode="auto">
              <a:xfrm>
                <a:off x="2184859" y="3130849"/>
                <a:ext cx="643125" cy="2272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r"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GLUT 4</a:t>
                </a:r>
              </a:p>
            </p:txBody>
          </p:sp>
          <p:sp>
            <p:nvSpPr>
              <p:cNvPr id="8" name="CasellaDiTesto 13"/>
              <p:cNvSpPr txBox="1">
                <a:spLocks noChangeArrowheads="1"/>
              </p:cNvSpPr>
              <p:nvPr/>
            </p:nvSpPr>
            <p:spPr bwMode="auto">
              <a:xfrm>
                <a:off x="2258597" y="3558120"/>
                <a:ext cx="569387" cy="2272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r"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sz="1000" b="1" dirty="0">
                    <a:solidFill>
                      <a:prstClr val="black"/>
                    </a:solidFill>
                    <a:latin typeface="Symbol" pitchFamily="18" charset="2"/>
                    <a:cs typeface="Times New Roman" pitchFamily="18" charset="0"/>
                  </a:rPr>
                  <a:t>b</a:t>
                </a:r>
                <a:r>
                  <a:rPr lang="it-IT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it-IT" sz="1000" b="1" dirty="0" err="1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actin</a:t>
                </a:r>
                <a:endParaRPr lang="it-IT" sz="10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CasellaDiTesto 13"/>
              <p:cNvSpPr txBox="1">
                <a:spLocks noChangeArrowheads="1"/>
              </p:cNvSpPr>
              <p:nvPr/>
            </p:nvSpPr>
            <p:spPr bwMode="auto">
              <a:xfrm rot="16200000">
                <a:off x="1629779" y="4536057"/>
                <a:ext cx="1309826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sz="9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GLUT</a:t>
                </a:r>
                <a:r>
                  <a:rPr lang="en-US" sz="9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it-IT" sz="9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4/</a:t>
                </a:r>
                <a:r>
                  <a:rPr lang="it-IT" sz="900" b="1" dirty="0">
                    <a:solidFill>
                      <a:prstClr val="black"/>
                    </a:solidFill>
                    <a:latin typeface="Symbol" pitchFamily="18" charset="2"/>
                    <a:cs typeface="Times New Roman" pitchFamily="18" charset="0"/>
                  </a:rPr>
                  <a:t>b-</a:t>
                </a:r>
                <a:r>
                  <a:rPr lang="it-IT" sz="900" b="1" dirty="0" err="1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actin</a:t>
                </a:r>
                <a:r>
                  <a:rPr lang="it-IT" sz="9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900" b="1" dirty="0" err="1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levels</a:t>
                </a:r>
                <a:endParaRPr lang="it-IT" sz="9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sz="9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it-IT" sz="900" b="1" dirty="0" err="1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fold</a:t>
                </a:r>
                <a:r>
                  <a:rPr lang="it-IT" sz="9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it-IT" sz="900" b="1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increase</a:t>
                </a:r>
                <a:r>
                  <a:rPr lang="it-IT" sz="900" b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over </a:t>
                </a:r>
                <a:r>
                  <a:rPr lang="it-IT" sz="900" b="1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basal</a:t>
                </a:r>
                <a:r>
                  <a:rPr lang="it-IT" sz="900" b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  <p:pic>
            <p:nvPicPr>
              <p:cNvPr id="12" name="Immagine 11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" r="2593"/>
              <a:stretch/>
            </p:blipFill>
            <p:spPr>
              <a:xfrm>
                <a:off x="2840019" y="2956277"/>
                <a:ext cx="1186071" cy="59536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3" name="Immagine 1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39054" y="3577940"/>
                <a:ext cx="1188000" cy="20658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cxnSp>
            <p:nvCxnSpPr>
              <p:cNvPr id="14" name="Connettore 1 13"/>
              <p:cNvCxnSpPr/>
              <p:nvPr/>
            </p:nvCxnSpPr>
            <p:spPr>
              <a:xfrm>
                <a:off x="2876356" y="4425375"/>
                <a:ext cx="116311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CasellaDiTesto 13"/>
              <p:cNvSpPr txBox="1">
                <a:spLocks noChangeArrowheads="1"/>
              </p:cNvSpPr>
              <p:nvPr/>
            </p:nvSpPr>
            <p:spPr bwMode="auto">
              <a:xfrm>
                <a:off x="3258735" y="4183359"/>
                <a:ext cx="348172" cy="2272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NS</a:t>
                </a:r>
              </a:p>
            </p:txBody>
          </p:sp>
          <p:sp>
            <p:nvSpPr>
              <p:cNvPr id="34" name="CasellaDiTesto 128"/>
              <p:cNvSpPr txBox="1">
                <a:spLocks noChangeArrowheads="1"/>
              </p:cNvSpPr>
              <p:nvPr/>
            </p:nvSpPr>
            <p:spPr bwMode="auto">
              <a:xfrm>
                <a:off x="3519765" y="5705286"/>
                <a:ext cx="421910" cy="2130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sz="9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EXE</a:t>
                </a:r>
              </a:p>
            </p:txBody>
          </p:sp>
          <p:sp>
            <p:nvSpPr>
              <p:cNvPr id="35" name="CasellaDiTesto 128"/>
              <p:cNvSpPr txBox="1">
                <a:spLocks noChangeArrowheads="1"/>
              </p:cNvSpPr>
              <p:nvPr/>
            </p:nvSpPr>
            <p:spPr bwMode="auto">
              <a:xfrm>
                <a:off x="3751742" y="5510620"/>
                <a:ext cx="364202" cy="2130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sz="9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48h</a:t>
                </a:r>
              </a:p>
            </p:txBody>
          </p:sp>
          <p:sp>
            <p:nvSpPr>
              <p:cNvPr id="36" name="CasellaDiTesto 128"/>
              <p:cNvSpPr txBox="1">
                <a:spLocks noChangeArrowheads="1"/>
              </p:cNvSpPr>
              <p:nvPr/>
            </p:nvSpPr>
            <p:spPr bwMode="auto">
              <a:xfrm>
                <a:off x="2758908" y="5510620"/>
                <a:ext cx="357790" cy="2130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sz="900" b="1" dirty="0" err="1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Ctr</a:t>
                </a:r>
                <a:endParaRPr lang="it-IT" sz="9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7" name="Connettore 1 36"/>
              <p:cNvCxnSpPr/>
              <p:nvPr/>
            </p:nvCxnSpPr>
            <p:spPr>
              <a:xfrm>
                <a:off x="3352038" y="5720810"/>
                <a:ext cx="742943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CasellaDiTesto 128"/>
              <p:cNvSpPr txBox="1">
                <a:spLocks noChangeArrowheads="1"/>
              </p:cNvSpPr>
              <p:nvPr/>
            </p:nvSpPr>
            <p:spPr bwMode="auto">
              <a:xfrm>
                <a:off x="3283009" y="5510620"/>
                <a:ext cx="338554" cy="2130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defTabSz="912813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sz="9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20</a:t>
                </a:r>
                <a:r>
                  <a:rPr lang="en-US" sz="9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’</a:t>
                </a:r>
                <a:endParaRPr lang="it-IT" sz="9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CasellaDiTesto 38"/>
              <p:cNvSpPr txBox="1"/>
              <p:nvPr/>
            </p:nvSpPr>
            <p:spPr>
              <a:xfrm>
                <a:off x="2438782" y="5321775"/>
                <a:ext cx="242374" cy="2130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9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it-IT" sz="9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CasellaDiTesto 39"/>
              <p:cNvSpPr txBox="1"/>
              <p:nvPr/>
            </p:nvSpPr>
            <p:spPr>
              <a:xfrm>
                <a:off x="2438782" y="4585839"/>
                <a:ext cx="242374" cy="2130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9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it-IT" sz="9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CasellaDiTesto 40"/>
              <p:cNvSpPr txBox="1"/>
              <p:nvPr/>
            </p:nvSpPr>
            <p:spPr>
              <a:xfrm>
                <a:off x="2438782" y="3785830"/>
                <a:ext cx="242374" cy="2130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9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it-IT" sz="9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2" name="Connettore 1 41"/>
              <p:cNvCxnSpPr/>
              <p:nvPr/>
            </p:nvCxnSpPr>
            <p:spPr>
              <a:xfrm flipH="1">
                <a:off x="2629714" y="5504070"/>
                <a:ext cx="1656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nettore 1 42"/>
              <p:cNvCxnSpPr/>
              <p:nvPr/>
            </p:nvCxnSpPr>
            <p:spPr>
              <a:xfrm>
                <a:off x="2651966" y="3911185"/>
                <a:ext cx="0" cy="162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ttore 1 56"/>
              <p:cNvCxnSpPr/>
              <p:nvPr/>
            </p:nvCxnSpPr>
            <p:spPr>
              <a:xfrm flipH="1">
                <a:off x="2615660" y="3910912"/>
                <a:ext cx="36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ttore 1 57"/>
              <p:cNvCxnSpPr/>
              <p:nvPr/>
            </p:nvCxnSpPr>
            <p:spPr>
              <a:xfrm flipH="1">
                <a:off x="2615660" y="4693894"/>
                <a:ext cx="36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2" name="Gruppo 61"/>
          <p:cNvGrpSpPr/>
          <p:nvPr/>
        </p:nvGrpSpPr>
        <p:grpSpPr>
          <a:xfrm>
            <a:off x="1557567" y="6756634"/>
            <a:ext cx="2720059" cy="3003802"/>
            <a:chOff x="1557566" y="6236893"/>
            <a:chExt cx="2720059" cy="2772741"/>
          </a:xfrm>
        </p:grpSpPr>
        <p:pic>
          <p:nvPicPr>
            <p:cNvPr id="44" name="Immagine 43" descr="rit blasti glut4 3.5.15502"/>
            <p:cNvPicPr>
              <a:picLocks noChangeAspect="1"/>
            </p:cNvPicPr>
            <p:nvPr/>
          </p:nvPicPr>
          <p:blipFill>
            <a:blip r:embed="rId6" cstate="print">
              <a:lum bright="30000"/>
            </a:blip>
            <a:stretch>
              <a:fillRect/>
            </a:stretch>
          </p:blipFill>
          <p:spPr>
            <a:xfrm>
              <a:off x="2851931" y="6652468"/>
              <a:ext cx="1188000" cy="233459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45" name="CasellaDiTesto 44"/>
            <p:cNvSpPr txBox="1"/>
            <p:nvPr/>
          </p:nvSpPr>
          <p:spPr>
            <a:xfrm>
              <a:off x="2250580" y="6646087"/>
              <a:ext cx="611065" cy="2272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GLUT4</a:t>
              </a:r>
              <a:endParaRPr lang="it-IT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CasellaDiTesto 14"/>
            <p:cNvSpPr txBox="1">
              <a:spLocks noChangeArrowheads="1"/>
            </p:cNvSpPr>
            <p:nvPr/>
          </p:nvSpPr>
          <p:spPr bwMode="auto">
            <a:xfrm>
              <a:off x="1557566" y="6236893"/>
              <a:ext cx="295274" cy="255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2813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2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it-IT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54" name="Grafico 5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002920692"/>
                </p:ext>
              </p:extLst>
            </p:nvPr>
          </p:nvGraphicFramePr>
          <p:xfrm>
            <a:off x="2484570" y="6854317"/>
            <a:ext cx="1793055" cy="203758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47" name="CasellaDiTesto 128"/>
            <p:cNvSpPr txBox="1">
              <a:spLocks noChangeArrowheads="1"/>
            </p:cNvSpPr>
            <p:nvPr/>
          </p:nvSpPr>
          <p:spPr bwMode="auto">
            <a:xfrm>
              <a:off x="3493909" y="8796558"/>
              <a:ext cx="421910" cy="2130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912813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9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EXE</a:t>
              </a:r>
            </a:p>
          </p:txBody>
        </p:sp>
        <p:sp>
          <p:nvSpPr>
            <p:cNvPr id="48" name="CasellaDiTesto 128"/>
            <p:cNvSpPr txBox="1">
              <a:spLocks noChangeArrowheads="1"/>
            </p:cNvSpPr>
            <p:nvPr/>
          </p:nvSpPr>
          <p:spPr bwMode="auto">
            <a:xfrm>
              <a:off x="3725886" y="8601892"/>
              <a:ext cx="364202" cy="2130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912813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9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48h</a:t>
              </a:r>
            </a:p>
          </p:txBody>
        </p:sp>
        <p:sp>
          <p:nvSpPr>
            <p:cNvPr id="49" name="CasellaDiTesto 128"/>
            <p:cNvSpPr txBox="1">
              <a:spLocks noChangeArrowheads="1"/>
            </p:cNvSpPr>
            <p:nvPr/>
          </p:nvSpPr>
          <p:spPr bwMode="auto">
            <a:xfrm>
              <a:off x="2781446" y="8601892"/>
              <a:ext cx="357790" cy="2130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912813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9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Ctr</a:t>
              </a:r>
              <a:endParaRPr lang="it-IT" sz="9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Connettore 1 49"/>
            <p:cNvCxnSpPr/>
            <p:nvPr/>
          </p:nvCxnSpPr>
          <p:spPr>
            <a:xfrm>
              <a:off x="3326182" y="8812082"/>
              <a:ext cx="74294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CasellaDiTesto 128"/>
            <p:cNvSpPr txBox="1">
              <a:spLocks noChangeArrowheads="1"/>
            </p:cNvSpPr>
            <p:nvPr/>
          </p:nvSpPr>
          <p:spPr bwMode="auto">
            <a:xfrm>
              <a:off x="3264527" y="8601892"/>
              <a:ext cx="338554" cy="2130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912813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9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  <a:r>
                <a:rPr lang="en-US" sz="9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’</a:t>
              </a:r>
              <a:endParaRPr lang="it-IT" sz="9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CasellaDiTesto 13"/>
            <p:cNvSpPr txBox="1">
              <a:spLocks noChangeArrowheads="1"/>
            </p:cNvSpPr>
            <p:nvPr/>
          </p:nvSpPr>
          <p:spPr bwMode="auto">
            <a:xfrm rot="16200000">
              <a:off x="1634239" y="7611573"/>
              <a:ext cx="140452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912813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9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GLUT</a:t>
              </a:r>
              <a:r>
                <a:rPr lang="en-US" sz="9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it-IT" sz="9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it-IT" sz="9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9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PM </a:t>
              </a:r>
              <a:r>
                <a:rPr lang="it-IT" sz="900" b="1" dirty="0" err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translocation</a:t>
              </a:r>
              <a:endParaRPr lang="it-IT" sz="9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912813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900" b="1" dirty="0" smtClean="0">
                  <a:solidFill>
                    <a:prstClr val="black"/>
                  </a:solidFill>
                  <a:latin typeface="Symbol" pitchFamily="18" charset="2"/>
                  <a:cs typeface="Times New Roman" pitchFamily="18" charset="0"/>
                </a:rPr>
                <a:t> </a:t>
              </a:r>
              <a:r>
                <a:rPr lang="it-IT" sz="9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it-IT" sz="9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fold</a:t>
              </a:r>
              <a:r>
                <a:rPr lang="it-IT" sz="9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9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increase</a:t>
              </a:r>
              <a:r>
                <a:rPr lang="it-IT" sz="9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over </a:t>
              </a:r>
              <a:r>
                <a:rPr lang="it-IT" sz="900" b="1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basal</a:t>
              </a:r>
              <a:r>
                <a:rPr lang="it-IT" sz="9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</p:txBody>
        </p:sp>
      </p:grpSp>
      <p:sp>
        <p:nvSpPr>
          <p:cNvPr id="65" name="CasellaDiTesto 92"/>
          <p:cNvSpPr txBox="1">
            <a:spLocks noChangeArrowheads="1"/>
          </p:cNvSpPr>
          <p:nvPr/>
        </p:nvSpPr>
        <p:spPr bwMode="auto">
          <a:xfrm>
            <a:off x="4467063" y="381132"/>
            <a:ext cx="1614514" cy="36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5" tIns="45713" rIns="91425" bIns="45713">
            <a:spAutoFit/>
          </a:bodyPr>
          <a:lstStyle/>
          <a:p>
            <a:pPr algn="r"/>
            <a:r>
              <a:rPr lang="it-IT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</a:t>
            </a:r>
            <a:r>
              <a:rPr lang="it-IT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Figure </a:t>
            </a:r>
            <a:r>
              <a:rPr lang="it-IT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GB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6" name="Immagine 6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704" y="6892758"/>
            <a:ext cx="1191227" cy="2492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7" name="CasellaDiTesto 3"/>
          <p:cNvSpPr txBox="1">
            <a:spLocks noChangeArrowheads="1"/>
          </p:cNvSpPr>
          <p:nvPr/>
        </p:nvSpPr>
        <p:spPr bwMode="auto">
          <a:xfrm>
            <a:off x="2404424" y="6892758"/>
            <a:ext cx="42992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000" b="1" dirty="0" smtClean="0">
                <a:latin typeface="Times New Roman" pitchFamily="18" charset="0"/>
                <a:cs typeface="Times New Roman" pitchFamily="18" charset="0"/>
              </a:rPr>
              <a:t>IR </a:t>
            </a:r>
            <a:r>
              <a:rPr lang="it-IT" sz="1000" b="1" dirty="0" smtClean="0">
                <a:latin typeface="Symbol" pitchFamily="18" charset="2"/>
                <a:cs typeface="Times New Roman" pitchFamily="18" charset="0"/>
              </a:rPr>
              <a:t>b</a:t>
            </a:r>
            <a:endParaRPr lang="it-IT" sz="1000" b="1" dirty="0">
              <a:latin typeface="Symbol" pitchFamily="18" charset="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9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8742</TotalTime>
  <Words>62</Words>
  <Application>Microsoft Office PowerPoint</Application>
  <PresentationFormat>A4 (21x29,7 cm)</PresentationFormat>
  <Paragraphs>34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Cecilia</dc:creator>
  <cp:lastModifiedBy>Francesco</cp:lastModifiedBy>
  <cp:revision>816</cp:revision>
  <cp:lastPrinted>2014-08-25T11:28:07Z</cp:lastPrinted>
  <dcterms:created xsi:type="dcterms:W3CDTF">2012-03-23T11:23:26Z</dcterms:created>
  <dcterms:modified xsi:type="dcterms:W3CDTF">2016-07-10T10:27:41Z</dcterms:modified>
</cp:coreProperties>
</file>