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6858000" cy="9144000" type="letter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4576" autoAdjust="0"/>
    <p:restoredTop sz="73643" autoAdjust="0"/>
  </p:normalViewPr>
  <p:slideViewPr>
    <p:cSldViewPr snapToGrid="0">
      <p:cViewPr>
        <p:scale>
          <a:sx n="120" d="100"/>
          <a:sy n="120" d="100"/>
        </p:scale>
        <p:origin x="-1146" y="32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2A10592-44E5-47BA-9580-2B69EF601A15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692150"/>
            <a:ext cx="25971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810CCB8-7A1C-425B-B257-F39C5E2DF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9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6463" y="692150"/>
            <a:ext cx="259715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3: </a:t>
            </a:r>
            <a:r>
              <a:rPr lang="en-US" sz="1200" b="1" dirty="0">
                <a:solidFill>
                  <a:srgbClr val="0000CC"/>
                </a:solidFill>
              </a:rPr>
              <a:t>Figures S1</a:t>
            </a:r>
            <a:r>
              <a:rPr lang="en-US" sz="1200" b="0" dirty="0">
                <a:solidFill>
                  <a:srgbClr val="0000CC"/>
                </a:solidFill>
              </a:rPr>
              <a:t>. Resuspension in 3X SSC preserved cell RNA integrity.</a:t>
            </a:r>
            <a:r>
              <a:rPr lang="en-US" sz="1200" b="0" baseline="0" dirty="0">
                <a:solidFill>
                  <a:srgbClr val="0000CC"/>
                </a:solidFill>
              </a:rPr>
              <a:t> </a:t>
            </a:r>
            <a:r>
              <a:rPr lang="en-US" sz="1200" b="1" baseline="0" dirty="0">
                <a:solidFill>
                  <a:srgbClr val="0000CC"/>
                </a:solidFill>
              </a:rPr>
              <a:t>a</a:t>
            </a:r>
            <a:r>
              <a:rPr lang="en-US" sz="1200" b="0" baseline="0" dirty="0">
                <a:solidFill>
                  <a:srgbClr val="0000CC"/>
                </a:solidFill>
              </a:rPr>
              <a:t>. The methanol-fixed PBMCs resuspended in 3X or 5X SSC buffer showed high quality of RNA determined with Bioanalyzer traces. </a:t>
            </a:r>
            <a:r>
              <a:rPr lang="en-US" sz="1200" b="1" baseline="0" dirty="0">
                <a:solidFill>
                  <a:srgbClr val="0000CC"/>
                </a:solidFill>
              </a:rPr>
              <a:t>b</a:t>
            </a:r>
            <a:r>
              <a:rPr lang="en-US" sz="1200" b="0" baseline="0" dirty="0">
                <a:solidFill>
                  <a:srgbClr val="0000CC"/>
                </a:solidFill>
              </a:rPr>
              <a:t>. The new processing method was validated in several other cell types resuspended in 3X SSC for 30min. </a:t>
            </a:r>
            <a:r>
              <a:rPr lang="en-US" sz="1200" b="0" baseline="0" dirty="0" smtClean="0">
                <a:solidFill>
                  <a:srgbClr val="0000CC"/>
                </a:solidFill>
              </a:rPr>
              <a:t>The RIN numbers were significantly </a:t>
            </a:r>
            <a:r>
              <a:rPr lang="en-US" sz="1200" b="0" baseline="0" smtClean="0">
                <a:solidFill>
                  <a:srgbClr val="0000CC"/>
                </a:solidFill>
              </a:rPr>
              <a:t>improved in </a:t>
            </a:r>
            <a:r>
              <a:rPr lang="en-US" sz="1200" b="0" baseline="0" dirty="0" smtClean="0">
                <a:solidFill>
                  <a:srgbClr val="0000CC"/>
                </a:solidFill>
              </a:rPr>
              <a:t>primary cell types and cell lines with a p value of 0.00001 and 0.008 respectively.</a:t>
            </a:r>
            <a:endParaRPr lang="en-US" sz="1200" b="0" dirty="0">
              <a:solidFill>
                <a:srgbClr val="0000CC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0CCB8-7A1C-425B-B257-F39C5E2DF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1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28210E-A6BF-488F-9F9E-5439BD2AB5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EDEDF89-3B61-4354-A10A-EB97644B1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3DC900-999D-42D9-A130-36C5AC3E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2A0456-BFF8-462E-8ED4-43629CBC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63464C-1D96-4A43-9E55-00DF3148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B721E2-959C-4F50-87D3-4D623DD9D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F64F0D5-F2B8-4C93-B868-193D72C93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34B0DF-850E-4020-B5E4-F95EE26D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743E41-FCA1-4FEA-BEB0-74399EB9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F4C7F1-CE3C-4E45-ABCF-84DB1FBC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1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53C5F48-6B79-48E9-B619-B596350E8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486833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4D6337C-BFCF-4BC2-9082-8E3E25977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486833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1910F6-BB73-4B5A-AB78-EFF1C4B5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6C98EF-5BDB-4B54-BEEA-7036FC9EE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93F9C2-7E28-44AD-85F9-80F77235B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2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C701FF-FBD4-45DD-9419-0B127CFEC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A86234-FF32-4F14-B290-B47940049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6330177-3FD8-49DF-8907-0A5413D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724D51-8568-4984-BE2B-27EE2438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5FF8AA-5F14-4214-88BA-320440281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4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92DC2F-8B3B-47BD-860E-573CFF1A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7" y="2279651"/>
            <a:ext cx="5915025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314767A-7B51-455B-AD87-0D8D56D5C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7" y="6119285"/>
            <a:ext cx="5915025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555C319-A1BF-47AA-AE22-27788C930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2920CE-4E82-4F2D-87B1-39EF8C162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56CAC2-F0EE-4882-8EAB-A1A2A360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7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2017C7-69C7-465A-922E-C75C0ED3E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08BD35-7980-4F28-9B9C-38DF7A24F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C08D1E8-15BE-4A7E-8C6E-CE3297205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7130AED-08FC-4B5F-AFA1-43147ABF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F93642-8BD1-410D-86B3-BA2CBE3B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43E619-3415-47EA-9520-AA5DA950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5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F8DCA5-23B4-45DF-986F-465D09FE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486834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A368875-F10A-4AFC-AF3A-B6F3C1551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F75383F-D594-4C77-95AC-E853F0EA6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340101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0C21B08-EE1F-4DAD-A33B-3FD558BB8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4" y="2241551"/>
            <a:ext cx="2915543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D48FF5-8B0C-4A5C-BF4F-ACDE279B4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4" y="3340101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79F5D03-41A9-4F1E-8BF0-E1461DF16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6AC5392-590A-4D49-B229-283F68E6D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800E14E-0AB3-47FD-94B5-4D29D8BF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9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D498A7-A407-46CA-BD75-B0EC64AF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1254BEB-F7AC-41C6-B5B6-D7691E9E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7C5EB91-E3A1-45CD-96B5-4E5A66951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0A92F94-4CBB-4D16-A4FB-8BFBFC00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8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357A6CE-7613-454D-9CA0-C33B5083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4CCA41D-6A16-456A-B40F-9F915A7E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B7696F3-F528-40C6-A5CB-98FEF69F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6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46FC7D-F347-4378-8009-140577AB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90191A3-A012-444A-B70E-954AAE0B6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4" y="1316567"/>
            <a:ext cx="3471863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E328BF-853F-41B8-89FB-5AABE9CB3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BF64BDD-D5D3-4809-8464-2BF64F7C9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2B39810-A4E2-4379-BABF-04523E2EF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EF0FC4-994F-49C0-BD10-3269B0FC1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2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96EB2E-181B-4C1F-99EA-0405D51ED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609600"/>
            <a:ext cx="2211883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4A40846-E24C-4FA1-8AC5-4B1E5C59B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4" y="1316567"/>
            <a:ext cx="3471863" cy="64981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16A3780-7DB7-46EB-A11D-5569C741D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2" y="2743200"/>
            <a:ext cx="2211883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BEDC694-B750-43E1-9704-3F9A4C9F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AE67ED4-265F-4EDB-9CED-ADF310B7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924DAE-6100-427B-B3D5-CC076734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4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B5440B-A00E-4516-82E4-F9FD6EA9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2487D8-6FF6-49B6-BB63-1270BE79C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9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F71965-BE6B-4381-8BBB-E993A4F43A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8475135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E9632-869D-4E0F-A76F-0304B5079128}" type="datetimeFigureOut">
              <a:rPr lang="en-US" smtClean="0"/>
              <a:t>6/30/2018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5E0914-642D-48BD-90FB-CDA007EC0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4" y="8475135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49BCB20-D03A-477B-B627-26F7A6C1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8475135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7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6177AEB-E4F5-49A0-9BE2-F9F40CAE1C7B}"/>
              </a:ext>
            </a:extLst>
          </p:cNvPr>
          <p:cNvSpPr txBox="1"/>
          <p:nvPr/>
        </p:nvSpPr>
        <p:spPr>
          <a:xfrm>
            <a:off x="202791" y="429566"/>
            <a:ext cx="115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</a:rPr>
              <a:t>Figure </a:t>
            </a:r>
            <a:r>
              <a:rPr lang="en-US" sz="2000" b="1" dirty="0" smtClean="0">
                <a:solidFill>
                  <a:srgbClr val="0000CC"/>
                </a:solidFill>
              </a:rPr>
              <a:t>S1</a:t>
            </a:r>
            <a:endParaRPr lang="en-US" sz="2000" b="1" dirty="0">
              <a:solidFill>
                <a:srgbClr val="0000C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EEC7DC3-9CE9-4F67-994C-3A3562497F5A}"/>
              </a:ext>
            </a:extLst>
          </p:cNvPr>
          <p:cNvSpPr txBox="1"/>
          <p:nvPr/>
        </p:nvSpPr>
        <p:spPr>
          <a:xfrm>
            <a:off x="64554" y="2521848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</a:rPr>
              <a:t>b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44AD7879-A06A-4F49-9253-A37F45000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561" y="1059229"/>
            <a:ext cx="1705691" cy="134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005F94C1-B0A4-4704-B5CB-36541FB14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4"/>
          <a:stretch/>
        </p:blipFill>
        <p:spPr bwMode="auto">
          <a:xfrm>
            <a:off x="3334922" y="1063499"/>
            <a:ext cx="1803639" cy="133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C24884C1-B825-42C6-9470-FDE556777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8" y="958507"/>
            <a:ext cx="1625652" cy="148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7CC8CBDC-1064-4DC1-B931-08C04A1D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94" y="1019125"/>
            <a:ext cx="1502158" cy="142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EBDAC79-59DE-41F7-B661-E69C0D111684}"/>
              </a:ext>
            </a:extLst>
          </p:cNvPr>
          <p:cNvSpPr txBox="1"/>
          <p:nvPr/>
        </p:nvSpPr>
        <p:spPr>
          <a:xfrm>
            <a:off x="698221" y="1182419"/>
            <a:ext cx="900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CC33"/>
                </a:solidFill>
              </a:rPr>
              <a:t>1 x SSC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BE29495-0683-4496-8D69-EE4DB7ACCC14}"/>
              </a:ext>
            </a:extLst>
          </p:cNvPr>
          <p:cNvSpPr txBox="1"/>
          <p:nvPr/>
        </p:nvSpPr>
        <p:spPr>
          <a:xfrm>
            <a:off x="3754661" y="118241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CC33"/>
                </a:solidFill>
              </a:rPr>
              <a:t>3 x SSC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45C47AC-2CE9-4CA8-A337-63EFB4881E82}"/>
              </a:ext>
            </a:extLst>
          </p:cNvPr>
          <p:cNvSpPr txBox="1"/>
          <p:nvPr/>
        </p:nvSpPr>
        <p:spPr>
          <a:xfrm>
            <a:off x="2231705" y="1183738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CC33"/>
                </a:solidFill>
              </a:rPr>
              <a:t>2 x SSC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B5CC32A-2876-415A-967B-1BEC9264F5CF}"/>
              </a:ext>
            </a:extLst>
          </p:cNvPr>
          <p:cNvSpPr txBox="1"/>
          <p:nvPr/>
        </p:nvSpPr>
        <p:spPr>
          <a:xfrm>
            <a:off x="5437957" y="1175532"/>
            <a:ext cx="855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CC33"/>
                </a:solidFill>
              </a:rPr>
              <a:t>5 x SSC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2135" y="2831670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PBMC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4947" y="4354677"/>
            <a:ext cx="606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KLM1</a:t>
            </a:r>
          </a:p>
        </p:txBody>
      </p:sp>
      <p:pic>
        <p:nvPicPr>
          <p:cNvPr id="18" name="Picture 1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94" y="3111778"/>
            <a:ext cx="1612733" cy="1266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4" y="3120208"/>
            <a:ext cx="1553850" cy="1261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24" y="4566298"/>
            <a:ext cx="1610734" cy="122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29" y="4566298"/>
            <a:ext cx="1607539" cy="120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754661" y="5869406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293T</a:t>
            </a: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687" y="6125422"/>
            <a:ext cx="1649982" cy="122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079" y="6133127"/>
            <a:ext cx="1642502" cy="125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542F43-063B-4742-9D7A-E9C1F606C7FB}"/>
              </a:ext>
            </a:extLst>
          </p:cNvPr>
          <p:cNvSpPr txBox="1"/>
          <p:nvPr/>
        </p:nvSpPr>
        <p:spPr>
          <a:xfrm>
            <a:off x="776846" y="3196679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RIN=1.5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6ED3F87-D9CA-481D-9C15-32046F91BADB}"/>
              </a:ext>
            </a:extLst>
          </p:cNvPr>
          <p:cNvSpPr txBox="1"/>
          <p:nvPr/>
        </p:nvSpPr>
        <p:spPr>
          <a:xfrm>
            <a:off x="2452296" y="3173910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RIN=8.4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BADDFB1-8027-4BC6-A96B-6BB53DEE8B88}"/>
              </a:ext>
            </a:extLst>
          </p:cNvPr>
          <p:cNvSpPr txBox="1"/>
          <p:nvPr/>
        </p:nvSpPr>
        <p:spPr>
          <a:xfrm>
            <a:off x="3897545" y="4667228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RIN=7.5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588ED81-8097-4112-B9C0-53BC0C70FFD0}"/>
              </a:ext>
            </a:extLst>
          </p:cNvPr>
          <p:cNvSpPr txBox="1"/>
          <p:nvPr/>
        </p:nvSpPr>
        <p:spPr>
          <a:xfrm>
            <a:off x="5596844" y="4662455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RIN=8.9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8ECFCFC0-CE9C-4212-9D7C-0D093DA7A3E8}"/>
              </a:ext>
            </a:extLst>
          </p:cNvPr>
          <p:cNvSpPr txBox="1"/>
          <p:nvPr/>
        </p:nvSpPr>
        <p:spPr>
          <a:xfrm>
            <a:off x="5596843" y="6177183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RIN=9.6</a:t>
            </a:r>
            <a:endParaRPr lang="en-US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A668F27-9973-4F68-A03A-121438E3360D}"/>
              </a:ext>
            </a:extLst>
          </p:cNvPr>
          <p:cNvSpPr txBox="1"/>
          <p:nvPr/>
        </p:nvSpPr>
        <p:spPr>
          <a:xfrm>
            <a:off x="3976894" y="6175324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RIN=7.0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2135" y="4315703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CD8+ </a:t>
            </a: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868" y="4508566"/>
            <a:ext cx="1589659" cy="130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70" y="4566298"/>
            <a:ext cx="1640038" cy="1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87FBD58-3364-4C6F-93B2-9405FF709C9E}"/>
              </a:ext>
            </a:extLst>
          </p:cNvPr>
          <p:cNvSpPr txBox="1"/>
          <p:nvPr/>
        </p:nvSpPr>
        <p:spPr>
          <a:xfrm>
            <a:off x="766028" y="4718188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RIN=1.3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48F57D0-F90A-4C73-BF27-9C4995A58A29}"/>
              </a:ext>
            </a:extLst>
          </p:cNvPr>
          <p:cNvSpPr txBox="1"/>
          <p:nvPr/>
        </p:nvSpPr>
        <p:spPr>
          <a:xfrm>
            <a:off x="2452295" y="468469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RIN=7.0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7EEC7DC3-9CE9-4F67-994C-3A3562497F5A}"/>
              </a:ext>
            </a:extLst>
          </p:cNvPr>
          <p:cNvSpPr txBox="1"/>
          <p:nvPr/>
        </p:nvSpPr>
        <p:spPr>
          <a:xfrm>
            <a:off x="47141" y="819070"/>
            <a:ext cx="311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5640" y="2521849"/>
            <a:ext cx="2304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PBS              SSC</a:t>
            </a:r>
            <a:endParaRPr lang="en-US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032759" y="2521848"/>
            <a:ext cx="2304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PBS              SSC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3" y="7709125"/>
            <a:ext cx="1598801" cy="119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387078" y="7475636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BMSC</a:t>
            </a:r>
            <a:endParaRPr lang="en-US" sz="1400" b="1" dirty="0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87FBD58-3364-4C6F-93B2-9405FF709C9E}"/>
              </a:ext>
            </a:extLst>
          </p:cNvPr>
          <p:cNvSpPr txBox="1"/>
          <p:nvPr/>
        </p:nvSpPr>
        <p:spPr>
          <a:xfrm>
            <a:off x="904162" y="7718847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RIN=2.1</a:t>
            </a:r>
            <a:endParaRPr lang="en-US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53" y="7652673"/>
            <a:ext cx="1562715" cy="125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A48F57D0-F90A-4C73-BF27-9C4995A58A29}"/>
              </a:ext>
            </a:extLst>
          </p:cNvPr>
          <p:cNvSpPr txBox="1"/>
          <p:nvPr/>
        </p:nvSpPr>
        <p:spPr>
          <a:xfrm>
            <a:off x="2383393" y="7718847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RIN=9.5</a:t>
            </a:r>
            <a:endParaRPr lang="en-US" sz="1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65" y="6001267"/>
            <a:ext cx="1629429" cy="144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87FBD58-3364-4C6F-93B2-9405FF709C9E}"/>
              </a:ext>
            </a:extLst>
          </p:cNvPr>
          <p:cNvSpPr txBox="1"/>
          <p:nvPr/>
        </p:nvSpPr>
        <p:spPr>
          <a:xfrm>
            <a:off x="776845" y="6177183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RIN=2.4</a:t>
            </a:r>
            <a:endParaRPr lang="en-US" sz="12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59" y="5913851"/>
            <a:ext cx="1566668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extBox 48"/>
          <p:cNvSpPr txBox="1"/>
          <p:nvPr/>
        </p:nvSpPr>
        <p:spPr>
          <a:xfrm>
            <a:off x="360934" y="5759962"/>
            <a:ext cx="8713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HMVEC-L</a:t>
            </a:r>
            <a:endParaRPr lang="en-US" sz="14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49" y="3069319"/>
            <a:ext cx="1676537" cy="128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A48F57D0-F90A-4C73-BF27-9C4995A58A29}"/>
              </a:ext>
            </a:extLst>
          </p:cNvPr>
          <p:cNvSpPr txBox="1"/>
          <p:nvPr/>
        </p:nvSpPr>
        <p:spPr>
          <a:xfrm>
            <a:off x="2383393" y="6175323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RIN=9.4</a:t>
            </a:r>
            <a:endParaRPr lang="en-US" sz="1200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6ED3F87-D9CA-481D-9C15-32046F91BADB}"/>
              </a:ext>
            </a:extLst>
          </p:cNvPr>
          <p:cNvSpPr txBox="1"/>
          <p:nvPr/>
        </p:nvSpPr>
        <p:spPr>
          <a:xfrm>
            <a:off x="4153765" y="3133299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RIN=1.4</a:t>
            </a:r>
            <a:endParaRPr lang="en-US" sz="12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30" y="3111778"/>
            <a:ext cx="1607538" cy="120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6ED3F87-D9CA-481D-9C15-32046F91BADB}"/>
              </a:ext>
            </a:extLst>
          </p:cNvPr>
          <p:cNvSpPr txBox="1"/>
          <p:nvPr/>
        </p:nvSpPr>
        <p:spPr>
          <a:xfrm>
            <a:off x="5526705" y="3189492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RIN=8.1</a:t>
            </a:r>
            <a:endParaRPr lang="en-US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3630725" y="2846983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Spleen Cell</a:t>
            </a:r>
            <a:endParaRPr lang="en-US" sz="1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25" y="7652673"/>
            <a:ext cx="1642502" cy="116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30" y="7674100"/>
            <a:ext cx="1607538" cy="116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0A668F27-9973-4F68-A03A-121438E3360D}"/>
              </a:ext>
            </a:extLst>
          </p:cNvPr>
          <p:cNvSpPr txBox="1"/>
          <p:nvPr/>
        </p:nvSpPr>
        <p:spPr>
          <a:xfrm>
            <a:off x="4018257" y="7718847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RIN=5.3</a:t>
            </a:r>
            <a:endParaRPr lang="en-US" sz="1200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8ECFCFC0-CE9C-4212-9D7C-0D093DA7A3E8}"/>
              </a:ext>
            </a:extLst>
          </p:cNvPr>
          <p:cNvSpPr txBox="1"/>
          <p:nvPr/>
        </p:nvSpPr>
        <p:spPr>
          <a:xfrm>
            <a:off x="5596842" y="7718847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RIN=9.7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792738" y="7430133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MEF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53130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3942</TotalTime>
  <Words>128</Words>
  <Application>Microsoft Office PowerPoint</Application>
  <PresentationFormat>Letter Paper (8.5x11 in)</PresentationFormat>
  <Paragraphs>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Jinguo (NIH/NHLBI) [E]</dc:creator>
  <cp:lastModifiedBy>Jinguo</cp:lastModifiedBy>
  <cp:revision>371</cp:revision>
  <cp:lastPrinted>2017-12-12T19:15:44Z</cp:lastPrinted>
  <dcterms:created xsi:type="dcterms:W3CDTF">2017-10-23T18:57:37Z</dcterms:created>
  <dcterms:modified xsi:type="dcterms:W3CDTF">2018-07-01T03:02:50Z</dcterms:modified>
</cp:coreProperties>
</file>