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6" autoAdjust="0"/>
    <p:restoredTop sz="87900" autoAdjust="0"/>
  </p:normalViewPr>
  <p:slideViewPr>
    <p:cSldViewPr snapToGrid="0">
      <p:cViewPr varScale="1">
        <p:scale>
          <a:sx n="93" d="100"/>
          <a:sy n="93" d="100"/>
        </p:scale>
        <p:origin x="60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22A10592-44E5-47BA-9580-2B69EF601A15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692150"/>
            <a:ext cx="615950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810CCB8-7A1C-425B-B257-F39C5E2DF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39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File 4: </a:t>
            </a:r>
            <a:r>
              <a:rPr lang="en-US" b="1" dirty="0"/>
              <a:t>Figure S2</a:t>
            </a:r>
            <a:r>
              <a:rPr lang="en-US" b="0" dirty="0"/>
              <a:t>.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Fixation processing did not aggregate the cells.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PBMCs with greater than 2500 genes detected </a:t>
            </a:r>
            <a:r>
              <a:rPr lang="en-US" baseline="0" dirty="0"/>
              <a:t>(</a:t>
            </a:r>
            <a:r>
              <a:rPr lang="en-US" b="1" baseline="0" dirty="0"/>
              <a:t>a</a:t>
            </a:r>
            <a:r>
              <a:rPr lang="en-US" baseline="0" dirty="0"/>
              <a:t>)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CD8+ cells with more than 2000 genes detected </a:t>
            </a:r>
            <a:r>
              <a:rPr lang="en-US" baseline="0" dirty="0"/>
              <a:t>(</a:t>
            </a:r>
            <a:r>
              <a:rPr lang="en-US" b="1" baseline="0" dirty="0"/>
              <a:t>b</a:t>
            </a:r>
            <a:r>
              <a:rPr lang="en-US" baseline="0" dirty="0"/>
              <a:t>)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 flagged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t</a:t>
            </a:r>
            <a:r>
              <a:rPr lang="en-US" baseline="0" dirty="0"/>
              <a:t>hese droplets usually contain more than one cell (doublet or </a:t>
            </a:r>
            <a:r>
              <a:rPr lang="en-US" baseline="0" dirty="0" err="1"/>
              <a:t>multiplet</a:t>
            </a:r>
            <a:r>
              <a:rPr lang="en-US" baseline="0" dirty="0"/>
              <a:t>). Fixation did not increase the rate of these GEMs/cells.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Methanol-fixed PBMCs remained microscopically visible as single, intact round cells with the similar size as live ones.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0CCB8-7A1C-425B-B257-F39C5E2DF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63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8210E-A6BF-488F-9F9E-5439BD2AB5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DEDF89-3B61-4354-A10A-EB97644B1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DC900-999D-42D9-A130-36C5AC3E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A0456-BFF8-462E-8ED4-43629CBC7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3464C-1D96-4A43-9E55-00DF3148D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8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721E2-959C-4F50-87D3-4D623DD9D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4F0D5-F2B8-4C93-B868-193D72C93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4B0DF-850E-4020-B5E4-F95EE26D4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43E41-FCA1-4FEA-BEB0-74399EB96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4C7F1-CE3C-4E45-ABCF-84DB1FBC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16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3C5F48-6B79-48E9-B619-B596350E8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D6337C-BFCF-4BC2-9082-8E3E25977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910F6-BB73-4B5A-AB78-EFF1C4B5E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C98EF-5BDB-4B54-BEEA-7036FC9EE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3F9C2-7E28-44AD-85F9-80F77235B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726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01FF-FBD4-45DD-9419-0B127CFEC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86234-FF32-4F14-B290-B47940049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30177-3FD8-49DF-8907-0A5413D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24D51-8568-4984-BE2B-27EE2438A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FF8AA-5F14-4214-88BA-320440281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74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2DC2F-8B3B-47BD-860E-573CFF1A4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4767A-7B51-455B-AD87-0D8D56D5C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5C319-A1BF-47AA-AE22-27788C930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920CE-4E82-4F2D-87B1-39EF8C162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6CAC2-F0EE-4882-8EAB-A1A2A3601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375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017C7-69C7-465A-922E-C75C0ED3E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8BD35-7980-4F28-9B9C-38DF7A24FC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08D1E8-15BE-4A7E-8C6E-CE3297205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130AED-08FC-4B5F-AFA1-43147ABF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F93642-8BD1-410D-86B3-BA2CBE3B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3E619-3415-47EA-9520-AA5DA9502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52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8DCA5-23B4-45DF-986F-465D09FE5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368875-F10A-4AFC-AF3A-B6F3C1551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75383F-D594-4C77-95AC-E853F0EA6B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C21B08-EE1F-4DAD-A33B-3FD558BB8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D48FF5-8B0C-4A5C-BF4F-ACDE279B4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9F5D03-41A9-4F1E-8BF0-E1461DF16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AC5392-590A-4D49-B229-283F68E6D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00E14E-0AB3-47FD-94B5-4D29D8BF5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9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498A7-A407-46CA-BD75-B0EC64AF4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254BEB-F7AC-41C6-B5B6-D7691E9EF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5EB91-E3A1-45CD-96B5-4E5A66951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A92F94-4CBB-4D16-A4FB-8BFBFC002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86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57A6CE-7613-454D-9CA0-C33B5083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CCA41D-6A16-456A-B40F-9F915A7EC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696F3-F528-40C6-A5CB-98FEF69FD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6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6FC7D-F347-4378-8009-140577AB1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191A3-A012-444A-B70E-954AAE0B6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328BF-853F-41B8-89FB-5AABE9CB3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64BDD-D5D3-4809-8464-2BF64F7C9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39810-A4E2-4379-BABF-04523E2EF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F0FC4-994F-49C0-BD10-3269B0FC1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027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6EB2E-181B-4C1F-99EA-0405D51ED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A40846-E24C-4FA1-8AC5-4B1E5C59B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A3780-7DB7-46EB-A11D-5569C741D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EDC694-B750-43E1-9704-3F9A4C9F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E67ED4-265F-4EDB-9CED-ADF310B79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24DAE-6100-427B-B3D5-CC0767347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44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B5440B-A00E-4516-82E4-F9FD6EA95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487D8-6FF6-49B6-BB63-1270BE79C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71965-BE6B-4381-8BBB-E993A4F43A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E9632-869D-4E0F-A76F-0304B5079128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E0914-642D-48BD-90FB-CDA007EC0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BCB20-D03A-477B-B627-26F7A6C10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F0BDF-4A58-4D2C-AEC0-BF321A785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7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" t="18345" r="35139" b="23889"/>
          <a:stretch/>
        </p:blipFill>
        <p:spPr bwMode="auto">
          <a:xfrm>
            <a:off x="1392864" y="1364340"/>
            <a:ext cx="4786375" cy="2614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" t="46424" r="36288" b="20058"/>
          <a:stretch/>
        </p:blipFill>
        <p:spPr bwMode="auto">
          <a:xfrm>
            <a:off x="6613451" y="1423499"/>
            <a:ext cx="4635794" cy="251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9825" y="961834"/>
            <a:ext cx="954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PBMC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4165" y="2440745"/>
            <a:ext cx="688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871" y="4815377"/>
            <a:ext cx="9049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Fixed</a:t>
            </a:r>
          </a:p>
          <a:p>
            <a:r>
              <a:rPr lang="en-US" sz="1400" b="1" dirty="0"/>
              <a:t>(3weekS)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06925" y="1690180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1.75%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" t="23031" r="35767" b="20144"/>
          <a:stretch/>
        </p:blipFill>
        <p:spPr bwMode="auto">
          <a:xfrm>
            <a:off x="1384574" y="4284580"/>
            <a:ext cx="4794666" cy="2255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206924" y="4551010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0.60%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" t="22799" r="35031" b="20391"/>
          <a:stretch/>
        </p:blipFill>
        <p:spPr bwMode="auto">
          <a:xfrm>
            <a:off x="6553781" y="4190186"/>
            <a:ext cx="4755134" cy="2339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423771" y="4527381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0.50%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79833" y="902675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CD8+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312693" y="3357349"/>
            <a:ext cx="1405719" cy="1364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128573" y="3832722"/>
            <a:ext cx="1404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Medium: 1174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9717357" y="6193820"/>
            <a:ext cx="95139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490196" y="3330053"/>
            <a:ext cx="1405719" cy="1364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4516226" y="6171063"/>
            <a:ext cx="1024765" cy="242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245593" y="6488668"/>
            <a:ext cx="1300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Medium: 944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547847" y="6499418"/>
            <a:ext cx="1300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Medium: 831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29676" y="3832722"/>
            <a:ext cx="1300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Medium: 981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4165" y="548857"/>
            <a:ext cx="1715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Figure S2.  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9982EB-2C41-45F8-8FE7-89CCE438CA6F}"/>
              </a:ext>
            </a:extLst>
          </p:cNvPr>
          <p:cNvSpPr txBox="1"/>
          <p:nvPr/>
        </p:nvSpPr>
        <p:spPr>
          <a:xfrm>
            <a:off x="6162711" y="679438"/>
            <a:ext cx="349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b</a:t>
            </a:r>
          </a:p>
        </p:txBody>
      </p:sp>
      <p:sp>
        <p:nvSpPr>
          <p:cNvPr id="2" name="TextBox 1"/>
          <p:cNvSpPr txBox="1"/>
          <p:nvPr/>
        </p:nvSpPr>
        <p:spPr>
          <a:xfrm rot="10800000">
            <a:off x="1079774" y="2278949"/>
            <a:ext cx="430887" cy="58887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600" dirty="0"/>
              <a:t>Reads</a:t>
            </a:r>
          </a:p>
        </p:txBody>
      </p:sp>
      <p:sp>
        <p:nvSpPr>
          <p:cNvPr id="25" name="TextBox 24"/>
          <p:cNvSpPr txBox="1"/>
          <p:nvPr/>
        </p:nvSpPr>
        <p:spPr>
          <a:xfrm rot="10800000">
            <a:off x="6245843" y="2309180"/>
            <a:ext cx="400110" cy="52841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400" dirty="0"/>
              <a:t>Reads</a:t>
            </a:r>
          </a:p>
        </p:txBody>
      </p:sp>
      <p:sp>
        <p:nvSpPr>
          <p:cNvPr id="29" name="TextBox 28"/>
          <p:cNvSpPr txBox="1"/>
          <p:nvPr/>
        </p:nvSpPr>
        <p:spPr>
          <a:xfrm rot="10800000">
            <a:off x="6245844" y="5071632"/>
            <a:ext cx="400110" cy="52841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400" dirty="0"/>
              <a:t>Reads</a:t>
            </a:r>
          </a:p>
        </p:txBody>
      </p:sp>
      <p:sp>
        <p:nvSpPr>
          <p:cNvPr id="30" name="TextBox 29"/>
          <p:cNvSpPr txBox="1"/>
          <p:nvPr/>
        </p:nvSpPr>
        <p:spPr>
          <a:xfrm rot="10800000">
            <a:off x="1079773" y="5166313"/>
            <a:ext cx="430887" cy="58887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600" dirty="0"/>
              <a:t>Reads</a:t>
            </a:r>
          </a:p>
        </p:txBody>
      </p:sp>
      <p:sp>
        <p:nvSpPr>
          <p:cNvPr id="15" name="TextBox 14"/>
          <p:cNvSpPr txBox="1"/>
          <p:nvPr/>
        </p:nvSpPr>
        <p:spPr>
          <a:xfrm rot="10800000">
            <a:off x="3636201" y="2142782"/>
            <a:ext cx="400110" cy="122738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400" dirty="0"/>
              <a:t>Detected genes</a:t>
            </a:r>
          </a:p>
        </p:txBody>
      </p:sp>
      <p:sp>
        <p:nvSpPr>
          <p:cNvPr id="32" name="TextBox 31"/>
          <p:cNvSpPr txBox="1"/>
          <p:nvPr/>
        </p:nvSpPr>
        <p:spPr>
          <a:xfrm rot="10800000">
            <a:off x="3692504" y="4815377"/>
            <a:ext cx="400110" cy="122738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400" dirty="0"/>
              <a:t>Detected genes</a:t>
            </a:r>
          </a:p>
        </p:txBody>
      </p:sp>
      <p:sp>
        <p:nvSpPr>
          <p:cNvPr id="33" name="TextBox 32"/>
          <p:cNvSpPr txBox="1"/>
          <p:nvPr/>
        </p:nvSpPr>
        <p:spPr>
          <a:xfrm rot="10800000">
            <a:off x="8790962" y="4722146"/>
            <a:ext cx="400110" cy="122738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400" dirty="0"/>
              <a:t>Detected genes</a:t>
            </a:r>
          </a:p>
        </p:txBody>
      </p:sp>
      <p:sp>
        <p:nvSpPr>
          <p:cNvPr id="34" name="TextBox 33"/>
          <p:cNvSpPr txBox="1"/>
          <p:nvPr/>
        </p:nvSpPr>
        <p:spPr>
          <a:xfrm rot="10800000">
            <a:off x="8790962" y="2164356"/>
            <a:ext cx="400110" cy="122738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400" dirty="0"/>
              <a:t>Detected genes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21313" y="1674328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0.81%</a:t>
            </a:r>
          </a:p>
        </p:txBody>
      </p:sp>
    </p:spTree>
    <p:extLst>
      <p:ext uri="{BB962C8B-B14F-4D97-AF65-F5344CB8AC3E}">
        <p14:creationId xmlns:p14="http://schemas.microsoft.com/office/powerpoint/2010/main" val="2491172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3840</TotalTime>
  <Words>131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Chen, Jinguo (NIH/NHLBI) [E]</dc:creator>
  <cp:lastModifiedBy>Chen, Jinguo (NIH/NIAID) [E]</cp:lastModifiedBy>
  <cp:revision>346</cp:revision>
  <cp:lastPrinted>2017-12-12T19:15:44Z</cp:lastPrinted>
  <dcterms:created xsi:type="dcterms:W3CDTF">2017-10-23T18:57:37Z</dcterms:created>
  <dcterms:modified xsi:type="dcterms:W3CDTF">2018-05-09T13:12:56Z</dcterms:modified>
</cp:coreProperties>
</file>