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78879" autoAdjust="0"/>
  </p:normalViewPr>
  <p:slideViewPr>
    <p:cSldViewPr>
      <p:cViewPr>
        <p:scale>
          <a:sx n="100" d="100"/>
          <a:sy n="100" d="100"/>
        </p:scale>
        <p:origin x="-756" y="36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2E1693-35C8-4038-883B-724BB5423D83}" type="datetimeFigureOut">
              <a:rPr lang="en-US" smtClean="0"/>
              <a:pPr/>
              <a:t>7/14/2018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BA90F4-74A9-448C-BC04-3552B7C08761}" type="slidenum">
              <a:rPr lang="en-US" smtClean="0"/>
              <a:pPr/>
              <a:t>‹#›</a:t>
            </a:fld>
            <a:endParaRPr lang="en-US"/>
          </a:p>
        </p:txBody>
      </p:sp>
    </p:spTree>
    <p:extLst>
      <p:ext uri="{BB962C8B-B14F-4D97-AF65-F5344CB8AC3E}">
        <p14:creationId xmlns:p14="http://schemas.microsoft.com/office/powerpoint/2010/main" xmlns="" val="1722491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Additional </a:t>
            </a:r>
            <a:r>
              <a:rPr lang="en-US" sz="1200" b="1" kern="1200" smtClean="0">
                <a:solidFill>
                  <a:schemeClr val="tx1"/>
                </a:solidFill>
                <a:effectLst/>
                <a:latin typeface="+mn-lt"/>
                <a:ea typeface="+mn-ea"/>
                <a:cs typeface="+mn-cs"/>
              </a:rPr>
              <a:t>file 6: Figure </a:t>
            </a:r>
            <a:r>
              <a:rPr lang="en-US" sz="1200" b="1" kern="1200" dirty="0" err="1" smtClean="0">
                <a:solidFill>
                  <a:schemeClr val="tx1"/>
                </a:solidFill>
                <a:effectLst/>
                <a:latin typeface="+mn-lt"/>
                <a:ea typeface="+mn-ea"/>
                <a:cs typeface="+mn-cs"/>
              </a:rPr>
              <a:t>S3</a:t>
            </a:r>
            <a:r>
              <a:rPr lang="en-US" sz="1200" kern="1200" dirty="0" smtClean="0">
                <a:solidFill>
                  <a:schemeClr val="tx1"/>
                </a:solidFill>
                <a:effectLst/>
                <a:latin typeface="+mn-lt"/>
                <a:ea typeface="+mn-ea"/>
                <a:cs typeface="+mn-cs"/>
              </a:rPr>
              <a:t>. </a:t>
            </a:r>
            <a:r>
              <a:rPr lang="en-US" dirty="0" err="1" smtClean="0"/>
              <a:t>tSNE</a:t>
            </a:r>
            <a:r>
              <a:rPr lang="en-US" baseline="0" dirty="0" smtClean="0"/>
              <a:t> projection of live and fixed PBMCs from donor DTM-X (</a:t>
            </a:r>
            <a:r>
              <a:rPr lang="en-US" b="1" baseline="0" dirty="0" smtClean="0"/>
              <a:t>a</a:t>
            </a:r>
            <a:r>
              <a:rPr lang="en-US" baseline="0" dirty="0" smtClean="0"/>
              <a:t>) and donor (</a:t>
            </a:r>
            <a:r>
              <a:rPr lang="en-US" b="1" baseline="0" dirty="0" smtClean="0"/>
              <a:t>b</a:t>
            </a:r>
            <a:r>
              <a:rPr lang="en-US" baseline="0" dirty="0" smtClean="0"/>
              <a:t>). Cells were grouped using </a:t>
            </a:r>
            <a:r>
              <a:rPr lang="en-US" sz="1200" kern="1200" dirty="0" smtClean="0">
                <a:solidFill>
                  <a:schemeClr val="tx1"/>
                </a:solidFill>
                <a:effectLst/>
                <a:latin typeface="+mn-lt"/>
                <a:ea typeface="+mn-ea"/>
                <a:cs typeface="+mn-cs"/>
              </a:rPr>
              <a:t>graph-based method</a:t>
            </a:r>
            <a:r>
              <a:rPr lang="en-US" baseline="0" dirty="0" smtClean="0"/>
              <a:t>. </a:t>
            </a:r>
            <a:r>
              <a:rPr lang="en-US" sz="1200" kern="1200" dirty="0" smtClean="0">
                <a:solidFill>
                  <a:schemeClr val="tx1"/>
                </a:solidFill>
                <a:effectLst/>
                <a:latin typeface="+mn-lt"/>
                <a:ea typeface="+mn-ea"/>
                <a:cs typeface="+mn-cs"/>
              </a:rPr>
              <a:t>Classification of PBMCs was inferred from the annotation of cluster-specific genes, and based on expression of some well-known markers of immune cell types. Although</a:t>
            </a:r>
            <a:r>
              <a:rPr lang="en-US" sz="1200" kern="1200" baseline="0" dirty="0" smtClean="0">
                <a:solidFill>
                  <a:schemeClr val="tx1"/>
                </a:solidFill>
                <a:effectLst/>
                <a:latin typeface="+mn-lt"/>
                <a:ea typeface="+mn-ea"/>
                <a:cs typeface="+mn-cs"/>
              </a:rPr>
              <a:t> fixation lead to changes of the relative distances of the clusters due to the loss of genes detected, it did not impact the resolution of the low abundant populations (B, NK, DC) in each sample.  S</a:t>
            </a:r>
            <a:r>
              <a:rPr lang="en-US" sz="1200" kern="1200" dirty="0" smtClean="0">
                <a:solidFill>
                  <a:schemeClr val="tx1"/>
                </a:solidFill>
                <a:effectLst/>
                <a:latin typeface="+mn-lt"/>
                <a:ea typeface="+mn-ea"/>
                <a:cs typeface="+mn-cs"/>
              </a:rPr>
              <a:t>ubpopulations were detected from fixed PBMCs at a similar proportion to those of live PBMCs (Table 1). </a:t>
            </a:r>
            <a:endParaRPr lang="en-US" dirty="0"/>
          </a:p>
        </p:txBody>
      </p:sp>
      <p:sp>
        <p:nvSpPr>
          <p:cNvPr id="4" name="Slide Number Placeholder 3"/>
          <p:cNvSpPr>
            <a:spLocks noGrp="1"/>
          </p:cNvSpPr>
          <p:nvPr>
            <p:ph type="sldNum" sz="quarter" idx="10"/>
          </p:nvPr>
        </p:nvSpPr>
        <p:spPr/>
        <p:txBody>
          <a:bodyPr/>
          <a:lstStyle/>
          <a:p>
            <a:fld id="{ECBA90F4-74A9-448C-BC04-3552B7C08761}" type="slidenum">
              <a:rPr lang="en-US" smtClean="0"/>
              <a:pPr/>
              <a:t>1</a:t>
            </a:fld>
            <a:endParaRPr lang="en-US"/>
          </a:p>
        </p:txBody>
      </p:sp>
    </p:spTree>
    <p:extLst>
      <p:ext uri="{BB962C8B-B14F-4D97-AF65-F5344CB8AC3E}">
        <p14:creationId xmlns:p14="http://schemas.microsoft.com/office/powerpoint/2010/main" xmlns="" val="907077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B25809-FD99-429F-84B1-EC728CE8729D}" type="datetimeFigureOut">
              <a:rPr lang="en-US" smtClean="0"/>
              <a:pPr/>
              <a:t>7/14/2018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43911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B25809-FD99-429F-84B1-EC728CE8729D}" type="datetimeFigureOut">
              <a:rPr lang="en-US" smtClean="0"/>
              <a:pPr/>
              <a:t>7/14/2018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4050460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B25809-FD99-429F-84B1-EC728CE8729D}" type="datetimeFigureOut">
              <a:rPr lang="en-US" smtClean="0"/>
              <a:pPr/>
              <a:t>7/14/2018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477864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B25809-FD99-429F-84B1-EC728CE8729D}" type="datetimeFigureOut">
              <a:rPr lang="en-US" smtClean="0"/>
              <a:pPr/>
              <a:t>7/14/2018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1833745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B25809-FD99-429F-84B1-EC728CE8729D}" type="datetimeFigureOut">
              <a:rPr lang="en-US" smtClean="0"/>
              <a:pPr/>
              <a:t>7/14/2018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313636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B25809-FD99-429F-84B1-EC728CE8729D}" type="datetimeFigureOut">
              <a:rPr lang="en-US" smtClean="0"/>
              <a:pPr/>
              <a:t>7/14/2018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698637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B25809-FD99-429F-84B1-EC728CE8729D}" type="datetimeFigureOut">
              <a:rPr lang="en-US" smtClean="0"/>
              <a:pPr/>
              <a:t>7/14/2018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29885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B25809-FD99-429F-84B1-EC728CE8729D}" type="datetimeFigureOut">
              <a:rPr lang="en-US" smtClean="0"/>
              <a:pPr/>
              <a:t>7/14/2018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555000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25809-FD99-429F-84B1-EC728CE8729D}" type="datetimeFigureOut">
              <a:rPr lang="en-US" smtClean="0"/>
              <a:pPr/>
              <a:t>7/14/2018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0602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B25809-FD99-429F-84B1-EC728CE8729D}" type="datetimeFigureOut">
              <a:rPr lang="en-US" smtClean="0"/>
              <a:pPr/>
              <a:t>7/14/2018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24720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B25809-FD99-429F-84B1-EC728CE8729D}" type="datetimeFigureOut">
              <a:rPr lang="en-US" smtClean="0"/>
              <a:pPr/>
              <a:t>7/14/2018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3552511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B25809-FD99-429F-84B1-EC728CE8729D}" type="datetimeFigureOut">
              <a:rPr lang="en-US" smtClean="0"/>
              <a:pPr/>
              <a:t>7/14/2018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492AF-A66B-4E42-BF29-A9D6B70106A1}" type="slidenum">
              <a:rPr lang="en-US" smtClean="0"/>
              <a:pPr/>
              <a:t>‹#›</a:t>
            </a:fld>
            <a:endParaRPr lang="en-US"/>
          </a:p>
        </p:txBody>
      </p:sp>
    </p:spTree>
    <p:extLst>
      <p:ext uri="{BB962C8B-B14F-4D97-AF65-F5344CB8AC3E}">
        <p14:creationId xmlns:p14="http://schemas.microsoft.com/office/powerpoint/2010/main" xmlns="" val="3249336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xmlns="" val="0"/>
              </a:ext>
            </a:extLst>
          </a:blip>
          <a:srcRect l="7044" t="4186" r="27120" b="18182"/>
          <a:stretch/>
        </p:blipFill>
        <p:spPr>
          <a:xfrm>
            <a:off x="152400" y="1299594"/>
            <a:ext cx="2999896" cy="2366366"/>
          </a:xfrm>
          <a:prstGeom prst="rect">
            <a:avLst/>
          </a:prstGeom>
          <a:ln>
            <a:solidFill>
              <a:schemeClr val="tx1"/>
            </a:solidFill>
          </a:ln>
        </p:spPr>
      </p:pic>
      <p:sp>
        <p:nvSpPr>
          <p:cNvPr id="8" name="TextBox 7">
            <a:extLst>
              <a:ext uri="{FF2B5EF4-FFF2-40B4-BE49-F238E27FC236}">
                <a16:creationId xmlns="" xmlns:a16="http://schemas.microsoft.com/office/drawing/2014/main" id="{0AECD4F4-06BC-4BBC-B615-DD748933D78D}"/>
              </a:ext>
            </a:extLst>
          </p:cNvPr>
          <p:cNvSpPr txBox="1"/>
          <p:nvPr/>
        </p:nvSpPr>
        <p:spPr>
          <a:xfrm>
            <a:off x="1120738" y="2362200"/>
            <a:ext cx="519694" cy="276999"/>
          </a:xfrm>
          <a:prstGeom prst="rect">
            <a:avLst/>
          </a:prstGeom>
          <a:noFill/>
        </p:spPr>
        <p:txBody>
          <a:bodyPr wrap="none" rtlCol="0">
            <a:spAutoFit/>
          </a:bodyPr>
          <a:lstStyle/>
          <a:p>
            <a:r>
              <a:rPr lang="en-US" sz="1200" b="1" dirty="0"/>
              <a:t>CD4+</a:t>
            </a:r>
          </a:p>
        </p:txBody>
      </p:sp>
      <p:sp>
        <p:nvSpPr>
          <p:cNvPr id="9" name="TextBox 8">
            <a:extLst>
              <a:ext uri="{FF2B5EF4-FFF2-40B4-BE49-F238E27FC236}">
                <a16:creationId xmlns="" xmlns:a16="http://schemas.microsoft.com/office/drawing/2014/main" id="{0AECD4F4-06BC-4BBC-B615-DD748933D78D}"/>
              </a:ext>
            </a:extLst>
          </p:cNvPr>
          <p:cNvSpPr txBox="1"/>
          <p:nvPr/>
        </p:nvSpPr>
        <p:spPr>
          <a:xfrm>
            <a:off x="76200" y="2639199"/>
            <a:ext cx="519694" cy="276999"/>
          </a:xfrm>
          <a:prstGeom prst="rect">
            <a:avLst/>
          </a:prstGeom>
          <a:noFill/>
        </p:spPr>
        <p:txBody>
          <a:bodyPr wrap="none" rtlCol="0">
            <a:spAutoFit/>
          </a:bodyPr>
          <a:lstStyle/>
          <a:p>
            <a:r>
              <a:rPr lang="en-US" sz="1200" b="1" dirty="0"/>
              <a:t>CD8+</a:t>
            </a:r>
          </a:p>
        </p:txBody>
      </p:sp>
      <p:sp>
        <p:nvSpPr>
          <p:cNvPr id="10" name="TextBox 9">
            <a:extLst>
              <a:ext uri="{FF2B5EF4-FFF2-40B4-BE49-F238E27FC236}">
                <a16:creationId xmlns="" xmlns:a16="http://schemas.microsoft.com/office/drawing/2014/main" id="{0AECD4F4-06BC-4BBC-B615-DD748933D78D}"/>
              </a:ext>
            </a:extLst>
          </p:cNvPr>
          <p:cNvSpPr txBox="1"/>
          <p:nvPr/>
        </p:nvSpPr>
        <p:spPr>
          <a:xfrm>
            <a:off x="440492" y="3267652"/>
            <a:ext cx="430374" cy="276999"/>
          </a:xfrm>
          <a:prstGeom prst="rect">
            <a:avLst/>
          </a:prstGeom>
          <a:noFill/>
        </p:spPr>
        <p:txBody>
          <a:bodyPr wrap="none" rtlCol="0">
            <a:spAutoFit/>
          </a:bodyPr>
          <a:lstStyle/>
          <a:p>
            <a:r>
              <a:rPr lang="en-US" sz="1200" b="1" dirty="0"/>
              <a:t>NKs</a:t>
            </a:r>
          </a:p>
        </p:txBody>
      </p:sp>
      <p:sp>
        <p:nvSpPr>
          <p:cNvPr id="11" name="TextBox 10">
            <a:extLst>
              <a:ext uri="{FF2B5EF4-FFF2-40B4-BE49-F238E27FC236}">
                <a16:creationId xmlns="" xmlns:a16="http://schemas.microsoft.com/office/drawing/2014/main" id="{5CDA7180-0856-487E-B40B-0D56EB88991E}"/>
              </a:ext>
            </a:extLst>
          </p:cNvPr>
          <p:cNvSpPr txBox="1"/>
          <p:nvPr/>
        </p:nvSpPr>
        <p:spPr>
          <a:xfrm>
            <a:off x="870866" y="1368056"/>
            <a:ext cx="585417" cy="276999"/>
          </a:xfrm>
          <a:prstGeom prst="rect">
            <a:avLst/>
          </a:prstGeom>
          <a:noFill/>
        </p:spPr>
        <p:txBody>
          <a:bodyPr wrap="none" rtlCol="0">
            <a:spAutoFit/>
          </a:bodyPr>
          <a:lstStyle/>
          <a:p>
            <a:r>
              <a:rPr lang="en-US" sz="1200" b="1" dirty="0"/>
              <a:t>B cells</a:t>
            </a:r>
          </a:p>
        </p:txBody>
      </p:sp>
      <p:sp>
        <p:nvSpPr>
          <p:cNvPr id="12" name="TextBox 11">
            <a:extLst>
              <a:ext uri="{FF2B5EF4-FFF2-40B4-BE49-F238E27FC236}">
                <a16:creationId xmlns="" xmlns:a16="http://schemas.microsoft.com/office/drawing/2014/main" id="{20326523-7C1E-4ABA-80E0-E295D6C8F970}"/>
              </a:ext>
            </a:extLst>
          </p:cNvPr>
          <p:cNvSpPr txBox="1"/>
          <p:nvPr/>
        </p:nvSpPr>
        <p:spPr>
          <a:xfrm>
            <a:off x="2649314" y="2639198"/>
            <a:ext cx="598241" cy="276999"/>
          </a:xfrm>
          <a:prstGeom prst="rect">
            <a:avLst/>
          </a:prstGeom>
          <a:noFill/>
        </p:spPr>
        <p:txBody>
          <a:bodyPr wrap="none" rtlCol="0">
            <a:spAutoFit/>
          </a:bodyPr>
          <a:lstStyle/>
          <a:p>
            <a:r>
              <a:rPr lang="en-US" sz="1200" b="1" dirty="0"/>
              <a:t>CD16</a:t>
            </a:r>
            <a:r>
              <a:rPr lang="en-US" sz="1200" b="1" dirty="0" smtClean="0"/>
              <a:t>+</a:t>
            </a:r>
            <a:endParaRPr lang="en-US" sz="1200" b="1" dirty="0"/>
          </a:p>
        </p:txBody>
      </p:sp>
      <p:sp>
        <p:nvSpPr>
          <p:cNvPr id="13" name="TextBox 12">
            <a:extLst>
              <a:ext uri="{FF2B5EF4-FFF2-40B4-BE49-F238E27FC236}">
                <a16:creationId xmlns="" xmlns:a16="http://schemas.microsoft.com/office/drawing/2014/main" id="{46B2B45A-BDA1-4A4E-B888-200FAD347696}"/>
              </a:ext>
            </a:extLst>
          </p:cNvPr>
          <p:cNvSpPr txBox="1"/>
          <p:nvPr/>
        </p:nvSpPr>
        <p:spPr>
          <a:xfrm>
            <a:off x="1648733" y="3289467"/>
            <a:ext cx="1344151" cy="276999"/>
          </a:xfrm>
          <a:prstGeom prst="rect">
            <a:avLst/>
          </a:prstGeom>
          <a:noFill/>
        </p:spPr>
        <p:txBody>
          <a:bodyPr wrap="none" rtlCol="0">
            <a:spAutoFit/>
          </a:bodyPr>
          <a:lstStyle/>
          <a:p>
            <a:r>
              <a:rPr lang="en-US" sz="1200" b="1" dirty="0"/>
              <a:t>CD14+ Monocytes</a:t>
            </a:r>
          </a:p>
        </p:txBody>
      </p:sp>
      <p:sp>
        <p:nvSpPr>
          <p:cNvPr id="14" name="TextBox 13">
            <a:extLst>
              <a:ext uri="{FF2B5EF4-FFF2-40B4-BE49-F238E27FC236}">
                <a16:creationId xmlns="" xmlns:a16="http://schemas.microsoft.com/office/drawing/2014/main" id="{0AECD4F4-06BC-4BBC-B615-DD748933D78D}"/>
              </a:ext>
            </a:extLst>
          </p:cNvPr>
          <p:cNvSpPr txBox="1"/>
          <p:nvPr/>
        </p:nvSpPr>
        <p:spPr>
          <a:xfrm>
            <a:off x="2331697" y="2248013"/>
            <a:ext cx="364202" cy="276999"/>
          </a:xfrm>
          <a:prstGeom prst="rect">
            <a:avLst/>
          </a:prstGeom>
          <a:noFill/>
        </p:spPr>
        <p:txBody>
          <a:bodyPr wrap="none" rtlCol="0">
            <a:spAutoFit/>
          </a:bodyPr>
          <a:lstStyle/>
          <a:p>
            <a:r>
              <a:rPr lang="en-US" sz="1200" b="1" dirty="0"/>
              <a:t>DC</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xmlns="" val="0"/>
              </a:ext>
            </a:extLst>
          </a:blip>
          <a:srcRect l="7087" t="2200" r="29521" b="22658"/>
          <a:stretch/>
        </p:blipFill>
        <p:spPr>
          <a:xfrm>
            <a:off x="3164493" y="1299594"/>
            <a:ext cx="2971800" cy="2366366"/>
          </a:xfrm>
          <a:prstGeom prst="rect">
            <a:avLst/>
          </a:prstGeom>
          <a:ln>
            <a:solidFill>
              <a:schemeClr val="tx1"/>
            </a:solidFill>
          </a:ln>
        </p:spPr>
      </p:pic>
      <p:sp>
        <p:nvSpPr>
          <p:cNvPr id="16" name="TextBox 15">
            <a:extLst>
              <a:ext uri="{FF2B5EF4-FFF2-40B4-BE49-F238E27FC236}">
                <a16:creationId xmlns="" xmlns:a16="http://schemas.microsoft.com/office/drawing/2014/main" id="{0AECD4F4-06BC-4BBC-B615-DD748933D78D}"/>
              </a:ext>
            </a:extLst>
          </p:cNvPr>
          <p:cNvSpPr txBox="1"/>
          <p:nvPr/>
        </p:nvSpPr>
        <p:spPr>
          <a:xfrm>
            <a:off x="3695614" y="2162289"/>
            <a:ext cx="364202" cy="276999"/>
          </a:xfrm>
          <a:prstGeom prst="rect">
            <a:avLst/>
          </a:prstGeom>
          <a:noFill/>
        </p:spPr>
        <p:txBody>
          <a:bodyPr wrap="none" rtlCol="0">
            <a:spAutoFit/>
          </a:bodyPr>
          <a:lstStyle/>
          <a:p>
            <a:r>
              <a:rPr lang="en-US" sz="1200" b="1" dirty="0"/>
              <a:t>DC</a:t>
            </a:r>
          </a:p>
        </p:txBody>
      </p:sp>
      <p:sp>
        <p:nvSpPr>
          <p:cNvPr id="17" name="TextBox 16">
            <a:extLst>
              <a:ext uri="{FF2B5EF4-FFF2-40B4-BE49-F238E27FC236}">
                <a16:creationId xmlns="" xmlns:a16="http://schemas.microsoft.com/office/drawing/2014/main" id="{46B2B45A-BDA1-4A4E-B888-200FAD347696}"/>
              </a:ext>
            </a:extLst>
          </p:cNvPr>
          <p:cNvSpPr txBox="1"/>
          <p:nvPr/>
        </p:nvSpPr>
        <p:spPr>
          <a:xfrm>
            <a:off x="3152296" y="3269460"/>
            <a:ext cx="1344151" cy="276999"/>
          </a:xfrm>
          <a:prstGeom prst="rect">
            <a:avLst/>
          </a:prstGeom>
          <a:noFill/>
        </p:spPr>
        <p:txBody>
          <a:bodyPr wrap="none" rtlCol="0">
            <a:spAutoFit/>
          </a:bodyPr>
          <a:lstStyle/>
          <a:p>
            <a:r>
              <a:rPr lang="en-US" sz="1200" b="1" dirty="0"/>
              <a:t>CD14+ Monocytes</a:t>
            </a:r>
          </a:p>
        </p:txBody>
      </p:sp>
      <p:sp>
        <p:nvSpPr>
          <p:cNvPr id="18" name="TextBox 17">
            <a:extLst>
              <a:ext uri="{FF2B5EF4-FFF2-40B4-BE49-F238E27FC236}">
                <a16:creationId xmlns="" xmlns:a16="http://schemas.microsoft.com/office/drawing/2014/main" id="{5CDA7180-0856-487E-B40B-0D56EB88991E}"/>
              </a:ext>
            </a:extLst>
          </p:cNvPr>
          <p:cNvSpPr txBox="1"/>
          <p:nvPr/>
        </p:nvSpPr>
        <p:spPr>
          <a:xfrm>
            <a:off x="3398260" y="1402611"/>
            <a:ext cx="585417" cy="276999"/>
          </a:xfrm>
          <a:prstGeom prst="rect">
            <a:avLst/>
          </a:prstGeom>
          <a:noFill/>
        </p:spPr>
        <p:txBody>
          <a:bodyPr wrap="none" rtlCol="0">
            <a:spAutoFit/>
          </a:bodyPr>
          <a:lstStyle/>
          <a:p>
            <a:r>
              <a:rPr lang="en-US" sz="1200" b="1" dirty="0"/>
              <a:t>B cells</a:t>
            </a:r>
          </a:p>
        </p:txBody>
      </p:sp>
      <p:sp>
        <p:nvSpPr>
          <p:cNvPr id="19" name="TextBox 18">
            <a:extLst>
              <a:ext uri="{FF2B5EF4-FFF2-40B4-BE49-F238E27FC236}">
                <a16:creationId xmlns="" xmlns:a16="http://schemas.microsoft.com/office/drawing/2014/main" id="{0AECD4F4-06BC-4BBC-B615-DD748933D78D}"/>
              </a:ext>
            </a:extLst>
          </p:cNvPr>
          <p:cNvSpPr txBox="1"/>
          <p:nvPr/>
        </p:nvSpPr>
        <p:spPr>
          <a:xfrm>
            <a:off x="4784918" y="1398235"/>
            <a:ext cx="430374" cy="276999"/>
          </a:xfrm>
          <a:prstGeom prst="rect">
            <a:avLst/>
          </a:prstGeom>
          <a:noFill/>
        </p:spPr>
        <p:txBody>
          <a:bodyPr wrap="none" rtlCol="0">
            <a:spAutoFit/>
          </a:bodyPr>
          <a:lstStyle/>
          <a:p>
            <a:r>
              <a:rPr lang="en-US" sz="1200" b="1" dirty="0"/>
              <a:t>NKs</a:t>
            </a:r>
          </a:p>
        </p:txBody>
      </p:sp>
      <p:sp>
        <p:nvSpPr>
          <p:cNvPr id="21" name="TextBox 20">
            <a:extLst>
              <a:ext uri="{FF2B5EF4-FFF2-40B4-BE49-F238E27FC236}">
                <a16:creationId xmlns="" xmlns:a16="http://schemas.microsoft.com/office/drawing/2014/main" id="{0AECD4F4-06BC-4BBC-B615-DD748933D78D}"/>
              </a:ext>
            </a:extLst>
          </p:cNvPr>
          <p:cNvSpPr txBox="1"/>
          <p:nvPr/>
        </p:nvSpPr>
        <p:spPr>
          <a:xfrm>
            <a:off x="5334000" y="1828800"/>
            <a:ext cx="519694" cy="276999"/>
          </a:xfrm>
          <a:prstGeom prst="rect">
            <a:avLst/>
          </a:prstGeom>
          <a:noFill/>
        </p:spPr>
        <p:txBody>
          <a:bodyPr wrap="none" rtlCol="0">
            <a:spAutoFit/>
          </a:bodyPr>
          <a:lstStyle/>
          <a:p>
            <a:r>
              <a:rPr lang="en-US" sz="1200" b="1" dirty="0"/>
              <a:t>CD8+</a:t>
            </a:r>
          </a:p>
        </p:txBody>
      </p:sp>
      <p:sp>
        <p:nvSpPr>
          <p:cNvPr id="22" name="TextBox 21">
            <a:extLst>
              <a:ext uri="{FF2B5EF4-FFF2-40B4-BE49-F238E27FC236}">
                <a16:creationId xmlns="" xmlns:a16="http://schemas.microsoft.com/office/drawing/2014/main" id="{0AECD4F4-06BC-4BBC-B615-DD748933D78D}"/>
              </a:ext>
            </a:extLst>
          </p:cNvPr>
          <p:cNvSpPr txBox="1"/>
          <p:nvPr/>
        </p:nvSpPr>
        <p:spPr>
          <a:xfrm>
            <a:off x="5074153" y="3290500"/>
            <a:ext cx="519694" cy="276999"/>
          </a:xfrm>
          <a:prstGeom prst="rect">
            <a:avLst/>
          </a:prstGeom>
          <a:noFill/>
        </p:spPr>
        <p:txBody>
          <a:bodyPr wrap="none" rtlCol="0">
            <a:spAutoFit/>
          </a:bodyPr>
          <a:lstStyle/>
          <a:p>
            <a:r>
              <a:rPr lang="en-US" sz="1200" b="1" dirty="0"/>
              <a:t>CD4+</a:t>
            </a:r>
          </a:p>
        </p:txBody>
      </p:sp>
      <p:sp>
        <p:nvSpPr>
          <p:cNvPr id="23" name="TextBox 22">
            <a:extLst>
              <a:ext uri="{FF2B5EF4-FFF2-40B4-BE49-F238E27FC236}">
                <a16:creationId xmlns="" xmlns:a16="http://schemas.microsoft.com/office/drawing/2014/main" id="{20326523-7C1E-4ABA-80E0-E295D6C8F970}"/>
              </a:ext>
            </a:extLst>
          </p:cNvPr>
          <p:cNvSpPr txBox="1"/>
          <p:nvPr/>
        </p:nvSpPr>
        <p:spPr>
          <a:xfrm>
            <a:off x="3110709" y="2211742"/>
            <a:ext cx="598241" cy="276999"/>
          </a:xfrm>
          <a:prstGeom prst="rect">
            <a:avLst/>
          </a:prstGeom>
          <a:noFill/>
        </p:spPr>
        <p:txBody>
          <a:bodyPr wrap="none" rtlCol="0">
            <a:spAutoFit/>
          </a:bodyPr>
          <a:lstStyle/>
          <a:p>
            <a:r>
              <a:rPr lang="en-US" sz="1200" b="1" dirty="0"/>
              <a:t>CD16</a:t>
            </a:r>
            <a:r>
              <a:rPr lang="en-US" sz="1200" b="1" dirty="0" smtClean="0"/>
              <a:t>+</a:t>
            </a:r>
            <a:endParaRPr lang="en-US" sz="1200" b="1" dirty="0"/>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xmlns="" val="0"/>
              </a:ext>
            </a:extLst>
          </a:blip>
          <a:srcRect l="7720" t="2819" r="27306" b="20095"/>
          <a:stretch/>
        </p:blipFill>
        <p:spPr>
          <a:xfrm>
            <a:off x="6126768" y="1299593"/>
            <a:ext cx="2891048" cy="2366367"/>
          </a:xfrm>
          <a:prstGeom prst="rect">
            <a:avLst/>
          </a:prstGeom>
          <a:ln>
            <a:solidFill>
              <a:schemeClr val="tx1"/>
            </a:solidFill>
          </a:ln>
        </p:spPr>
      </p:pic>
      <p:sp>
        <p:nvSpPr>
          <p:cNvPr id="25" name="TextBox 24">
            <a:extLst>
              <a:ext uri="{FF2B5EF4-FFF2-40B4-BE49-F238E27FC236}">
                <a16:creationId xmlns="" xmlns:a16="http://schemas.microsoft.com/office/drawing/2014/main" id="{5CDA7180-0856-487E-B40B-0D56EB88991E}"/>
              </a:ext>
            </a:extLst>
          </p:cNvPr>
          <p:cNvSpPr txBox="1"/>
          <p:nvPr/>
        </p:nvSpPr>
        <p:spPr>
          <a:xfrm>
            <a:off x="7086600" y="1368055"/>
            <a:ext cx="585417" cy="276999"/>
          </a:xfrm>
          <a:prstGeom prst="rect">
            <a:avLst/>
          </a:prstGeom>
          <a:noFill/>
        </p:spPr>
        <p:txBody>
          <a:bodyPr wrap="none" rtlCol="0">
            <a:spAutoFit/>
          </a:bodyPr>
          <a:lstStyle/>
          <a:p>
            <a:r>
              <a:rPr lang="en-US" sz="1200" b="1" dirty="0"/>
              <a:t>B cells</a:t>
            </a:r>
          </a:p>
        </p:txBody>
      </p:sp>
      <p:sp>
        <p:nvSpPr>
          <p:cNvPr id="26" name="TextBox 25">
            <a:extLst>
              <a:ext uri="{FF2B5EF4-FFF2-40B4-BE49-F238E27FC236}">
                <a16:creationId xmlns="" xmlns:a16="http://schemas.microsoft.com/office/drawing/2014/main" id="{0AECD4F4-06BC-4BBC-B615-DD748933D78D}"/>
              </a:ext>
            </a:extLst>
          </p:cNvPr>
          <p:cNvSpPr txBox="1"/>
          <p:nvPr/>
        </p:nvSpPr>
        <p:spPr>
          <a:xfrm>
            <a:off x="8458200" y="1690300"/>
            <a:ext cx="430374" cy="276999"/>
          </a:xfrm>
          <a:prstGeom prst="rect">
            <a:avLst/>
          </a:prstGeom>
          <a:noFill/>
        </p:spPr>
        <p:txBody>
          <a:bodyPr wrap="none" rtlCol="0">
            <a:spAutoFit/>
          </a:bodyPr>
          <a:lstStyle/>
          <a:p>
            <a:r>
              <a:rPr lang="en-US" sz="1200" b="1" dirty="0"/>
              <a:t>NKs</a:t>
            </a:r>
          </a:p>
        </p:txBody>
      </p:sp>
      <p:sp>
        <p:nvSpPr>
          <p:cNvPr id="27" name="TextBox 26">
            <a:extLst>
              <a:ext uri="{FF2B5EF4-FFF2-40B4-BE49-F238E27FC236}">
                <a16:creationId xmlns="" xmlns:a16="http://schemas.microsoft.com/office/drawing/2014/main" id="{0AECD4F4-06BC-4BBC-B615-DD748933D78D}"/>
              </a:ext>
            </a:extLst>
          </p:cNvPr>
          <p:cNvSpPr txBox="1"/>
          <p:nvPr/>
        </p:nvSpPr>
        <p:spPr>
          <a:xfrm>
            <a:off x="8001000" y="2386512"/>
            <a:ext cx="519694" cy="276999"/>
          </a:xfrm>
          <a:prstGeom prst="rect">
            <a:avLst/>
          </a:prstGeom>
          <a:noFill/>
        </p:spPr>
        <p:txBody>
          <a:bodyPr wrap="none" rtlCol="0">
            <a:spAutoFit/>
          </a:bodyPr>
          <a:lstStyle/>
          <a:p>
            <a:r>
              <a:rPr lang="en-US" sz="1200" b="1" dirty="0"/>
              <a:t>CD8+</a:t>
            </a:r>
          </a:p>
        </p:txBody>
      </p:sp>
      <p:sp>
        <p:nvSpPr>
          <p:cNvPr id="28" name="TextBox 27">
            <a:extLst>
              <a:ext uri="{FF2B5EF4-FFF2-40B4-BE49-F238E27FC236}">
                <a16:creationId xmlns="" xmlns:a16="http://schemas.microsoft.com/office/drawing/2014/main" id="{0AECD4F4-06BC-4BBC-B615-DD748933D78D}"/>
              </a:ext>
            </a:extLst>
          </p:cNvPr>
          <p:cNvSpPr txBox="1"/>
          <p:nvPr/>
        </p:nvSpPr>
        <p:spPr>
          <a:xfrm>
            <a:off x="7464928" y="2672002"/>
            <a:ext cx="519694" cy="276999"/>
          </a:xfrm>
          <a:prstGeom prst="rect">
            <a:avLst/>
          </a:prstGeom>
          <a:noFill/>
        </p:spPr>
        <p:txBody>
          <a:bodyPr wrap="none" rtlCol="0">
            <a:spAutoFit/>
          </a:bodyPr>
          <a:lstStyle/>
          <a:p>
            <a:r>
              <a:rPr lang="en-US" sz="1200" b="1" dirty="0"/>
              <a:t>CD4+</a:t>
            </a:r>
          </a:p>
        </p:txBody>
      </p:sp>
      <p:sp>
        <p:nvSpPr>
          <p:cNvPr id="29" name="TextBox 28">
            <a:extLst>
              <a:ext uri="{FF2B5EF4-FFF2-40B4-BE49-F238E27FC236}">
                <a16:creationId xmlns="" xmlns:a16="http://schemas.microsoft.com/office/drawing/2014/main" id="{46B2B45A-BDA1-4A4E-B888-200FAD347696}"/>
              </a:ext>
            </a:extLst>
          </p:cNvPr>
          <p:cNvSpPr txBox="1"/>
          <p:nvPr/>
        </p:nvSpPr>
        <p:spPr>
          <a:xfrm>
            <a:off x="6035157" y="2310313"/>
            <a:ext cx="1344151" cy="276999"/>
          </a:xfrm>
          <a:prstGeom prst="rect">
            <a:avLst/>
          </a:prstGeom>
          <a:noFill/>
        </p:spPr>
        <p:txBody>
          <a:bodyPr wrap="none" rtlCol="0">
            <a:spAutoFit/>
          </a:bodyPr>
          <a:lstStyle/>
          <a:p>
            <a:r>
              <a:rPr lang="en-US" sz="1200" b="1" dirty="0"/>
              <a:t>CD14+ Monocytes</a:t>
            </a:r>
          </a:p>
        </p:txBody>
      </p:sp>
      <p:sp>
        <p:nvSpPr>
          <p:cNvPr id="30" name="TextBox 29">
            <a:extLst>
              <a:ext uri="{FF2B5EF4-FFF2-40B4-BE49-F238E27FC236}">
                <a16:creationId xmlns="" xmlns:a16="http://schemas.microsoft.com/office/drawing/2014/main" id="{20326523-7C1E-4ABA-80E0-E295D6C8F970}"/>
              </a:ext>
            </a:extLst>
          </p:cNvPr>
          <p:cNvSpPr txBox="1"/>
          <p:nvPr/>
        </p:nvSpPr>
        <p:spPr>
          <a:xfrm>
            <a:off x="7273171" y="1727624"/>
            <a:ext cx="598241" cy="276999"/>
          </a:xfrm>
          <a:prstGeom prst="rect">
            <a:avLst/>
          </a:prstGeom>
          <a:noFill/>
        </p:spPr>
        <p:txBody>
          <a:bodyPr wrap="none" rtlCol="0">
            <a:spAutoFit/>
          </a:bodyPr>
          <a:lstStyle/>
          <a:p>
            <a:r>
              <a:rPr lang="en-US" sz="1200" b="1" dirty="0"/>
              <a:t>CD16</a:t>
            </a:r>
            <a:r>
              <a:rPr lang="en-US" sz="1200" b="1" dirty="0" smtClean="0"/>
              <a:t>+</a:t>
            </a:r>
            <a:endParaRPr lang="en-US" sz="1200" b="1" dirty="0"/>
          </a:p>
        </p:txBody>
      </p:sp>
      <p:sp>
        <p:nvSpPr>
          <p:cNvPr id="31" name="TextBox 30">
            <a:extLst>
              <a:ext uri="{FF2B5EF4-FFF2-40B4-BE49-F238E27FC236}">
                <a16:creationId xmlns="" xmlns:a16="http://schemas.microsoft.com/office/drawing/2014/main" id="{0AECD4F4-06BC-4BBC-B615-DD748933D78D}"/>
              </a:ext>
            </a:extLst>
          </p:cNvPr>
          <p:cNvSpPr txBox="1"/>
          <p:nvPr/>
        </p:nvSpPr>
        <p:spPr>
          <a:xfrm>
            <a:off x="7782249" y="1967299"/>
            <a:ext cx="364202" cy="276999"/>
          </a:xfrm>
          <a:prstGeom prst="rect">
            <a:avLst/>
          </a:prstGeom>
          <a:noFill/>
        </p:spPr>
        <p:txBody>
          <a:bodyPr wrap="none" rtlCol="0">
            <a:spAutoFit/>
          </a:bodyPr>
          <a:lstStyle/>
          <a:p>
            <a:r>
              <a:rPr lang="en-US" sz="1200" b="1" dirty="0"/>
              <a:t>DC</a:t>
            </a:r>
          </a:p>
        </p:txBody>
      </p:sp>
      <p:pic>
        <p:nvPicPr>
          <p:cNvPr id="5" name="Picture 4"/>
          <p:cNvPicPr>
            <a:picLocks noChangeAspect="1"/>
          </p:cNvPicPr>
          <p:nvPr/>
        </p:nvPicPr>
        <p:blipFill rotWithShape="1">
          <a:blip r:embed="rId6" cstate="print">
            <a:extLst>
              <a:ext uri="{28A0092B-C50C-407E-A947-70E740481C1C}">
                <a14:useLocalDpi xmlns:a14="http://schemas.microsoft.com/office/drawing/2010/main" xmlns="" val="0"/>
              </a:ext>
            </a:extLst>
          </a:blip>
          <a:srcRect l="9994" r="25793" b="22668"/>
          <a:stretch/>
        </p:blipFill>
        <p:spPr>
          <a:xfrm>
            <a:off x="1175270" y="4343401"/>
            <a:ext cx="3050709" cy="2438400"/>
          </a:xfrm>
          <a:prstGeom prst="rect">
            <a:avLst/>
          </a:prstGeom>
          <a:ln>
            <a:solidFill>
              <a:schemeClr val="tx1"/>
            </a:solidFill>
          </a:ln>
        </p:spPr>
      </p:pic>
      <p:sp>
        <p:nvSpPr>
          <p:cNvPr id="34" name="TextBox 33">
            <a:extLst>
              <a:ext uri="{FF2B5EF4-FFF2-40B4-BE49-F238E27FC236}">
                <a16:creationId xmlns="" xmlns:a16="http://schemas.microsoft.com/office/drawing/2014/main" id="{0AECD4F4-06BC-4BBC-B615-DD748933D78D}"/>
              </a:ext>
            </a:extLst>
          </p:cNvPr>
          <p:cNvSpPr txBox="1"/>
          <p:nvPr/>
        </p:nvSpPr>
        <p:spPr>
          <a:xfrm>
            <a:off x="3183543" y="6019800"/>
            <a:ext cx="364202" cy="276999"/>
          </a:xfrm>
          <a:prstGeom prst="rect">
            <a:avLst/>
          </a:prstGeom>
          <a:noFill/>
        </p:spPr>
        <p:txBody>
          <a:bodyPr wrap="none" rtlCol="0">
            <a:spAutoFit/>
          </a:bodyPr>
          <a:lstStyle/>
          <a:p>
            <a:r>
              <a:rPr lang="en-US" sz="1200" b="1" dirty="0"/>
              <a:t>DC</a:t>
            </a:r>
          </a:p>
        </p:txBody>
      </p:sp>
      <p:sp>
        <p:nvSpPr>
          <p:cNvPr id="35" name="TextBox 34">
            <a:extLst>
              <a:ext uri="{FF2B5EF4-FFF2-40B4-BE49-F238E27FC236}">
                <a16:creationId xmlns="" xmlns:a16="http://schemas.microsoft.com/office/drawing/2014/main" id="{0AECD4F4-06BC-4BBC-B615-DD748933D78D}"/>
              </a:ext>
            </a:extLst>
          </p:cNvPr>
          <p:cNvSpPr txBox="1"/>
          <p:nvPr/>
        </p:nvSpPr>
        <p:spPr>
          <a:xfrm>
            <a:off x="1524000" y="4648200"/>
            <a:ext cx="519694" cy="276999"/>
          </a:xfrm>
          <a:prstGeom prst="rect">
            <a:avLst/>
          </a:prstGeom>
          <a:noFill/>
        </p:spPr>
        <p:txBody>
          <a:bodyPr wrap="none" rtlCol="0">
            <a:spAutoFit/>
          </a:bodyPr>
          <a:lstStyle/>
          <a:p>
            <a:r>
              <a:rPr lang="en-US" sz="1200" b="1" dirty="0"/>
              <a:t>CD4+</a:t>
            </a:r>
          </a:p>
        </p:txBody>
      </p:sp>
      <p:sp>
        <p:nvSpPr>
          <p:cNvPr id="36" name="TextBox 35">
            <a:extLst>
              <a:ext uri="{FF2B5EF4-FFF2-40B4-BE49-F238E27FC236}">
                <a16:creationId xmlns="" xmlns:a16="http://schemas.microsoft.com/office/drawing/2014/main" id="{0AECD4F4-06BC-4BBC-B615-DD748933D78D}"/>
              </a:ext>
            </a:extLst>
          </p:cNvPr>
          <p:cNvSpPr txBox="1"/>
          <p:nvPr/>
        </p:nvSpPr>
        <p:spPr>
          <a:xfrm>
            <a:off x="3723959" y="5088670"/>
            <a:ext cx="430374" cy="276999"/>
          </a:xfrm>
          <a:prstGeom prst="rect">
            <a:avLst/>
          </a:prstGeom>
          <a:noFill/>
        </p:spPr>
        <p:txBody>
          <a:bodyPr wrap="none" rtlCol="0">
            <a:spAutoFit/>
          </a:bodyPr>
          <a:lstStyle/>
          <a:p>
            <a:r>
              <a:rPr lang="en-US" sz="1200" b="1" dirty="0"/>
              <a:t>NKs</a:t>
            </a:r>
          </a:p>
        </p:txBody>
      </p:sp>
      <p:sp>
        <p:nvSpPr>
          <p:cNvPr id="37" name="TextBox 36">
            <a:extLst>
              <a:ext uri="{FF2B5EF4-FFF2-40B4-BE49-F238E27FC236}">
                <a16:creationId xmlns="" xmlns:a16="http://schemas.microsoft.com/office/drawing/2014/main" id="{0AECD4F4-06BC-4BBC-B615-DD748933D78D}"/>
              </a:ext>
            </a:extLst>
          </p:cNvPr>
          <p:cNvSpPr txBox="1"/>
          <p:nvPr/>
        </p:nvSpPr>
        <p:spPr>
          <a:xfrm>
            <a:off x="3386422" y="4514848"/>
            <a:ext cx="519694" cy="276999"/>
          </a:xfrm>
          <a:prstGeom prst="rect">
            <a:avLst/>
          </a:prstGeom>
          <a:noFill/>
        </p:spPr>
        <p:txBody>
          <a:bodyPr wrap="none" rtlCol="0">
            <a:spAutoFit/>
          </a:bodyPr>
          <a:lstStyle/>
          <a:p>
            <a:r>
              <a:rPr lang="en-US" sz="1200" b="1" dirty="0"/>
              <a:t>CD8+</a:t>
            </a:r>
          </a:p>
        </p:txBody>
      </p:sp>
      <p:sp>
        <p:nvSpPr>
          <p:cNvPr id="38" name="TextBox 37">
            <a:extLst>
              <a:ext uri="{FF2B5EF4-FFF2-40B4-BE49-F238E27FC236}">
                <a16:creationId xmlns="" xmlns:a16="http://schemas.microsoft.com/office/drawing/2014/main" id="{5CDA7180-0856-487E-B40B-0D56EB88991E}"/>
              </a:ext>
            </a:extLst>
          </p:cNvPr>
          <p:cNvSpPr txBox="1"/>
          <p:nvPr/>
        </p:nvSpPr>
        <p:spPr>
          <a:xfrm>
            <a:off x="3417281" y="5742801"/>
            <a:ext cx="585417" cy="276999"/>
          </a:xfrm>
          <a:prstGeom prst="rect">
            <a:avLst/>
          </a:prstGeom>
          <a:noFill/>
        </p:spPr>
        <p:txBody>
          <a:bodyPr wrap="none" rtlCol="0">
            <a:spAutoFit/>
          </a:bodyPr>
          <a:lstStyle/>
          <a:p>
            <a:r>
              <a:rPr lang="en-US" sz="1200" b="1" dirty="0"/>
              <a:t>B cells</a:t>
            </a:r>
          </a:p>
        </p:txBody>
      </p:sp>
      <p:sp>
        <p:nvSpPr>
          <p:cNvPr id="39" name="TextBox 38">
            <a:extLst>
              <a:ext uri="{FF2B5EF4-FFF2-40B4-BE49-F238E27FC236}">
                <a16:creationId xmlns="" xmlns:a16="http://schemas.microsoft.com/office/drawing/2014/main" id="{46B2B45A-BDA1-4A4E-B888-200FAD347696}"/>
              </a:ext>
            </a:extLst>
          </p:cNvPr>
          <p:cNvSpPr txBox="1"/>
          <p:nvPr/>
        </p:nvSpPr>
        <p:spPr>
          <a:xfrm>
            <a:off x="1392144" y="6152116"/>
            <a:ext cx="1344151" cy="276999"/>
          </a:xfrm>
          <a:prstGeom prst="rect">
            <a:avLst/>
          </a:prstGeom>
          <a:noFill/>
        </p:spPr>
        <p:txBody>
          <a:bodyPr wrap="none" rtlCol="0">
            <a:spAutoFit/>
          </a:bodyPr>
          <a:lstStyle/>
          <a:p>
            <a:r>
              <a:rPr lang="en-US" sz="1200" b="1" dirty="0"/>
              <a:t>CD14+ Monocytes</a:t>
            </a:r>
          </a:p>
        </p:txBody>
      </p:sp>
      <p:sp>
        <p:nvSpPr>
          <p:cNvPr id="40" name="TextBox 39">
            <a:extLst>
              <a:ext uri="{FF2B5EF4-FFF2-40B4-BE49-F238E27FC236}">
                <a16:creationId xmlns="" xmlns:a16="http://schemas.microsoft.com/office/drawing/2014/main" id="{20326523-7C1E-4ABA-80E0-E295D6C8F970}"/>
              </a:ext>
            </a:extLst>
          </p:cNvPr>
          <p:cNvSpPr txBox="1"/>
          <p:nvPr/>
        </p:nvSpPr>
        <p:spPr>
          <a:xfrm>
            <a:off x="3125718" y="6370376"/>
            <a:ext cx="598241" cy="276999"/>
          </a:xfrm>
          <a:prstGeom prst="rect">
            <a:avLst/>
          </a:prstGeom>
          <a:noFill/>
        </p:spPr>
        <p:txBody>
          <a:bodyPr wrap="none" rtlCol="0">
            <a:spAutoFit/>
          </a:bodyPr>
          <a:lstStyle/>
          <a:p>
            <a:r>
              <a:rPr lang="en-US" sz="1200" b="1" dirty="0"/>
              <a:t>CD16</a:t>
            </a:r>
            <a:r>
              <a:rPr lang="en-US" sz="1200" b="1" dirty="0" smtClean="0"/>
              <a:t>+</a:t>
            </a:r>
            <a:endParaRPr lang="en-US" sz="1200" b="1" dirty="0"/>
          </a:p>
        </p:txBody>
      </p:sp>
      <p:pic>
        <p:nvPicPr>
          <p:cNvPr id="6" name="Picture 5"/>
          <p:cNvPicPr>
            <a:picLocks noChangeAspect="1"/>
          </p:cNvPicPr>
          <p:nvPr/>
        </p:nvPicPr>
        <p:blipFill rotWithShape="1">
          <a:blip r:embed="rId7" cstate="print">
            <a:extLst>
              <a:ext uri="{28A0092B-C50C-407E-A947-70E740481C1C}">
                <a14:useLocalDpi xmlns:a14="http://schemas.microsoft.com/office/drawing/2010/main" xmlns="" val="0"/>
              </a:ext>
            </a:extLst>
          </a:blip>
          <a:srcRect l="7061" t="2803" r="26569" b="20202"/>
          <a:stretch/>
        </p:blipFill>
        <p:spPr>
          <a:xfrm>
            <a:off x="4814306" y="4333859"/>
            <a:ext cx="3179368" cy="2447942"/>
          </a:xfrm>
          <a:prstGeom prst="rect">
            <a:avLst/>
          </a:prstGeom>
          <a:ln>
            <a:solidFill>
              <a:schemeClr val="tx1"/>
            </a:solidFill>
          </a:ln>
        </p:spPr>
      </p:pic>
      <p:sp>
        <p:nvSpPr>
          <p:cNvPr id="42" name="TextBox 41">
            <a:extLst>
              <a:ext uri="{FF2B5EF4-FFF2-40B4-BE49-F238E27FC236}">
                <a16:creationId xmlns="" xmlns:a16="http://schemas.microsoft.com/office/drawing/2014/main" id="{0AECD4F4-06BC-4BBC-B615-DD748933D78D}"/>
              </a:ext>
            </a:extLst>
          </p:cNvPr>
          <p:cNvSpPr txBox="1"/>
          <p:nvPr/>
        </p:nvSpPr>
        <p:spPr>
          <a:xfrm>
            <a:off x="4814306" y="5470951"/>
            <a:ext cx="519694" cy="276999"/>
          </a:xfrm>
          <a:prstGeom prst="rect">
            <a:avLst/>
          </a:prstGeom>
          <a:noFill/>
        </p:spPr>
        <p:txBody>
          <a:bodyPr wrap="none" rtlCol="0">
            <a:spAutoFit/>
          </a:bodyPr>
          <a:lstStyle/>
          <a:p>
            <a:r>
              <a:rPr lang="en-US" sz="1200" b="1" dirty="0"/>
              <a:t>CD4+</a:t>
            </a:r>
          </a:p>
        </p:txBody>
      </p:sp>
      <p:sp>
        <p:nvSpPr>
          <p:cNvPr id="43" name="TextBox 42">
            <a:extLst>
              <a:ext uri="{FF2B5EF4-FFF2-40B4-BE49-F238E27FC236}">
                <a16:creationId xmlns="" xmlns:a16="http://schemas.microsoft.com/office/drawing/2014/main" id="{0AECD4F4-06BC-4BBC-B615-DD748933D78D}"/>
              </a:ext>
            </a:extLst>
          </p:cNvPr>
          <p:cNvSpPr txBox="1"/>
          <p:nvPr/>
        </p:nvSpPr>
        <p:spPr>
          <a:xfrm>
            <a:off x="6377863" y="6292422"/>
            <a:ext cx="519694" cy="276999"/>
          </a:xfrm>
          <a:prstGeom prst="rect">
            <a:avLst/>
          </a:prstGeom>
          <a:noFill/>
        </p:spPr>
        <p:txBody>
          <a:bodyPr wrap="none" rtlCol="0">
            <a:spAutoFit/>
          </a:bodyPr>
          <a:lstStyle/>
          <a:p>
            <a:r>
              <a:rPr lang="en-US" sz="1200" b="1" dirty="0"/>
              <a:t>CD8+</a:t>
            </a:r>
          </a:p>
        </p:txBody>
      </p:sp>
      <p:sp>
        <p:nvSpPr>
          <p:cNvPr id="44" name="TextBox 43">
            <a:extLst>
              <a:ext uri="{FF2B5EF4-FFF2-40B4-BE49-F238E27FC236}">
                <a16:creationId xmlns="" xmlns:a16="http://schemas.microsoft.com/office/drawing/2014/main" id="{0AECD4F4-06BC-4BBC-B615-DD748933D78D}"/>
              </a:ext>
            </a:extLst>
          </p:cNvPr>
          <p:cNvSpPr txBox="1"/>
          <p:nvPr/>
        </p:nvSpPr>
        <p:spPr>
          <a:xfrm>
            <a:off x="7303842" y="6292422"/>
            <a:ext cx="430374" cy="276999"/>
          </a:xfrm>
          <a:prstGeom prst="rect">
            <a:avLst/>
          </a:prstGeom>
          <a:noFill/>
        </p:spPr>
        <p:txBody>
          <a:bodyPr wrap="none" rtlCol="0">
            <a:spAutoFit/>
          </a:bodyPr>
          <a:lstStyle/>
          <a:p>
            <a:r>
              <a:rPr lang="en-US" sz="1200" b="1" dirty="0"/>
              <a:t>NKs</a:t>
            </a:r>
          </a:p>
        </p:txBody>
      </p:sp>
      <p:sp>
        <p:nvSpPr>
          <p:cNvPr id="45" name="TextBox 44">
            <a:extLst>
              <a:ext uri="{FF2B5EF4-FFF2-40B4-BE49-F238E27FC236}">
                <a16:creationId xmlns="" xmlns:a16="http://schemas.microsoft.com/office/drawing/2014/main" id="{5CDA7180-0856-487E-B40B-0D56EB88991E}"/>
              </a:ext>
            </a:extLst>
          </p:cNvPr>
          <p:cNvSpPr txBox="1"/>
          <p:nvPr/>
        </p:nvSpPr>
        <p:spPr>
          <a:xfrm>
            <a:off x="5566233" y="4415222"/>
            <a:ext cx="585417" cy="276999"/>
          </a:xfrm>
          <a:prstGeom prst="rect">
            <a:avLst/>
          </a:prstGeom>
          <a:noFill/>
        </p:spPr>
        <p:txBody>
          <a:bodyPr wrap="none" rtlCol="0">
            <a:spAutoFit/>
          </a:bodyPr>
          <a:lstStyle/>
          <a:p>
            <a:r>
              <a:rPr lang="en-US" sz="1200" b="1" dirty="0"/>
              <a:t>B cells</a:t>
            </a:r>
          </a:p>
        </p:txBody>
      </p:sp>
      <p:sp>
        <p:nvSpPr>
          <p:cNvPr id="46" name="TextBox 45">
            <a:extLst>
              <a:ext uri="{FF2B5EF4-FFF2-40B4-BE49-F238E27FC236}">
                <a16:creationId xmlns="" xmlns:a16="http://schemas.microsoft.com/office/drawing/2014/main" id="{46B2B45A-BDA1-4A4E-B888-200FAD347696}"/>
              </a:ext>
            </a:extLst>
          </p:cNvPr>
          <p:cNvSpPr txBox="1"/>
          <p:nvPr/>
        </p:nvSpPr>
        <p:spPr>
          <a:xfrm>
            <a:off x="6443686" y="5335018"/>
            <a:ext cx="1344151" cy="276999"/>
          </a:xfrm>
          <a:prstGeom prst="rect">
            <a:avLst/>
          </a:prstGeom>
          <a:noFill/>
        </p:spPr>
        <p:txBody>
          <a:bodyPr wrap="none" rtlCol="0">
            <a:spAutoFit/>
          </a:bodyPr>
          <a:lstStyle/>
          <a:p>
            <a:r>
              <a:rPr lang="en-US" sz="1200" b="1" dirty="0"/>
              <a:t>CD14+ Monocytes</a:t>
            </a:r>
          </a:p>
        </p:txBody>
      </p:sp>
      <p:sp>
        <p:nvSpPr>
          <p:cNvPr id="47" name="TextBox 46">
            <a:extLst>
              <a:ext uri="{FF2B5EF4-FFF2-40B4-BE49-F238E27FC236}">
                <a16:creationId xmlns="" xmlns:a16="http://schemas.microsoft.com/office/drawing/2014/main" id="{20326523-7C1E-4ABA-80E0-E295D6C8F970}"/>
              </a:ext>
            </a:extLst>
          </p:cNvPr>
          <p:cNvSpPr txBox="1"/>
          <p:nvPr/>
        </p:nvSpPr>
        <p:spPr>
          <a:xfrm>
            <a:off x="6952433" y="4548573"/>
            <a:ext cx="598241" cy="276999"/>
          </a:xfrm>
          <a:prstGeom prst="rect">
            <a:avLst/>
          </a:prstGeom>
          <a:noFill/>
        </p:spPr>
        <p:txBody>
          <a:bodyPr wrap="none" rtlCol="0">
            <a:spAutoFit/>
          </a:bodyPr>
          <a:lstStyle/>
          <a:p>
            <a:r>
              <a:rPr lang="en-US" sz="1200" b="1" dirty="0"/>
              <a:t>CD16</a:t>
            </a:r>
            <a:r>
              <a:rPr lang="en-US" sz="1200" b="1" dirty="0" smtClean="0"/>
              <a:t>+</a:t>
            </a:r>
            <a:endParaRPr lang="en-US" sz="1200" b="1" dirty="0"/>
          </a:p>
        </p:txBody>
      </p:sp>
      <p:sp>
        <p:nvSpPr>
          <p:cNvPr id="48" name="TextBox 47">
            <a:extLst>
              <a:ext uri="{FF2B5EF4-FFF2-40B4-BE49-F238E27FC236}">
                <a16:creationId xmlns="" xmlns:a16="http://schemas.microsoft.com/office/drawing/2014/main" id="{0AECD4F4-06BC-4BBC-B615-DD748933D78D}"/>
              </a:ext>
            </a:extLst>
          </p:cNvPr>
          <p:cNvSpPr txBox="1"/>
          <p:nvPr/>
        </p:nvSpPr>
        <p:spPr>
          <a:xfrm>
            <a:off x="6515937" y="4692221"/>
            <a:ext cx="364202" cy="276999"/>
          </a:xfrm>
          <a:prstGeom prst="rect">
            <a:avLst/>
          </a:prstGeom>
          <a:noFill/>
        </p:spPr>
        <p:txBody>
          <a:bodyPr wrap="none" rtlCol="0">
            <a:spAutoFit/>
          </a:bodyPr>
          <a:lstStyle/>
          <a:p>
            <a:r>
              <a:rPr lang="en-US" sz="1200" b="1" dirty="0"/>
              <a:t>DC</a:t>
            </a:r>
          </a:p>
        </p:txBody>
      </p:sp>
      <p:sp>
        <p:nvSpPr>
          <p:cNvPr id="7" name="TextBox 6"/>
          <p:cNvSpPr txBox="1"/>
          <p:nvPr/>
        </p:nvSpPr>
        <p:spPr>
          <a:xfrm>
            <a:off x="133107" y="949311"/>
            <a:ext cx="405880" cy="369332"/>
          </a:xfrm>
          <a:prstGeom prst="rect">
            <a:avLst/>
          </a:prstGeom>
          <a:noFill/>
        </p:spPr>
        <p:txBody>
          <a:bodyPr wrap="none" rtlCol="0">
            <a:spAutoFit/>
          </a:bodyPr>
          <a:lstStyle/>
          <a:p>
            <a:r>
              <a:rPr lang="en-US" dirty="0" smtClean="0"/>
              <a:t>a. </a:t>
            </a:r>
            <a:endParaRPr lang="en-US" dirty="0"/>
          </a:p>
        </p:txBody>
      </p:sp>
      <p:sp>
        <p:nvSpPr>
          <p:cNvPr id="15" name="TextBox 14"/>
          <p:cNvSpPr txBox="1"/>
          <p:nvPr/>
        </p:nvSpPr>
        <p:spPr>
          <a:xfrm>
            <a:off x="793134" y="991816"/>
            <a:ext cx="1586268" cy="307777"/>
          </a:xfrm>
          <a:prstGeom prst="rect">
            <a:avLst/>
          </a:prstGeom>
          <a:noFill/>
        </p:spPr>
        <p:txBody>
          <a:bodyPr wrap="none" rtlCol="0">
            <a:spAutoFit/>
          </a:bodyPr>
          <a:lstStyle/>
          <a:p>
            <a:r>
              <a:rPr lang="en-US" sz="1400" b="1" dirty="0"/>
              <a:t>DTM-</a:t>
            </a:r>
            <a:r>
              <a:rPr lang="en-US" sz="1400" b="1" dirty="0" err="1"/>
              <a:t>X_PBMC_live</a:t>
            </a:r>
            <a:endParaRPr lang="en-US" sz="1400" b="1" dirty="0"/>
          </a:p>
        </p:txBody>
      </p:sp>
      <p:sp>
        <p:nvSpPr>
          <p:cNvPr id="20" name="TextBox 19"/>
          <p:cNvSpPr txBox="1"/>
          <p:nvPr/>
        </p:nvSpPr>
        <p:spPr>
          <a:xfrm>
            <a:off x="3247555" y="991815"/>
            <a:ext cx="2655920" cy="307777"/>
          </a:xfrm>
          <a:prstGeom prst="rect">
            <a:avLst/>
          </a:prstGeom>
          <a:noFill/>
        </p:spPr>
        <p:txBody>
          <a:bodyPr wrap="none" rtlCol="0">
            <a:spAutoFit/>
          </a:bodyPr>
          <a:lstStyle/>
          <a:p>
            <a:r>
              <a:rPr lang="en-US" sz="1400" b="1" dirty="0"/>
              <a:t>DTM-X_PBMC_methanol-3H+SSC</a:t>
            </a:r>
          </a:p>
        </p:txBody>
      </p:sp>
      <p:sp>
        <p:nvSpPr>
          <p:cNvPr id="41" name="Rectangle 40"/>
          <p:cNvSpPr/>
          <p:nvPr/>
        </p:nvSpPr>
        <p:spPr>
          <a:xfrm>
            <a:off x="6197868" y="980088"/>
            <a:ext cx="2705612" cy="307777"/>
          </a:xfrm>
          <a:prstGeom prst="rect">
            <a:avLst/>
          </a:prstGeom>
        </p:spPr>
        <p:txBody>
          <a:bodyPr wrap="none">
            <a:spAutoFit/>
          </a:bodyPr>
          <a:lstStyle/>
          <a:p>
            <a:r>
              <a:rPr lang="en-US" sz="1400" b="1" dirty="0"/>
              <a:t>DTM-X_PBMC_methanol-3W+SSC</a:t>
            </a:r>
          </a:p>
        </p:txBody>
      </p:sp>
      <p:sp>
        <p:nvSpPr>
          <p:cNvPr id="49" name="TextBox 48"/>
          <p:cNvSpPr txBox="1"/>
          <p:nvPr/>
        </p:nvSpPr>
        <p:spPr>
          <a:xfrm>
            <a:off x="717619" y="4006334"/>
            <a:ext cx="364202" cy="369332"/>
          </a:xfrm>
          <a:prstGeom prst="rect">
            <a:avLst/>
          </a:prstGeom>
          <a:noFill/>
        </p:spPr>
        <p:txBody>
          <a:bodyPr wrap="none" rtlCol="0">
            <a:spAutoFit/>
          </a:bodyPr>
          <a:lstStyle/>
          <a:p>
            <a:r>
              <a:rPr lang="en-US" dirty="0" smtClean="0"/>
              <a:t>b.</a:t>
            </a:r>
            <a:endParaRPr lang="en-US" dirty="0"/>
          </a:p>
        </p:txBody>
      </p:sp>
      <p:sp>
        <p:nvSpPr>
          <p:cNvPr id="50" name="Rectangle 49"/>
          <p:cNvSpPr/>
          <p:nvPr/>
        </p:nvSpPr>
        <p:spPr>
          <a:xfrm>
            <a:off x="1878532" y="4026082"/>
            <a:ext cx="1579856" cy="307777"/>
          </a:xfrm>
          <a:prstGeom prst="rect">
            <a:avLst/>
          </a:prstGeom>
        </p:spPr>
        <p:txBody>
          <a:bodyPr wrap="none">
            <a:spAutoFit/>
          </a:bodyPr>
          <a:lstStyle/>
          <a:p>
            <a:r>
              <a:rPr lang="en-US" sz="1400" b="1" dirty="0"/>
              <a:t>DTM-</a:t>
            </a:r>
            <a:r>
              <a:rPr lang="en-US" sz="1400" b="1" dirty="0" err="1"/>
              <a:t>Y_PBMC_live</a:t>
            </a:r>
            <a:endParaRPr lang="en-US" sz="1400" b="1" dirty="0"/>
          </a:p>
        </p:txBody>
      </p:sp>
      <p:sp>
        <p:nvSpPr>
          <p:cNvPr id="51" name="Rectangle 50"/>
          <p:cNvSpPr/>
          <p:nvPr/>
        </p:nvSpPr>
        <p:spPr>
          <a:xfrm>
            <a:off x="5035016" y="4026081"/>
            <a:ext cx="2699200" cy="307777"/>
          </a:xfrm>
          <a:prstGeom prst="rect">
            <a:avLst/>
          </a:prstGeom>
        </p:spPr>
        <p:txBody>
          <a:bodyPr wrap="none">
            <a:spAutoFit/>
          </a:bodyPr>
          <a:lstStyle/>
          <a:p>
            <a:r>
              <a:rPr lang="en-US" sz="1400" b="1" dirty="0"/>
              <a:t>DTM-Y_PBMC_methanol-3W+SSC</a:t>
            </a:r>
          </a:p>
        </p:txBody>
      </p:sp>
    </p:spTree>
    <p:extLst>
      <p:ext uri="{BB962C8B-B14F-4D97-AF65-F5344CB8AC3E}">
        <p14:creationId xmlns:p14="http://schemas.microsoft.com/office/powerpoint/2010/main" xmlns="" val="3140422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TotalTime>
  <Words>193</Words>
  <Application>Microsoft Office PowerPoint</Application>
  <PresentationFormat>On-screen Show (4:3)</PresentationFormat>
  <Paragraphs>44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Jinguo</dc:creator>
  <cp:lastModifiedBy>0013358</cp:lastModifiedBy>
  <cp:revision>32</cp:revision>
  <dcterms:created xsi:type="dcterms:W3CDTF">2018-07-04T00:31:50Z</dcterms:created>
  <dcterms:modified xsi:type="dcterms:W3CDTF">2018-07-14T01:52:39Z</dcterms:modified>
</cp:coreProperties>
</file>