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2960350" cy="21959888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8" autoAdjust="0"/>
    <p:restoredTop sz="94660"/>
  </p:normalViewPr>
  <p:slideViewPr>
    <p:cSldViewPr snapToGrid="0">
      <p:cViewPr>
        <p:scale>
          <a:sx n="48" d="100"/>
          <a:sy n="48" d="100"/>
        </p:scale>
        <p:origin x="-1542" y="240"/>
      </p:cViewPr>
      <p:guideLst>
        <p:guide orient="horz" pos="6916"/>
        <p:guide pos="4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0865300D-C0DB-4A38-BD44-A77EA31991B3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674C055D-3DDC-4A69-8032-9333AC9DD4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599156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8CBEB62A-5263-4422-9935-2F8A43E720BE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447925" y="1252538"/>
            <a:ext cx="199390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3554FBB-5347-4C5F-BB9D-09F70482850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205709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83796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67593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251389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335186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418982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502779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586575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670372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26" y="3593900"/>
            <a:ext cx="11016298" cy="7645294"/>
          </a:xfrm>
        </p:spPr>
        <p:txBody>
          <a:bodyPr anchor="b"/>
          <a:lstStyle>
            <a:lvl1pPr algn="ctr"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045" y="11534026"/>
            <a:ext cx="9720263" cy="5301888"/>
          </a:xfrm>
        </p:spPr>
        <p:txBody>
          <a:bodyPr/>
          <a:lstStyle>
            <a:lvl1pPr marL="0" indent="0" algn="ctr">
              <a:buNone/>
              <a:defRPr sz="3402"/>
            </a:lvl1pPr>
            <a:lvl2pPr marL="648004" indent="0" algn="ctr">
              <a:buNone/>
              <a:defRPr sz="2835"/>
            </a:lvl2pPr>
            <a:lvl3pPr marL="1296008" indent="0" algn="ctr">
              <a:buNone/>
              <a:defRPr sz="2551"/>
            </a:lvl3pPr>
            <a:lvl4pPr marL="1944013" indent="0" algn="ctr">
              <a:buNone/>
              <a:defRPr sz="2268"/>
            </a:lvl4pPr>
            <a:lvl5pPr marL="2592017" indent="0" algn="ctr">
              <a:buNone/>
              <a:defRPr sz="2268"/>
            </a:lvl5pPr>
            <a:lvl6pPr marL="3240020" indent="0" algn="ctr">
              <a:buNone/>
              <a:defRPr sz="2268"/>
            </a:lvl6pPr>
            <a:lvl7pPr marL="3888025" indent="0" algn="ctr">
              <a:buNone/>
              <a:defRPr sz="2268"/>
            </a:lvl7pPr>
            <a:lvl8pPr marL="4536030" indent="0" algn="ctr">
              <a:buNone/>
              <a:defRPr sz="2268"/>
            </a:lvl8pPr>
            <a:lvl9pPr marL="5184033" indent="0" algn="ctr">
              <a:buNone/>
              <a:defRPr sz="2268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3E5F-05D8-4883-BBA5-F544EA65A67D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94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78F2E-E25A-4875-A211-19CDE50E7B66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6345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4753" y="1169161"/>
            <a:ext cx="2794575" cy="1860999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1025" y="1169161"/>
            <a:ext cx="8221722" cy="1860999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3612-7092-43E6-87EE-5F3D47EAF4D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7514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705D-CDE0-4A8B-BD00-0C51EB3C5965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1443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275" y="5474729"/>
            <a:ext cx="11178302" cy="9134702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275" y="14695848"/>
            <a:ext cx="11178302" cy="4803724"/>
          </a:xfrm>
        </p:spPr>
        <p:txBody>
          <a:bodyPr/>
          <a:lstStyle>
            <a:lvl1pPr marL="0" indent="0">
              <a:buNone/>
              <a:defRPr sz="3402">
                <a:solidFill>
                  <a:schemeClr val="tx1"/>
                </a:solidFill>
              </a:defRPr>
            </a:lvl1pPr>
            <a:lvl2pPr marL="648004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2pPr>
            <a:lvl3pPr marL="1296008" indent="0">
              <a:buNone/>
              <a:defRPr sz="2551">
                <a:solidFill>
                  <a:schemeClr val="tx1">
                    <a:tint val="75000"/>
                  </a:schemeClr>
                </a:solidFill>
              </a:defRPr>
            </a:lvl3pPr>
            <a:lvl4pPr marL="194401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4pPr>
            <a:lvl5pPr marL="2592017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5pPr>
            <a:lvl6pPr marL="324002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6pPr>
            <a:lvl7pPr marL="3888025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7pPr>
            <a:lvl8pPr marL="453603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8pPr>
            <a:lvl9pPr marL="518403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F3DD-5303-44B3-94EB-3881814DB7A2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1127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024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179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8C83-F889-49C6-8258-A889429BD78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7248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169166"/>
            <a:ext cx="11178302" cy="4244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15" y="5383224"/>
            <a:ext cx="5482835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15" y="8021460"/>
            <a:ext cx="5482835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61180" y="5383224"/>
            <a:ext cx="5509837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61180" y="8021460"/>
            <a:ext cx="5509837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5AAA-86E6-4820-B832-9D5BB2BD7504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4410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C208-5E4C-41D1-9C78-730AEC10AC88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1517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2E73-36E3-4BA5-A847-F77E213AA44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14210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9839" y="3161822"/>
            <a:ext cx="6561177" cy="15605754"/>
          </a:xfrm>
        </p:spPr>
        <p:txBody>
          <a:bodyPr/>
          <a:lstStyle>
            <a:lvl1pPr>
              <a:defRPr sz="4536"/>
            </a:lvl1pPr>
            <a:lvl2pPr>
              <a:defRPr sz="3968"/>
            </a:lvl2pPr>
            <a:lvl3pPr>
              <a:defRPr sz="3402"/>
            </a:lvl3pPr>
            <a:lvl4pPr>
              <a:defRPr sz="2835"/>
            </a:lvl4pPr>
            <a:lvl5pPr>
              <a:defRPr sz="2835"/>
            </a:lvl5pPr>
            <a:lvl6pPr>
              <a:defRPr sz="2835"/>
            </a:lvl6pPr>
            <a:lvl7pPr>
              <a:defRPr sz="2835"/>
            </a:lvl7pPr>
            <a:lvl8pPr>
              <a:defRPr sz="2835"/>
            </a:lvl8pPr>
            <a:lvl9pPr>
              <a:defRPr sz="2835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D3DE-4B30-48B5-95BB-DF6A3298C28C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107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9839" y="3161822"/>
            <a:ext cx="6561177" cy="15605754"/>
          </a:xfrm>
        </p:spPr>
        <p:txBody>
          <a:bodyPr anchor="t"/>
          <a:lstStyle>
            <a:lvl1pPr marL="0" indent="0">
              <a:buNone/>
              <a:defRPr sz="4536"/>
            </a:lvl1pPr>
            <a:lvl2pPr marL="648004" indent="0">
              <a:buNone/>
              <a:defRPr sz="3968"/>
            </a:lvl2pPr>
            <a:lvl3pPr marL="1296008" indent="0">
              <a:buNone/>
              <a:defRPr sz="3402"/>
            </a:lvl3pPr>
            <a:lvl4pPr marL="1944013" indent="0">
              <a:buNone/>
              <a:defRPr sz="2835"/>
            </a:lvl4pPr>
            <a:lvl5pPr marL="2592017" indent="0">
              <a:buNone/>
              <a:defRPr sz="2835"/>
            </a:lvl5pPr>
            <a:lvl6pPr marL="3240020" indent="0">
              <a:buNone/>
              <a:defRPr sz="2835"/>
            </a:lvl6pPr>
            <a:lvl7pPr marL="3888025" indent="0">
              <a:buNone/>
              <a:defRPr sz="2835"/>
            </a:lvl7pPr>
            <a:lvl8pPr marL="4536030" indent="0">
              <a:buNone/>
              <a:defRPr sz="2835"/>
            </a:lvl8pPr>
            <a:lvl9pPr marL="5184033" indent="0">
              <a:buNone/>
              <a:defRPr sz="2835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1A72-34A7-4777-9297-BECAC6DDF237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1215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024" y="1169166"/>
            <a:ext cx="11178302" cy="4244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024" y="5845805"/>
            <a:ext cx="11178302" cy="1393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026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E6F1D-3C5F-40DC-B246-DD4AB1E6FA63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93116" y="20353569"/>
            <a:ext cx="4374118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53249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093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1296008" rtl="0" eaLnBrk="1" latinLnBrk="1" hangingPunct="1">
        <a:lnSpc>
          <a:spcPct val="90000"/>
        </a:lnSpc>
        <a:spcBef>
          <a:spcPct val="0"/>
        </a:spcBef>
        <a:buNone/>
        <a:defRPr sz="62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3" indent="-324003" algn="l" defTabSz="1296008" rtl="0" eaLnBrk="1" latinLnBrk="1" hangingPunct="1">
        <a:lnSpc>
          <a:spcPct val="90000"/>
        </a:lnSpc>
        <a:spcBef>
          <a:spcPts val="1418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97200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2pPr>
      <a:lvl3pPr marL="162001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268014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91602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564023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421202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860032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508036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96008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3pPr>
      <a:lvl4pPr marL="194401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592017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24002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3888025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53603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18403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05954236"/>
              </p:ext>
            </p:extLst>
          </p:nvPr>
        </p:nvGraphicFramePr>
        <p:xfrm>
          <a:off x="82238" y="6745441"/>
          <a:ext cx="12834550" cy="3217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4638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128016">
                  <a:extLst>
                    <a:ext uri="{9D8B030D-6E8A-4147-A177-3AD203B41FA5}">
                      <a16:colId xmlns:a16="http://schemas.microsoft.com/office/drawing/2014/main" xmlns="" val="209456705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3571531918"/>
                    </a:ext>
                  </a:extLst>
                </a:gridCol>
                <a:gridCol w="1170432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685578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821106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     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of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Australian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5054661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Lindal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2002 [34]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 fontAlgn="ctr">
                        <a:lnSpc>
                          <a:spcPct val="20000"/>
                        </a:lnSpc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8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7.62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[6.61; 8.78]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2593090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Wessely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1997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[16]       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 fontAlgn="ctr">
                        <a:lnSpc>
                          <a:spcPct val="20000"/>
                        </a:lnSpc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[0.97; 2.04]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844090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Bates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1993 [39]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 fontAlgn="ctr">
                        <a:lnSpc>
                          <a:spcPct val="20000"/>
                        </a:lnSpc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[0.54;1.87]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0887130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320759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Lloyd 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1990 [25]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 fontAlgn="ctr">
                        <a:lnSpc>
                          <a:spcPct val="20000"/>
                        </a:lnSpc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114000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[0.03; 0.05]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9290213"/>
                  </a:ext>
                </a:extLst>
              </a:tr>
              <a:tr h="377963">
                <a:tc rowSpan="2"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[2.32; 2.94]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4836199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[0.05; 12.55]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97430175"/>
                  </a:ext>
                </a:extLst>
              </a:tr>
              <a:tr h="298246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effects 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1064984"/>
                  </a:ext>
                </a:extLst>
              </a:tr>
              <a:tr h="296563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I</a:t>
                      </a:r>
                      <a:r>
                        <a:rPr lang="en-US" altLang="ko-KR" sz="1500" baseline="30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99.7%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i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7.8860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P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&lt;0.01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/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/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/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033089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68737650"/>
              </p:ext>
            </p:extLst>
          </p:nvPr>
        </p:nvGraphicFramePr>
        <p:xfrm>
          <a:off x="72777" y="1850140"/>
          <a:ext cx="12834550" cy="4541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3827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xmlns="" val="2039758758"/>
                    </a:ext>
                  </a:extLst>
                </a:gridCol>
                <a:gridCol w="859536">
                  <a:extLst>
                    <a:ext uri="{9D8B030D-6E8A-4147-A177-3AD203B41FA5}">
                      <a16:colId xmlns:a16="http://schemas.microsoft.com/office/drawing/2014/main" xmlns="" val="3571531918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635246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864263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     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of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Holmes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5054661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</a:t>
                      </a:r>
                      <a:r>
                        <a:rPr lang="en-US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10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[0.00; 0.32]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2593090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</a:t>
                      </a:r>
                      <a:r>
                        <a:rPr lang="en-US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[0.81;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1.80]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844090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Verslusis</a:t>
                      </a:r>
                      <a:r>
                        <a:rPr lang="en-US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[89]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[0.07; 0.16]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0887130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Buchwald</a:t>
                      </a:r>
                      <a:r>
                        <a:rPr lang="en-US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and Umali, 1995 [91]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[0.03; 0.30]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9290213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1995 [92]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[0.05; 0.88]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483619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[93]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[0.41; 1.35]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89424664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Bates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[39]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[0.10; 0.93]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6925213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Price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1992 [33]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13538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[0.00; 0.05]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21524469"/>
                  </a:ext>
                </a:extLst>
              </a:tr>
              <a:tr h="369205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[0.27; 0.43]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313111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effects 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[0.06; 0.49]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7745429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93.1%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1.8890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&lt;0.01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1971" y="1438210"/>
            <a:ext cx="13503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5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Meta-analysis of CFS/ME prevalence based on the Holmes (A), Australian (B), Oxford (C), and other (D)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3026858"/>
              </p:ext>
            </p:extLst>
          </p:nvPr>
        </p:nvGraphicFramePr>
        <p:xfrm>
          <a:off x="57717" y="10416862"/>
          <a:ext cx="12834550" cy="3284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522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483381">
                  <a:extLst>
                    <a:ext uri="{9D8B030D-6E8A-4147-A177-3AD203B41FA5}">
                      <a16:colId xmlns:a16="http://schemas.microsoft.com/office/drawing/2014/main" xmlns="" val="1870204054"/>
                    </a:ext>
                  </a:extLst>
                </a:gridCol>
                <a:gridCol w="859536">
                  <a:extLst>
                    <a:ext uri="{9D8B030D-6E8A-4147-A177-3AD203B41FA5}">
                      <a16:colId xmlns:a16="http://schemas.microsoft.com/office/drawing/2014/main" xmlns="" val="3571531918"/>
                    </a:ext>
                  </a:extLst>
                </a:gridCol>
                <a:gridCol w="1353312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620186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864263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      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of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Oxford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5054661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</a:t>
                      </a:r>
                      <a:r>
                        <a:rPr lang="en-US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[3.05;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4.57]   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2593090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</a:t>
                      </a:r>
                      <a:r>
                        <a:rPr lang="en-US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[1.65; 2.98]     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844090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Lawrie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Pelosi,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1995 [60]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[0.22; 1.53]  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0887130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Bates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1993 [39]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[0.15;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1.07]   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9290213"/>
                  </a:ext>
                </a:extLst>
              </a:tr>
              <a:tr h="376504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</a:t>
                      </a: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[2.42; 3.35]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346364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effects 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1.41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[0.68; 2.93]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5093605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I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91.5%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0.4468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&lt;0.01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34292028"/>
              </p:ext>
            </p:extLst>
          </p:nvPr>
        </p:nvGraphicFramePr>
        <p:xfrm>
          <a:off x="86770" y="14301152"/>
          <a:ext cx="12834550" cy="3216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258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1078992">
                  <a:extLst>
                    <a:ext uri="{9D8B030D-6E8A-4147-A177-3AD203B41FA5}">
                      <a16:colId xmlns:a16="http://schemas.microsoft.com/office/drawing/2014/main" xmlns="" val="3571531918"/>
                    </a:ext>
                  </a:extLst>
                </a:gridCol>
                <a:gridCol w="1152144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795543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864263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       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of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Others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5054661"/>
                  </a:ext>
                </a:extLst>
              </a:tr>
              <a:tr h="301176">
                <a:tc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Collin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2016 [38]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10396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[1.61;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2.14]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2593090"/>
                  </a:ext>
                </a:extLst>
              </a:tr>
              <a:tr h="301176">
                <a:tc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Nacul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2011 [37]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143153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0.12]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8440909"/>
                  </a:ext>
                </a:extLst>
              </a:tr>
              <a:tr h="296563">
                <a:tc>
                  <a:txBody>
                    <a:bodyPr/>
                    <a:lstStyle/>
                    <a:p>
                      <a:pPr marL="0" marR="0" lvl="0" indent="0" algn="l" defTabSz="990570" rtl="0" eaLnBrk="1" fontAlgn="ctr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Nacul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2011 [37]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143153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[0.02; 0.04]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0887130"/>
                  </a:ext>
                </a:extLst>
              </a:tr>
              <a:tr h="296563">
                <a:tc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Ho-yen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Mc,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1991 [36]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218993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[0.12; 0.15]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9290213"/>
                  </a:ext>
                </a:extLst>
              </a:tr>
              <a:tr h="283166"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</a:t>
                      </a: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[0.22; 0.26]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241201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effects 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</a:t>
                      </a: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0.04; 0.83]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</a:t>
                      </a: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50799850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I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=99.8%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2.5864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&lt;0.01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grpSp>
        <p:nvGrpSpPr>
          <p:cNvPr id="14" name="그룹 13"/>
          <p:cNvGrpSpPr/>
          <p:nvPr/>
        </p:nvGrpSpPr>
        <p:grpSpPr>
          <a:xfrm>
            <a:off x="4339520" y="2631887"/>
            <a:ext cx="5888227" cy="3672364"/>
            <a:chOff x="4151122" y="2746187"/>
            <a:chExt cx="5888227" cy="3672364"/>
          </a:xfrm>
        </p:grpSpPr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355349" y="2746187"/>
              <a:ext cx="4962330" cy="2997580"/>
            </a:xfrm>
            <a:prstGeom prst="rect">
              <a:avLst/>
            </a:prstGeom>
          </p:spPr>
        </p:pic>
        <p:grpSp>
          <p:nvGrpSpPr>
            <p:cNvPr id="23" name="그룹 22"/>
            <p:cNvGrpSpPr/>
            <p:nvPr/>
          </p:nvGrpSpPr>
          <p:grpSpPr>
            <a:xfrm>
              <a:off x="4151122" y="5955700"/>
              <a:ext cx="5888227" cy="462851"/>
              <a:chOff x="4151122" y="5955700"/>
              <a:chExt cx="5888227" cy="462851"/>
            </a:xfrm>
          </p:grpSpPr>
          <p:pic>
            <p:nvPicPr>
              <p:cNvPr id="24" name="그림 2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342303" y="5955700"/>
                <a:ext cx="5045122" cy="199843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4151122" y="6100002"/>
                <a:ext cx="5888227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0.0                      0.5                      1.0                     1.5                      2.0 (%)  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6" name="그룹 25"/>
          <p:cNvGrpSpPr/>
          <p:nvPr/>
        </p:nvGrpSpPr>
        <p:grpSpPr>
          <a:xfrm>
            <a:off x="4348293" y="7525533"/>
            <a:ext cx="5379815" cy="2464351"/>
            <a:chOff x="4459129" y="7639833"/>
            <a:chExt cx="5379815" cy="2464351"/>
          </a:xfrm>
        </p:grpSpPr>
        <p:pic>
          <p:nvPicPr>
            <p:cNvPr id="27" name="그림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47431" y="7639833"/>
              <a:ext cx="5069481" cy="1827845"/>
            </a:xfrm>
            <a:prstGeom prst="rect">
              <a:avLst/>
            </a:prstGeom>
          </p:spPr>
        </p:pic>
        <p:grpSp>
          <p:nvGrpSpPr>
            <p:cNvPr id="28" name="그룹 27"/>
            <p:cNvGrpSpPr/>
            <p:nvPr/>
          </p:nvGrpSpPr>
          <p:grpSpPr>
            <a:xfrm>
              <a:off x="4459129" y="9651236"/>
              <a:ext cx="5379815" cy="452948"/>
              <a:chOff x="4332805" y="9689336"/>
              <a:chExt cx="5826437" cy="452948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332805" y="9823735"/>
                <a:ext cx="5826437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0.0           2.0            4.0           6.0           8.0           10.0          12.0 (%)           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0" name="그림 2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512705" y="9689336"/>
                <a:ext cx="5045122" cy="199843"/>
              </a:xfrm>
              <a:prstGeom prst="rect">
                <a:avLst/>
              </a:prstGeom>
            </p:spPr>
          </p:pic>
        </p:grpSp>
      </p:grpSp>
      <p:grpSp>
        <p:nvGrpSpPr>
          <p:cNvPr id="31" name="그룹 30"/>
          <p:cNvGrpSpPr/>
          <p:nvPr/>
        </p:nvGrpSpPr>
        <p:grpSpPr>
          <a:xfrm>
            <a:off x="4300128" y="11077505"/>
            <a:ext cx="5723467" cy="2549320"/>
            <a:chOff x="4246372" y="11191805"/>
            <a:chExt cx="5723467" cy="2549320"/>
          </a:xfrm>
        </p:grpSpPr>
        <p:pic>
          <p:nvPicPr>
            <p:cNvPr id="32" name="그림 3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06591" y="11191805"/>
              <a:ext cx="3758652" cy="2013597"/>
            </a:xfrm>
            <a:prstGeom prst="rect">
              <a:avLst/>
            </a:prstGeom>
          </p:spPr>
        </p:pic>
        <p:grpSp>
          <p:nvGrpSpPr>
            <p:cNvPr id="33" name="그룹 32"/>
            <p:cNvGrpSpPr/>
            <p:nvPr/>
          </p:nvGrpSpPr>
          <p:grpSpPr>
            <a:xfrm>
              <a:off x="4246372" y="13290598"/>
              <a:ext cx="5723467" cy="450527"/>
              <a:chOff x="3195268" y="18088860"/>
              <a:chExt cx="5723467" cy="450527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3195268" y="18220838"/>
                <a:ext cx="5723467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0.0            1.0            2.0           3.0           4.0            5.0            6.0 (%) 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5" name="그림 3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398120" y="18088860"/>
                <a:ext cx="4749402" cy="196996"/>
              </a:xfrm>
              <a:prstGeom prst="rect">
                <a:avLst/>
              </a:prstGeom>
            </p:spPr>
          </p:pic>
        </p:grpSp>
      </p:grpSp>
      <p:grpSp>
        <p:nvGrpSpPr>
          <p:cNvPr id="36" name="그룹 35"/>
          <p:cNvGrpSpPr/>
          <p:nvPr/>
        </p:nvGrpSpPr>
        <p:grpSpPr>
          <a:xfrm>
            <a:off x="4230884" y="15050421"/>
            <a:ext cx="6355281" cy="2338164"/>
            <a:chOff x="4030824" y="15050421"/>
            <a:chExt cx="6355281" cy="2338164"/>
          </a:xfrm>
        </p:grpSpPr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25963" y="15050421"/>
              <a:ext cx="4971418" cy="1774804"/>
            </a:xfrm>
            <a:prstGeom prst="rect">
              <a:avLst/>
            </a:prstGeom>
          </p:spPr>
        </p:pic>
        <p:grpSp>
          <p:nvGrpSpPr>
            <p:cNvPr id="38" name="그룹 37"/>
            <p:cNvGrpSpPr/>
            <p:nvPr/>
          </p:nvGrpSpPr>
          <p:grpSpPr>
            <a:xfrm>
              <a:off x="4030824" y="16973237"/>
              <a:ext cx="6355281" cy="415348"/>
              <a:chOff x="3127394" y="18349910"/>
              <a:chExt cx="6355281" cy="450527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127394" y="18481888"/>
                <a:ext cx="6355281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0.0                    0.5                    1.0                    1.5                    2.0 (%) 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0" name="그림 3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330246" y="18349910"/>
                <a:ext cx="4749402" cy="19699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xmlns="" val="428071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1770</TotalTime>
  <Words>649</Words>
  <Application>Microsoft Office PowerPoint</Application>
  <PresentationFormat>Custom</PresentationFormat>
  <Paragraphs>522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0016236</cp:lastModifiedBy>
  <cp:revision>21</cp:revision>
  <cp:lastPrinted>2020-01-02T00:55:33Z</cp:lastPrinted>
  <dcterms:created xsi:type="dcterms:W3CDTF">2019-12-30T09:07:39Z</dcterms:created>
  <dcterms:modified xsi:type="dcterms:W3CDTF">2020-02-15T03:26:05Z</dcterms:modified>
</cp:coreProperties>
</file>