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960350" cy="21959888"/>
  <p:notesSz cx="6889750" cy="100218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68" autoAdjust="0"/>
    <p:restoredTop sz="94660"/>
  </p:normalViewPr>
  <p:slideViewPr>
    <p:cSldViewPr snapToGrid="0">
      <p:cViewPr>
        <p:scale>
          <a:sx n="48" d="100"/>
          <a:sy n="48" d="100"/>
        </p:scale>
        <p:origin x="-1542" y="240"/>
      </p:cViewPr>
      <p:guideLst>
        <p:guide orient="horz" pos="6916"/>
        <p:guide pos="40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0865300D-C0DB-4A38-BD44-A77EA31991B3}" type="datetimeFigureOut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674C055D-3DDC-4A69-8032-9333AC9DD4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85991568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8CBEB62A-5263-4422-9935-2F8A43E720BE}" type="datetimeFigureOut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447925" y="1252538"/>
            <a:ext cx="199390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D3554FBB-5347-4C5F-BB9D-09F70482850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2057099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837965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675930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2513895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3351860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4189826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5027791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5865756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6703721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2026" y="3593900"/>
            <a:ext cx="11016298" cy="7645294"/>
          </a:xfrm>
        </p:spPr>
        <p:txBody>
          <a:bodyPr anchor="b"/>
          <a:lstStyle>
            <a:lvl1pPr algn="ctr">
              <a:defRPr sz="8504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0045" y="11534026"/>
            <a:ext cx="9720263" cy="5301888"/>
          </a:xfrm>
        </p:spPr>
        <p:txBody>
          <a:bodyPr/>
          <a:lstStyle>
            <a:lvl1pPr marL="0" indent="0" algn="ctr">
              <a:buNone/>
              <a:defRPr sz="3402"/>
            </a:lvl1pPr>
            <a:lvl2pPr marL="648004" indent="0" algn="ctr">
              <a:buNone/>
              <a:defRPr sz="2835"/>
            </a:lvl2pPr>
            <a:lvl3pPr marL="1296008" indent="0" algn="ctr">
              <a:buNone/>
              <a:defRPr sz="2551"/>
            </a:lvl3pPr>
            <a:lvl4pPr marL="1944013" indent="0" algn="ctr">
              <a:buNone/>
              <a:defRPr sz="2268"/>
            </a:lvl4pPr>
            <a:lvl5pPr marL="2592017" indent="0" algn="ctr">
              <a:buNone/>
              <a:defRPr sz="2268"/>
            </a:lvl5pPr>
            <a:lvl6pPr marL="3240020" indent="0" algn="ctr">
              <a:buNone/>
              <a:defRPr sz="2268"/>
            </a:lvl6pPr>
            <a:lvl7pPr marL="3888025" indent="0" algn="ctr">
              <a:buNone/>
              <a:defRPr sz="2268"/>
            </a:lvl7pPr>
            <a:lvl8pPr marL="4536030" indent="0" algn="ctr">
              <a:buNone/>
              <a:defRPr sz="2268"/>
            </a:lvl8pPr>
            <a:lvl9pPr marL="5184033" indent="0" algn="ctr">
              <a:buNone/>
              <a:defRPr sz="2268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33E5F-05D8-4883-BBA5-F544EA65A67D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0946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78F2E-E25A-4875-A211-19CDE50E7B66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863458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4753" y="1169161"/>
            <a:ext cx="2794575" cy="1860999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1025" y="1169161"/>
            <a:ext cx="8221722" cy="1860999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23612-7092-43E6-87EE-5F3D47EAF4DF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775147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705D-CDE0-4A8B-BD00-0C51EB3C5965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14432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4275" y="5474729"/>
            <a:ext cx="11178302" cy="9134702"/>
          </a:xfrm>
        </p:spPr>
        <p:txBody>
          <a:bodyPr anchor="b"/>
          <a:lstStyle>
            <a:lvl1pPr>
              <a:defRPr sz="8504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4275" y="14695848"/>
            <a:ext cx="11178302" cy="4803724"/>
          </a:xfrm>
        </p:spPr>
        <p:txBody>
          <a:bodyPr/>
          <a:lstStyle>
            <a:lvl1pPr marL="0" indent="0">
              <a:buNone/>
              <a:defRPr sz="3402">
                <a:solidFill>
                  <a:schemeClr val="tx1"/>
                </a:solidFill>
              </a:defRPr>
            </a:lvl1pPr>
            <a:lvl2pPr marL="648004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2pPr>
            <a:lvl3pPr marL="1296008" indent="0">
              <a:buNone/>
              <a:defRPr sz="2551">
                <a:solidFill>
                  <a:schemeClr val="tx1">
                    <a:tint val="75000"/>
                  </a:schemeClr>
                </a:solidFill>
              </a:defRPr>
            </a:lvl3pPr>
            <a:lvl4pPr marL="1944013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4pPr>
            <a:lvl5pPr marL="2592017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5pPr>
            <a:lvl6pPr marL="3240020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6pPr>
            <a:lvl7pPr marL="3888025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7pPr>
            <a:lvl8pPr marL="4536030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8pPr>
            <a:lvl9pPr marL="5184033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4F3DD-5303-44B3-94EB-3881814DB7A2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111272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1024" y="5845805"/>
            <a:ext cx="5508149" cy="13933347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61179" y="5845805"/>
            <a:ext cx="5508149" cy="13933347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68C83-F889-49C6-8258-A889429BD78F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72481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712" y="1169166"/>
            <a:ext cx="11178302" cy="4244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2715" y="5383224"/>
            <a:ext cx="5482835" cy="2638235"/>
          </a:xfrm>
        </p:spPr>
        <p:txBody>
          <a:bodyPr anchor="b"/>
          <a:lstStyle>
            <a:lvl1pPr marL="0" indent="0">
              <a:buNone/>
              <a:defRPr sz="3402" b="1"/>
            </a:lvl1pPr>
            <a:lvl2pPr marL="648004" indent="0">
              <a:buNone/>
              <a:defRPr sz="2835" b="1"/>
            </a:lvl2pPr>
            <a:lvl3pPr marL="1296008" indent="0">
              <a:buNone/>
              <a:defRPr sz="2551" b="1"/>
            </a:lvl3pPr>
            <a:lvl4pPr marL="1944013" indent="0">
              <a:buNone/>
              <a:defRPr sz="2268" b="1"/>
            </a:lvl4pPr>
            <a:lvl5pPr marL="2592017" indent="0">
              <a:buNone/>
              <a:defRPr sz="2268" b="1"/>
            </a:lvl5pPr>
            <a:lvl6pPr marL="3240020" indent="0">
              <a:buNone/>
              <a:defRPr sz="2268" b="1"/>
            </a:lvl6pPr>
            <a:lvl7pPr marL="3888025" indent="0">
              <a:buNone/>
              <a:defRPr sz="2268" b="1"/>
            </a:lvl7pPr>
            <a:lvl8pPr marL="4536030" indent="0">
              <a:buNone/>
              <a:defRPr sz="2268" b="1"/>
            </a:lvl8pPr>
            <a:lvl9pPr marL="5184033" indent="0">
              <a:buNone/>
              <a:defRPr sz="2268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2715" y="8021460"/>
            <a:ext cx="5482835" cy="1179835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61180" y="5383224"/>
            <a:ext cx="5509837" cy="2638235"/>
          </a:xfrm>
        </p:spPr>
        <p:txBody>
          <a:bodyPr anchor="b"/>
          <a:lstStyle>
            <a:lvl1pPr marL="0" indent="0">
              <a:buNone/>
              <a:defRPr sz="3402" b="1"/>
            </a:lvl1pPr>
            <a:lvl2pPr marL="648004" indent="0">
              <a:buNone/>
              <a:defRPr sz="2835" b="1"/>
            </a:lvl2pPr>
            <a:lvl3pPr marL="1296008" indent="0">
              <a:buNone/>
              <a:defRPr sz="2551" b="1"/>
            </a:lvl3pPr>
            <a:lvl4pPr marL="1944013" indent="0">
              <a:buNone/>
              <a:defRPr sz="2268" b="1"/>
            </a:lvl4pPr>
            <a:lvl5pPr marL="2592017" indent="0">
              <a:buNone/>
              <a:defRPr sz="2268" b="1"/>
            </a:lvl5pPr>
            <a:lvl6pPr marL="3240020" indent="0">
              <a:buNone/>
              <a:defRPr sz="2268" b="1"/>
            </a:lvl6pPr>
            <a:lvl7pPr marL="3888025" indent="0">
              <a:buNone/>
              <a:defRPr sz="2268" b="1"/>
            </a:lvl7pPr>
            <a:lvl8pPr marL="4536030" indent="0">
              <a:buNone/>
              <a:defRPr sz="2268" b="1"/>
            </a:lvl8pPr>
            <a:lvl9pPr marL="5184033" indent="0">
              <a:buNone/>
              <a:defRPr sz="2268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61180" y="8021460"/>
            <a:ext cx="5509837" cy="1179835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85AAA-86E6-4820-B832-9D5BB2BD7504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244109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3C208-5E4C-41D1-9C78-730AEC10AC88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215179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92E73-36E3-4BA5-A847-F77E213AA44F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14210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712" y="1463993"/>
            <a:ext cx="4180050" cy="5123974"/>
          </a:xfrm>
        </p:spPr>
        <p:txBody>
          <a:bodyPr anchor="b"/>
          <a:lstStyle>
            <a:lvl1pPr>
              <a:defRPr sz="4536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9839" y="3161822"/>
            <a:ext cx="6561177" cy="15605754"/>
          </a:xfrm>
        </p:spPr>
        <p:txBody>
          <a:bodyPr/>
          <a:lstStyle>
            <a:lvl1pPr>
              <a:defRPr sz="4536"/>
            </a:lvl1pPr>
            <a:lvl2pPr>
              <a:defRPr sz="3968"/>
            </a:lvl2pPr>
            <a:lvl3pPr>
              <a:defRPr sz="3402"/>
            </a:lvl3pPr>
            <a:lvl4pPr>
              <a:defRPr sz="2835"/>
            </a:lvl4pPr>
            <a:lvl5pPr>
              <a:defRPr sz="2835"/>
            </a:lvl5pPr>
            <a:lvl6pPr>
              <a:defRPr sz="2835"/>
            </a:lvl6pPr>
            <a:lvl7pPr>
              <a:defRPr sz="2835"/>
            </a:lvl7pPr>
            <a:lvl8pPr>
              <a:defRPr sz="2835"/>
            </a:lvl8pPr>
            <a:lvl9pPr>
              <a:defRPr sz="2835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2712" y="6587967"/>
            <a:ext cx="4180050" cy="12205023"/>
          </a:xfrm>
        </p:spPr>
        <p:txBody>
          <a:bodyPr/>
          <a:lstStyle>
            <a:lvl1pPr marL="0" indent="0">
              <a:buNone/>
              <a:defRPr sz="2268"/>
            </a:lvl1pPr>
            <a:lvl2pPr marL="648004" indent="0">
              <a:buNone/>
              <a:defRPr sz="1984"/>
            </a:lvl2pPr>
            <a:lvl3pPr marL="1296008" indent="0">
              <a:buNone/>
              <a:defRPr sz="1701"/>
            </a:lvl3pPr>
            <a:lvl4pPr marL="1944013" indent="0">
              <a:buNone/>
              <a:defRPr sz="1418"/>
            </a:lvl4pPr>
            <a:lvl5pPr marL="2592017" indent="0">
              <a:buNone/>
              <a:defRPr sz="1418"/>
            </a:lvl5pPr>
            <a:lvl6pPr marL="3240020" indent="0">
              <a:buNone/>
              <a:defRPr sz="1418"/>
            </a:lvl6pPr>
            <a:lvl7pPr marL="3888025" indent="0">
              <a:buNone/>
              <a:defRPr sz="1418"/>
            </a:lvl7pPr>
            <a:lvl8pPr marL="4536030" indent="0">
              <a:buNone/>
              <a:defRPr sz="1418"/>
            </a:lvl8pPr>
            <a:lvl9pPr marL="5184033" indent="0">
              <a:buNone/>
              <a:defRPr sz="1418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ED3DE-4B30-48B5-95BB-DF6A3298C28C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1070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712" y="1463993"/>
            <a:ext cx="4180050" cy="5123974"/>
          </a:xfrm>
        </p:spPr>
        <p:txBody>
          <a:bodyPr anchor="b"/>
          <a:lstStyle>
            <a:lvl1pPr>
              <a:defRPr sz="4536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09839" y="3161822"/>
            <a:ext cx="6561177" cy="15605754"/>
          </a:xfrm>
        </p:spPr>
        <p:txBody>
          <a:bodyPr anchor="t"/>
          <a:lstStyle>
            <a:lvl1pPr marL="0" indent="0">
              <a:buNone/>
              <a:defRPr sz="4536"/>
            </a:lvl1pPr>
            <a:lvl2pPr marL="648004" indent="0">
              <a:buNone/>
              <a:defRPr sz="3968"/>
            </a:lvl2pPr>
            <a:lvl3pPr marL="1296008" indent="0">
              <a:buNone/>
              <a:defRPr sz="3402"/>
            </a:lvl3pPr>
            <a:lvl4pPr marL="1944013" indent="0">
              <a:buNone/>
              <a:defRPr sz="2835"/>
            </a:lvl4pPr>
            <a:lvl5pPr marL="2592017" indent="0">
              <a:buNone/>
              <a:defRPr sz="2835"/>
            </a:lvl5pPr>
            <a:lvl6pPr marL="3240020" indent="0">
              <a:buNone/>
              <a:defRPr sz="2835"/>
            </a:lvl6pPr>
            <a:lvl7pPr marL="3888025" indent="0">
              <a:buNone/>
              <a:defRPr sz="2835"/>
            </a:lvl7pPr>
            <a:lvl8pPr marL="4536030" indent="0">
              <a:buNone/>
              <a:defRPr sz="2835"/>
            </a:lvl8pPr>
            <a:lvl9pPr marL="5184033" indent="0">
              <a:buNone/>
              <a:defRPr sz="2835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2712" y="6587967"/>
            <a:ext cx="4180050" cy="12205023"/>
          </a:xfrm>
        </p:spPr>
        <p:txBody>
          <a:bodyPr/>
          <a:lstStyle>
            <a:lvl1pPr marL="0" indent="0">
              <a:buNone/>
              <a:defRPr sz="2268"/>
            </a:lvl1pPr>
            <a:lvl2pPr marL="648004" indent="0">
              <a:buNone/>
              <a:defRPr sz="1984"/>
            </a:lvl2pPr>
            <a:lvl3pPr marL="1296008" indent="0">
              <a:buNone/>
              <a:defRPr sz="1701"/>
            </a:lvl3pPr>
            <a:lvl4pPr marL="1944013" indent="0">
              <a:buNone/>
              <a:defRPr sz="1418"/>
            </a:lvl4pPr>
            <a:lvl5pPr marL="2592017" indent="0">
              <a:buNone/>
              <a:defRPr sz="1418"/>
            </a:lvl5pPr>
            <a:lvl6pPr marL="3240020" indent="0">
              <a:buNone/>
              <a:defRPr sz="1418"/>
            </a:lvl6pPr>
            <a:lvl7pPr marL="3888025" indent="0">
              <a:buNone/>
              <a:defRPr sz="1418"/>
            </a:lvl7pPr>
            <a:lvl8pPr marL="4536030" indent="0">
              <a:buNone/>
              <a:defRPr sz="1418"/>
            </a:lvl8pPr>
            <a:lvl9pPr marL="5184033" indent="0">
              <a:buNone/>
              <a:defRPr sz="1418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E1A72-34A7-4777-9297-BECAC6DDF237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12150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024" y="1169166"/>
            <a:ext cx="11178302" cy="4244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1024" y="5845805"/>
            <a:ext cx="11178302" cy="1393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1026" y="20353569"/>
            <a:ext cx="2916079" cy="11691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E6F1D-3C5F-40DC-B246-DD4AB1E6FA63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93116" y="20353569"/>
            <a:ext cx="4374118" cy="11691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53249" y="20353569"/>
            <a:ext cx="2916079" cy="11691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10933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1296008" rtl="0" eaLnBrk="1" latinLnBrk="1" hangingPunct="1">
        <a:lnSpc>
          <a:spcPct val="90000"/>
        </a:lnSpc>
        <a:spcBef>
          <a:spcPct val="0"/>
        </a:spcBef>
        <a:buNone/>
        <a:defRPr sz="623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4003" indent="-324003" algn="l" defTabSz="1296008" rtl="0" eaLnBrk="1" latinLnBrk="1" hangingPunct="1">
        <a:lnSpc>
          <a:spcPct val="90000"/>
        </a:lnSpc>
        <a:spcBef>
          <a:spcPts val="1418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1pPr>
      <a:lvl2pPr marL="972007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3402" kern="1200">
          <a:solidFill>
            <a:schemeClr val="tx1"/>
          </a:solidFill>
          <a:latin typeface="+mn-lt"/>
          <a:ea typeface="+mn-ea"/>
          <a:cs typeface="+mn-cs"/>
        </a:defRPr>
      </a:lvl2pPr>
      <a:lvl3pPr marL="1620010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3pPr>
      <a:lvl4pPr marL="2268014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4pPr>
      <a:lvl5pPr marL="2916020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5pPr>
      <a:lvl6pPr marL="3564023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6pPr>
      <a:lvl7pPr marL="4212027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7pPr>
      <a:lvl8pPr marL="4860032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8pPr>
      <a:lvl9pPr marL="5508036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1pPr>
      <a:lvl2pPr marL="648004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2pPr>
      <a:lvl3pPr marL="1296008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3pPr>
      <a:lvl4pPr marL="1944013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4pPr>
      <a:lvl5pPr marL="2592017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5pPr>
      <a:lvl6pPr marL="3240020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6pPr>
      <a:lvl7pPr marL="3888025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7pPr>
      <a:lvl8pPr marL="4536030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8pPr>
      <a:lvl9pPr marL="5184033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4149694" y="6513814"/>
            <a:ext cx="5249737" cy="2825938"/>
            <a:chOff x="4516055" y="6400000"/>
            <a:chExt cx="5249737" cy="2825938"/>
          </a:xfrm>
        </p:grpSpPr>
        <p:grpSp>
          <p:nvGrpSpPr>
            <p:cNvPr id="20" name="그룹 19"/>
            <p:cNvGrpSpPr/>
            <p:nvPr/>
          </p:nvGrpSpPr>
          <p:grpSpPr>
            <a:xfrm>
              <a:off x="4540345" y="8753280"/>
              <a:ext cx="5040905" cy="472658"/>
              <a:chOff x="3587192" y="10732440"/>
              <a:chExt cx="5740399" cy="472658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3587192" y="10886549"/>
                <a:ext cx="5740399" cy="3185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7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0.0         0.5          1.0         1.5         2.0         2.5           3.0 (%)</a:t>
                </a:r>
                <a:endParaRPr lang="ko-KR" altLang="en-US" sz="147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23" name="그림 22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3739592" y="10732440"/>
                <a:ext cx="4698720" cy="199843"/>
              </a:xfrm>
              <a:prstGeom prst="rect">
                <a:avLst/>
              </a:prstGeom>
            </p:spPr>
          </p:pic>
        </p:grpSp>
        <p:pic>
          <p:nvPicPr>
            <p:cNvPr id="21" name="그림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516055" y="6400000"/>
              <a:ext cx="5249737" cy="2217700"/>
            </a:xfrm>
            <a:prstGeom prst="rect">
              <a:avLst/>
            </a:prstGeom>
          </p:spPr>
        </p:pic>
      </p:grp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14229249"/>
              </p:ext>
            </p:extLst>
          </p:nvPr>
        </p:nvGraphicFramePr>
        <p:xfrm>
          <a:off x="106141" y="1444287"/>
          <a:ext cx="12841662" cy="38670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0156">
                  <a:extLst>
                    <a:ext uri="{9D8B030D-6E8A-4147-A177-3AD203B41FA5}">
                      <a16:colId xmlns:a16="http://schemas.microsoft.com/office/drawing/2014/main" xmlns="" val="1409189042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xmlns="" val="693893755"/>
                    </a:ext>
                  </a:extLst>
                </a:gridCol>
                <a:gridCol w="907288">
                  <a:extLst>
                    <a:ext uri="{9D8B030D-6E8A-4147-A177-3AD203B41FA5}">
                      <a16:colId xmlns:a16="http://schemas.microsoft.com/office/drawing/2014/main" xmlns="" val="9050658"/>
                    </a:ext>
                  </a:extLst>
                </a:gridCol>
                <a:gridCol w="1214120">
                  <a:extLst>
                    <a:ext uri="{9D8B030D-6E8A-4147-A177-3AD203B41FA5}">
                      <a16:colId xmlns:a16="http://schemas.microsoft.com/office/drawing/2014/main" xmlns="" val="4088979873"/>
                    </a:ext>
                  </a:extLst>
                </a:gridCol>
                <a:gridCol w="4620756">
                  <a:extLst>
                    <a:ext uri="{9D8B030D-6E8A-4147-A177-3AD203B41FA5}">
                      <a16:colId xmlns:a16="http://schemas.microsoft.com/office/drawing/2014/main" xmlns="" val="120783647"/>
                    </a:ext>
                  </a:extLst>
                </a:gridCol>
                <a:gridCol w="898359">
                  <a:extLst>
                    <a:ext uri="{9D8B030D-6E8A-4147-A177-3AD203B41FA5}">
                      <a16:colId xmlns:a16="http://schemas.microsoft.com/office/drawing/2014/main" xmlns="" val="3270725404"/>
                    </a:ext>
                  </a:extLst>
                </a:gridCol>
                <a:gridCol w="1267327">
                  <a:extLst>
                    <a:ext uri="{9D8B030D-6E8A-4147-A177-3AD203B41FA5}">
                      <a16:colId xmlns:a16="http://schemas.microsoft.com/office/drawing/2014/main" xmlns="" val="3683565691"/>
                    </a:ext>
                  </a:extLst>
                </a:gridCol>
                <a:gridCol w="850231">
                  <a:extLst>
                    <a:ext uri="{9D8B030D-6E8A-4147-A177-3AD203B41FA5}">
                      <a16:colId xmlns:a16="http://schemas.microsoft.com/office/drawing/2014/main" xmlns="" val="3525253308"/>
                    </a:ext>
                  </a:extLst>
                </a:gridCol>
                <a:gridCol w="906585">
                  <a:extLst>
                    <a:ext uri="{9D8B030D-6E8A-4147-A177-3AD203B41FA5}">
                      <a16:colId xmlns:a16="http://schemas.microsoft.com/office/drawing/2014/main" xmlns="" val="2749235395"/>
                    </a:ext>
                  </a:extLst>
                </a:gridCol>
              </a:tblGrid>
              <a:tr h="404646">
                <a:tc rowSpan="2" gridSpan="2">
                  <a:txBody>
                    <a:bodyPr/>
                    <a:lstStyle/>
                    <a:p>
                      <a:pPr algn="l" latinLnBrk="1">
                        <a:lnSpc>
                          <a:spcPct val="80000"/>
                        </a:lnSpc>
                      </a:pPr>
                      <a:r>
                        <a:rPr lang="en-US" altLang="ko-KR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     </a:t>
                      </a: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Study 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CFS/ME</a:t>
                      </a:r>
                      <a:r>
                        <a:rPr lang="en-US" altLang="ko-KR" sz="15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Cases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Cases o</a:t>
                      </a:r>
                      <a:r>
                        <a:rPr lang="en-US" altLang="ko-KR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 Physician diagnosis</a:t>
                      </a: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Incidence Rate (%)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Rate (%) 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95%-CI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Weight %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06282246"/>
                  </a:ext>
                </a:extLst>
              </a:tr>
              <a:tr h="404646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random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78852647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Nacul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al.,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2011 [37]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143153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8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[0.17; 0.21]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89442889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Nacul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2011 [37]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143153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[0.09; 0.12]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53068010"/>
                  </a:ext>
                </a:extLst>
              </a:tr>
              <a:tr h="296561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Nacul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2011 [37]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143153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[0.02; 0.04]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64951139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Nijhof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2011 [67]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73636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[0.09; 0.14]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1.5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80887130"/>
                  </a:ext>
                </a:extLst>
              </a:tr>
              <a:tr h="280087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Ho-yen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Mc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1991</a:t>
                      </a:r>
                      <a:r>
                        <a:rPr lang="en-US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[36]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218993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[0.12; 0.15]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45126928"/>
                  </a:ext>
                </a:extLst>
              </a:tr>
              <a:tr h="280087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Lloyd 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al.,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1990 [25]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114000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[0.03; 0.05]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5417558"/>
                  </a:ext>
                </a:extLst>
              </a:tr>
              <a:tr h="369205">
                <a:tc gridSpan="2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r>
                        <a:rPr lang="en-US" altLang="ko-KR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latinLnBrk="1">
                        <a:lnSpc>
                          <a:spcPct val="20000"/>
                        </a:lnSpc>
                      </a:pPr>
                      <a:r>
                        <a:rPr lang="en-US" altLang="ko-KR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 effect model 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0.12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[0.11; 0.13]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100.0%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14201241"/>
                  </a:ext>
                </a:extLst>
              </a:tr>
              <a:tr h="256076">
                <a:tc gridSpan="3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r>
                        <a:rPr lang="en-US" altLang="ko-KR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Random</a:t>
                      </a:r>
                      <a:r>
                        <a:rPr lang="en-US" altLang="ko-KR" sz="15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effects </a:t>
                      </a:r>
                      <a:r>
                        <a:rPr lang="en-US" altLang="ko-KR" sz="15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model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0.09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[0.05; 0.13]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100.0%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57745429"/>
                  </a:ext>
                </a:extLst>
              </a:tr>
              <a:tr h="556781"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r>
                        <a:rPr lang="en-US" altLang="ko-KR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Heterogeneity 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r>
                        <a:rPr lang="en-US" altLang="ko-KR" sz="1500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altLang="ko-KR" sz="1500" baseline="30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=97.5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r>
                        <a:rPr lang="en-US" altLang="ko-KR" sz="15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altLang="ko-KR" sz="15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0.2952</a:t>
                      </a:r>
                    </a:p>
                    <a:p>
                      <a:pPr marL="0" marR="0" lvl="0" indent="0" algn="l" defTabSz="1320759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&lt;</a:t>
                      </a:r>
                      <a:r>
                        <a:rPr lang="en-US" altLang="ko-KR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0.01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38004142"/>
                  </a:ext>
                </a:extLst>
              </a:tr>
            </a:tbl>
          </a:graphicData>
        </a:graphic>
      </p:graphicFrame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00210176"/>
              </p:ext>
            </p:extLst>
          </p:nvPr>
        </p:nvGraphicFramePr>
        <p:xfrm>
          <a:off x="106141" y="5794372"/>
          <a:ext cx="12834550" cy="35998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1868">
                  <a:extLst>
                    <a:ext uri="{9D8B030D-6E8A-4147-A177-3AD203B41FA5}">
                      <a16:colId xmlns:a16="http://schemas.microsoft.com/office/drawing/2014/main" xmlns="" val="1409189042"/>
                    </a:ext>
                  </a:extLst>
                </a:gridCol>
                <a:gridCol w="146304">
                  <a:extLst>
                    <a:ext uri="{9D8B030D-6E8A-4147-A177-3AD203B41FA5}">
                      <a16:colId xmlns:a16="http://schemas.microsoft.com/office/drawing/2014/main" xmlns="" val="162373992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424758494"/>
                    </a:ext>
                  </a:extLst>
                </a:gridCol>
                <a:gridCol w="1298448">
                  <a:extLst>
                    <a:ext uri="{9D8B030D-6E8A-4147-A177-3AD203B41FA5}">
                      <a16:colId xmlns:a16="http://schemas.microsoft.com/office/drawing/2014/main" xmlns="" val="4088979873"/>
                    </a:ext>
                  </a:extLst>
                </a:gridCol>
                <a:gridCol w="4511028">
                  <a:extLst>
                    <a:ext uri="{9D8B030D-6E8A-4147-A177-3AD203B41FA5}">
                      <a16:colId xmlns:a16="http://schemas.microsoft.com/office/drawing/2014/main" xmlns="" val="120783647"/>
                    </a:ext>
                  </a:extLst>
                </a:gridCol>
                <a:gridCol w="898359">
                  <a:extLst>
                    <a:ext uri="{9D8B030D-6E8A-4147-A177-3AD203B41FA5}">
                      <a16:colId xmlns:a16="http://schemas.microsoft.com/office/drawing/2014/main" xmlns="" val="3270725404"/>
                    </a:ext>
                  </a:extLst>
                </a:gridCol>
                <a:gridCol w="1267327">
                  <a:extLst>
                    <a:ext uri="{9D8B030D-6E8A-4147-A177-3AD203B41FA5}">
                      <a16:colId xmlns:a16="http://schemas.microsoft.com/office/drawing/2014/main" xmlns="" val="3683565691"/>
                    </a:ext>
                  </a:extLst>
                </a:gridCol>
                <a:gridCol w="850231">
                  <a:extLst>
                    <a:ext uri="{9D8B030D-6E8A-4147-A177-3AD203B41FA5}">
                      <a16:colId xmlns:a16="http://schemas.microsoft.com/office/drawing/2014/main" xmlns="" val="3525253308"/>
                    </a:ext>
                  </a:extLst>
                </a:gridCol>
                <a:gridCol w="906585">
                  <a:extLst>
                    <a:ext uri="{9D8B030D-6E8A-4147-A177-3AD203B41FA5}">
                      <a16:colId xmlns:a16="http://schemas.microsoft.com/office/drawing/2014/main" xmlns="" val="2749235395"/>
                    </a:ext>
                  </a:extLst>
                </a:gridCol>
              </a:tblGrid>
              <a:tr h="404646">
                <a:tc rowSpan="2" gridSpan="2">
                  <a:txBody>
                    <a:bodyPr/>
                    <a:lstStyle/>
                    <a:p>
                      <a:pPr algn="l" latinLnBrk="1">
                        <a:lnSpc>
                          <a:spcPct val="80000"/>
                        </a:lnSpc>
                      </a:pPr>
                      <a:r>
                        <a:rPr lang="en-US" altLang="ko-KR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   </a:t>
                      </a:r>
                      <a:r>
                        <a:rPr lang="en-US" altLang="ko-KR" sz="2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Study 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CFS/ME</a:t>
                      </a:r>
                      <a:r>
                        <a:rPr lang="en-US" altLang="ko-KR" sz="15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Cases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Cases o</a:t>
                      </a:r>
                      <a:r>
                        <a:rPr lang="en-US" altLang="ko-KR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 Medical records </a:t>
                      </a: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Incidence Rate (%)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Rate (%) 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95%-CI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Weight %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06282246"/>
                  </a:ext>
                </a:extLst>
              </a:tr>
              <a:tr h="404646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random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34793040"/>
                  </a:ext>
                </a:extLst>
              </a:tr>
              <a:tr h="301176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Collin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2016 [38]   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10396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7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1.86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[1.61;</a:t>
                      </a:r>
                      <a:r>
                        <a:rPr lang="en-US" altLang="ko-KR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2.14]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3.6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98440909"/>
                  </a:ext>
                </a:extLst>
              </a:tr>
              <a:tr h="301176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endParaRPr lang="en-US" sz="15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Rusu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2015 [63]   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1006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59101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1.70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[1.60; 1.81]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1605016"/>
                  </a:ext>
                </a:extLst>
              </a:tr>
              <a:tr h="31303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Vincent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2012 [64]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183841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0.04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[0.03; 0.05]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38537908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endParaRPr lang="en-US" sz="15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Bhui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2011 [65]    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2.52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[2.09; 3.05]    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50794679"/>
                  </a:ext>
                </a:extLst>
              </a:tr>
              <a:tr h="313038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endParaRPr lang="en-US" sz="15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Versluis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1997 </a:t>
                      </a:r>
                      <a:r>
                        <a:rPr lang="en-US" sz="1500" b="0" i="0" u="none" strike="noStrike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[89]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23000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[0.07; 0.16] 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0.5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3540836"/>
                  </a:ext>
                </a:extLst>
              </a:tr>
              <a:tr h="369205">
                <a:tc gridSpan="2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r>
                        <a:rPr lang="en-US" altLang="ko-KR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r>
                        <a:rPr lang="en-US" altLang="ko-KR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 effect model 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1.38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</a:t>
                      </a: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1.31; 1.46]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</a:t>
                      </a: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14201241"/>
                  </a:ext>
                </a:extLst>
              </a:tr>
              <a:tr h="205705">
                <a:tc gridSpan="3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r>
                        <a:rPr lang="en-US" altLang="ko-KR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Random</a:t>
                      </a:r>
                      <a:r>
                        <a:rPr lang="en-US" altLang="ko-KR" sz="15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effects </a:t>
                      </a:r>
                      <a:r>
                        <a:rPr lang="en-US" altLang="ko-KR" sz="15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model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0.52</a:t>
                      </a: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</a:t>
                      </a: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0.16; 1.71]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</a:t>
                      </a: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57745429"/>
                  </a:ext>
                </a:extLst>
              </a:tr>
              <a:tr h="556781"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r>
                        <a:rPr lang="en-US" altLang="ko-KR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Heterogeneity 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r>
                        <a:rPr lang="en-US" altLang="ko-KR" sz="1500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altLang="ko-KR" sz="1500" baseline="30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 99.7%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r>
                        <a:rPr lang="en-US" altLang="ko-KR" sz="15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altLang="ko-KR" sz="15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1.8360</a:t>
                      </a:r>
                    </a:p>
                    <a:p>
                      <a:pPr marL="0" marR="0" lvl="0" indent="0" algn="l" defTabSz="1320759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&lt;</a:t>
                      </a:r>
                      <a:r>
                        <a:rPr lang="en-US" altLang="ko-KR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0.01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38004142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22553" y="939375"/>
            <a:ext cx="12918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1"/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file 7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Meta-analysis of prevalence studies with diagnosis by physician determination (A) and review of medical records (B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ko-KR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4149694" y="2093214"/>
            <a:ext cx="5740399" cy="3124394"/>
            <a:chOff x="4031653" y="2038350"/>
            <a:chExt cx="5740399" cy="3124394"/>
          </a:xfrm>
        </p:grpSpPr>
        <p:pic>
          <p:nvPicPr>
            <p:cNvPr id="15" name="그림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617919" y="2038350"/>
              <a:ext cx="3279786" cy="2483174"/>
            </a:xfrm>
            <a:prstGeom prst="rect">
              <a:avLst/>
            </a:prstGeom>
          </p:spPr>
        </p:pic>
        <p:grpSp>
          <p:nvGrpSpPr>
            <p:cNvPr id="16" name="그룹 15"/>
            <p:cNvGrpSpPr/>
            <p:nvPr/>
          </p:nvGrpSpPr>
          <p:grpSpPr>
            <a:xfrm>
              <a:off x="4031653" y="4690086"/>
              <a:ext cx="5740399" cy="472658"/>
              <a:chOff x="2010872" y="11871913"/>
              <a:chExt cx="5740399" cy="472658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2010872" y="12026022"/>
                <a:ext cx="5740399" cy="3185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7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0.0           0.04          0.08         0.12         0.16         0.20          0.24 (%)</a:t>
                </a:r>
                <a:endParaRPr lang="ko-KR" altLang="en-US" sz="147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18" name="그림 17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2163272" y="11871913"/>
                <a:ext cx="4698720" cy="199843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xmlns="" val="116984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1770</TotalTime>
  <Words>351</Words>
  <Application>Microsoft Office PowerPoint</Application>
  <PresentationFormat>Custom</PresentationFormat>
  <Paragraphs>258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테마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0016236</cp:lastModifiedBy>
  <cp:revision>21</cp:revision>
  <cp:lastPrinted>2020-01-02T00:55:33Z</cp:lastPrinted>
  <dcterms:created xsi:type="dcterms:W3CDTF">2019-12-30T09:07:39Z</dcterms:created>
  <dcterms:modified xsi:type="dcterms:W3CDTF">2020-02-15T03:26:37Z</dcterms:modified>
</cp:coreProperties>
</file>