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120" userDrawn="1">
          <p15:clr>
            <a:srgbClr val="A4A3A4"/>
          </p15:clr>
        </p15:guide>
        <p15:guide id="3" pos="840" userDrawn="1">
          <p15:clr>
            <a:srgbClr val="A4A3A4"/>
          </p15:clr>
        </p15:guide>
        <p15:guide id="4" orient="horz" pos="22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68" autoAdjust="0"/>
    <p:restoredTop sz="94660"/>
  </p:normalViewPr>
  <p:slideViewPr>
    <p:cSldViewPr snapToGrid="0">
      <p:cViewPr varScale="1">
        <p:scale>
          <a:sx n="135" d="100"/>
          <a:sy n="135" d="100"/>
        </p:scale>
        <p:origin x="408" y="126"/>
      </p:cViewPr>
      <p:guideLst>
        <p:guide orient="horz" pos="3360"/>
        <p:guide pos="3120"/>
        <p:guide pos="840"/>
        <p:guide orient="horz" pos="22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C055-A80C-43EE-9716-17EC3E0FDE24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6E7F1-A3D7-4F2A-A5E5-DB8F44306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254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C055-A80C-43EE-9716-17EC3E0FDE24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6E7F1-A3D7-4F2A-A5E5-DB8F44306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72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C055-A80C-43EE-9716-17EC3E0FDE24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6E7F1-A3D7-4F2A-A5E5-DB8F44306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190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C055-A80C-43EE-9716-17EC3E0FDE24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6E7F1-A3D7-4F2A-A5E5-DB8F44306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702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C055-A80C-43EE-9716-17EC3E0FDE24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6E7F1-A3D7-4F2A-A5E5-DB8F44306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656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C055-A80C-43EE-9716-17EC3E0FDE24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6E7F1-A3D7-4F2A-A5E5-DB8F44306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346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C055-A80C-43EE-9716-17EC3E0FDE24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6E7F1-A3D7-4F2A-A5E5-DB8F44306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644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C055-A80C-43EE-9716-17EC3E0FDE24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6E7F1-A3D7-4F2A-A5E5-DB8F44306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C055-A80C-43EE-9716-17EC3E0FDE24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6E7F1-A3D7-4F2A-A5E5-DB8F44306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9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C055-A80C-43EE-9716-17EC3E0FDE24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6E7F1-A3D7-4F2A-A5E5-DB8F44306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986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C055-A80C-43EE-9716-17EC3E0FDE24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6E7F1-A3D7-4F2A-A5E5-DB8F44306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70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BC055-A80C-43EE-9716-17EC3E0FDE24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6E7F1-A3D7-4F2A-A5E5-DB8F44306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318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1046B332-DD8F-46C8-9443-1C960D590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160" y="768671"/>
            <a:ext cx="4080904" cy="2286896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77C88E87-F839-49B6-AA04-FB4D51E1A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60" y="3631756"/>
            <a:ext cx="4080904" cy="240464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D0960CB3-9801-46B4-8C69-3FA364D9F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4494" y="3686912"/>
            <a:ext cx="4080904" cy="2316636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B2D12A52-D8B7-46D4-B7FD-E7A8CD0CE444}"/>
              </a:ext>
            </a:extLst>
          </p:cNvPr>
          <p:cNvSpPr txBox="1"/>
          <p:nvPr/>
        </p:nvSpPr>
        <p:spPr>
          <a:xfrm rot="16200000">
            <a:off x="-377698" y="4139943"/>
            <a:ext cx="2245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Cumulative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 DSS (%)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435A8D77-0D93-4FD3-A58D-726632EAD6A2}"/>
              </a:ext>
            </a:extLst>
          </p:cNvPr>
          <p:cNvSpPr txBox="1"/>
          <p:nvPr/>
        </p:nvSpPr>
        <p:spPr>
          <a:xfrm rot="16200000">
            <a:off x="-351583" y="1363381"/>
            <a:ext cx="2245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Cumulative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 DSS (%)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35F1545E-5F2D-4D27-9B92-0188FA3B1755}"/>
              </a:ext>
            </a:extLst>
          </p:cNvPr>
          <p:cNvSpPr txBox="1"/>
          <p:nvPr/>
        </p:nvSpPr>
        <p:spPr>
          <a:xfrm rot="16200000">
            <a:off x="4376707" y="4139943"/>
            <a:ext cx="2245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Cumulative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 DSS (%)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29178396-74A1-4E86-B94D-627891A0A35C}"/>
              </a:ext>
            </a:extLst>
          </p:cNvPr>
          <p:cNvSpPr txBox="1"/>
          <p:nvPr/>
        </p:nvSpPr>
        <p:spPr>
          <a:xfrm>
            <a:off x="1907408" y="5873975"/>
            <a:ext cx="2245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Survival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C1CAAE92-CB82-4203-860F-1039302C142A}"/>
              </a:ext>
            </a:extLst>
          </p:cNvPr>
          <p:cNvSpPr txBox="1"/>
          <p:nvPr/>
        </p:nvSpPr>
        <p:spPr>
          <a:xfrm>
            <a:off x="2007037" y="2910154"/>
            <a:ext cx="2245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Survival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77D2A07D-8DD2-4CC0-B6D8-4586C9EDA7FF}"/>
              </a:ext>
            </a:extLst>
          </p:cNvPr>
          <p:cNvSpPr txBox="1"/>
          <p:nvPr/>
        </p:nvSpPr>
        <p:spPr>
          <a:xfrm>
            <a:off x="6737909" y="5882507"/>
            <a:ext cx="2245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Survival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Ryhmä 22">
            <a:extLst>
              <a:ext uri="{FF2B5EF4-FFF2-40B4-BE49-F238E27FC236}">
                <a16:creationId xmlns:a16="http://schemas.microsoft.com/office/drawing/2014/main" id="{91CEB5DC-4406-4090-AE4F-2C007EA9AC36}"/>
              </a:ext>
            </a:extLst>
          </p:cNvPr>
          <p:cNvGrpSpPr/>
          <p:nvPr/>
        </p:nvGrpSpPr>
        <p:grpSpPr>
          <a:xfrm>
            <a:off x="2624847" y="968456"/>
            <a:ext cx="2141388" cy="461665"/>
            <a:chOff x="3177727" y="731468"/>
            <a:chExt cx="2141388" cy="461665"/>
          </a:xfrm>
        </p:grpSpPr>
        <p:cxnSp>
          <p:nvCxnSpPr>
            <p:cNvPr id="20" name="Suora yhdysviiva 19">
              <a:extLst>
                <a:ext uri="{FF2B5EF4-FFF2-40B4-BE49-F238E27FC236}">
                  <a16:creationId xmlns:a16="http://schemas.microsoft.com/office/drawing/2014/main" id="{6BECD007-283D-42EA-BCA5-1E4953A0426B}"/>
                </a:ext>
              </a:extLst>
            </p:cNvPr>
            <p:cNvCxnSpPr/>
            <p:nvPr/>
          </p:nvCxnSpPr>
          <p:spPr>
            <a:xfrm>
              <a:off x="3177727" y="885826"/>
              <a:ext cx="21907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uora yhdysviiva 20">
              <a:extLst>
                <a:ext uri="{FF2B5EF4-FFF2-40B4-BE49-F238E27FC236}">
                  <a16:creationId xmlns:a16="http://schemas.microsoft.com/office/drawing/2014/main" id="{1AB9EBEB-3820-4097-91DF-3554614DBECC}"/>
                </a:ext>
              </a:extLst>
            </p:cNvPr>
            <p:cNvCxnSpPr/>
            <p:nvPr/>
          </p:nvCxnSpPr>
          <p:spPr>
            <a:xfrm>
              <a:off x="3177727" y="1071564"/>
              <a:ext cx="219075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kstiruutu 21">
              <a:extLst>
                <a:ext uri="{FF2B5EF4-FFF2-40B4-BE49-F238E27FC236}">
                  <a16:creationId xmlns:a16="http://schemas.microsoft.com/office/drawing/2014/main" id="{AB58F01B-3714-43E8-B128-85181E1A8E8F}"/>
                </a:ext>
              </a:extLst>
            </p:cNvPr>
            <p:cNvSpPr txBox="1"/>
            <p:nvPr/>
          </p:nvSpPr>
          <p:spPr>
            <a:xfrm>
              <a:off x="3396802" y="731468"/>
              <a:ext cx="19223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CRP &lt; 50 (mg/l), N=80</a:t>
              </a:r>
            </a:p>
            <a:p>
              <a:r>
                <a:rPr lang="fi-FI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CRP ≥ 50  (mg/l), N=13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Tekstiruutu 23">
            <a:extLst>
              <a:ext uri="{FF2B5EF4-FFF2-40B4-BE49-F238E27FC236}">
                <a16:creationId xmlns:a16="http://schemas.microsoft.com/office/drawing/2014/main" id="{4FBEF325-9A1D-4844-B83E-456737624C97}"/>
              </a:ext>
            </a:extLst>
          </p:cNvPr>
          <p:cNvSpPr txBox="1"/>
          <p:nvPr/>
        </p:nvSpPr>
        <p:spPr>
          <a:xfrm>
            <a:off x="1626788" y="529155"/>
            <a:ext cx="2716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pMMR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, FOXP3+ ≤ 42 (cells/mm2) </a:t>
            </a:r>
          </a:p>
        </p:txBody>
      </p:sp>
      <p:grpSp>
        <p:nvGrpSpPr>
          <p:cNvPr id="33" name="Ryhmä 32">
            <a:extLst>
              <a:ext uri="{FF2B5EF4-FFF2-40B4-BE49-F238E27FC236}">
                <a16:creationId xmlns:a16="http://schemas.microsoft.com/office/drawing/2014/main" id="{B4F053CD-2E26-46DC-A31E-06C2011F09A1}"/>
              </a:ext>
            </a:extLst>
          </p:cNvPr>
          <p:cNvGrpSpPr/>
          <p:nvPr/>
        </p:nvGrpSpPr>
        <p:grpSpPr>
          <a:xfrm>
            <a:off x="7802073" y="4752897"/>
            <a:ext cx="2269852" cy="461665"/>
            <a:chOff x="3177727" y="731468"/>
            <a:chExt cx="2269852" cy="461665"/>
          </a:xfrm>
        </p:grpSpPr>
        <p:cxnSp>
          <p:nvCxnSpPr>
            <p:cNvPr id="34" name="Suora yhdysviiva 33">
              <a:extLst>
                <a:ext uri="{FF2B5EF4-FFF2-40B4-BE49-F238E27FC236}">
                  <a16:creationId xmlns:a16="http://schemas.microsoft.com/office/drawing/2014/main" id="{B13B0C3C-E512-4776-9847-8EE1003F3529}"/>
                </a:ext>
              </a:extLst>
            </p:cNvPr>
            <p:cNvCxnSpPr/>
            <p:nvPr/>
          </p:nvCxnSpPr>
          <p:spPr>
            <a:xfrm>
              <a:off x="3177727" y="885826"/>
              <a:ext cx="21907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uora yhdysviiva 34">
              <a:extLst>
                <a:ext uri="{FF2B5EF4-FFF2-40B4-BE49-F238E27FC236}">
                  <a16:creationId xmlns:a16="http://schemas.microsoft.com/office/drawing/2014/main" id="{5223C2A1-7DDD-4B1D-B9B8-2210F307A07E}"/>
                </a:ext>
              </a:extLst>
            </p:cNvPr>
            <p:cNvCxnSpPr/>
            <p:nvPr/>
          </p:nvCxnSpPr>
          <p:spPr>
            <a:xfrm>
              <a:off x="3177727" y="1071564"/>
              <a:ext cx="219075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Tekstiruutu 35">
              <a:extLst>
                <a:ext uri="{FF2B5EF4-FFF2-40B4-BE49-F238E27FC236}">
                  <a16:creationId xmlns:a16="http://schemas.microsoft.com/office/drawing/2014/main" id="{3125294C-51F9-4095-BB40-7379868C0CCF}"/>
                </a:ext>
              </a:extLst>
            </p:cNvPr>
            <p:cNvSpPr txBox="1"/>
            <p:nvPr/>
          </p:nvSpPr>
          <p:spPr>
            <a:xfrm>
              <a:off x="3396802" y="731468"/>
              <a:ext cx="20507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CRP &lt; 50  (mg/l), N=16</a:t>
              </a:r>
            </a:p>
            <a:p>
              <a:r>
                <a:rPr lang="fi-FI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CRP ≥ 50 (mg/l), N=2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Ryhmä 48">
            <a:extLst>
              <a:ext uri="{FF2B5EF4-FFF2-40B4-BE49-F238E27FC236}">
                <a16:creationId xmlns:a16="http://schemas.microsoft.com/office/drawing/2014/main" id="{E87CC271-883D-42A8-AE36-45FB5CE4FF23}"/>
              </a:ext>
            </a:extLst>
          </p:cNvPr>
          <p:cNvGrpSpPr/>
          <p:nvPr/>
        </p:nvGrpSpPr>
        <p:grpSpPr>
          <a:xfrm>
            <a:off x="2616144" y="4705626"/>
            <a:ext cx="2104489" cy="461665"/>
            <a:chOff x="3177727" y="731468"/>
            <a:chExt cx="2104489" cy="461665"/>
          </a:xfrm>
        </p:grpSpPr>
        <p:cxnSp>
          <p:nvCxnSpPr>
            <p:cNvPr id="50" name="Suora yhdysviiva 49">
              <a:extLst>
                <a:ext uri="{FF2B5EF4-FFF2-40B4-BE49-F238E27FC236}">
                  <a16:creationId xmlns:a16="http://schemas.microsoft.com/office/drawing/2014/main" id="{626FEEC4-3BF6-4DC9-8954-8BC20D29B9D6}"/>
                </a:ext>
              </a:extLst>
            </p:cNvPr>
            <p:cNvCxnSpPr/>
            <p:nvPr/>
          </p:nvCxnSpPr>
          <p:spPr>
            <a:xfrm>
              <a:off x="3177727" y="885826"/>
              <a:ext cx="21907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uora yhdysviiva 50">
              <a:extLst>
                <a:ext uri="{FF2B5EF4-FFF2-40B4-BE49-F238E27FC236}">
                  <a16:creationId xmlns:a16="http://schemas.microsoft.com/office/drawing/2014/main" id="{06C1EB3B-10C0-4B10-8EC3-41FE7B22429A}"/>
                </a:ext>
              </a:extLst>
            </p:cNvPr>
            <p:cNvCxnSpPr/>
            <p:nvPr/>
          </p:nvCxnSpPr>
          <p:spPr>
            <a:xfrm>
              <a:off x="3177727" y="1071564"/>
              <a:ext cx="219075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2" name="Tekstiruutu 51">
              <a:extLst>
                <a:ext uri="{FF2B5EF4-FFF2-40B4-BE49-F238E27FC236}">
                  <a16:creationId xmlns:a16="http://schemas.microsoft.com/office/drawing/2014/main" id="{D40A2A23-6751-454B-A3A0-FAE2F654EBB3}"/>
                </a:ext>
              </a:extLst>
            </p:cNvPr>
            <p:cNvSpPr txBox="1"/>
            <p:nvPr/>
          </p:nvSpPr>
          <p:spPr>
            <a:xfrm>
              <a:off x="3396802" y="731468"/>
              <a:ext cx="18854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CRP &lt; 50  (mg/l), N=84</a:t>
              </a:r>
            </a:p>
            <a:p>
              <a:r>
                <a:rPr lang="fi-FI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CRP ≥ 50  (mg/l), N=6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8" name="Tekstiruutu 57">
            <a:extLst>
              <a:ext uri="{FF2B5EF4-FFF2-40B4-BE49-F238E27FC236}">
                <a16:creationId xmlns:a16="http://schemas.microsoft.com/office/drawing/2014/main" id="{82791A94-C475-4910-8B4E-ABEF4DA42227}"/>
              </a:ext>
            </a:extLst>
          </p:cNvPr>
          <p:cNvSpPr txBox="1"/>
          <p:nvPr/>
        </p:nvSpPr>
        <p:spPr>
          <a:xfrm>
            <a:off x="1720319" y="3401532"/>
            <a:ext cx="2716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pMMR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, FOXP3+ &gt; 42 (cells/mm2) </a:t>
            </a:r>
          </a:p>
        </p:txBody>
      </p:sp>
      <p:sp>
        <p:nvSpPr>
          <p:cNvPr id="59" name="Tekstiruutu 58">
            <a:extLst>
              <a:ext uri="{FF2B5EF4-FFF2-40B4-BE49-F238E27FC236}">
                <a16:creationId xmlns:a16="http://schemas.microsoft.com/office/drawing/2014/main" id="{C501B021-B6D1-48E9-9009-2CB611B6E693}"/>
              </a:ext>
            </a:extLst>
          </p:cNvPr>
          <p:cNvSpPr txBox="1"/>
          <p:nvPr/>
        </p:nvSpPr>
        <p:spPr>
          <a:xfrm>
            <a:off x="6290621" y="3361676"/>
            <a:ext cx="2716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dMMR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, FOXP3+ &gt; 42 (cells/mm2) </a:t>
            </a:r>
          </a:p>
        </p:txBody>
      </p:sp>
      <p:sp>
        <p:nvSpPr>
          <p:cNvPr id="60" name="Tekstiruutu 59">
            <a:extLst>
              <a:ext uri="{FF2B5EF4-FFF2-40B4-BE49-F238E27FC236}">
                <a16:creationId xmlns:a16="http://schemas.microsoft.com/office/drawing/2014/main" id="{267F8C4B-4859-4CA1-982E-9F0BD337376E}"/>
              </a:ext>
            </a:extLst>
          </p:cNvPr>
          <p:cNvSpPr txBox="1"/>
          <p:nvPr/>
        </p:nvSpPr>
        <p:spPr>
          <a:xfrm>
            <a:off x="2439245" y="1967056"/>
            <a:ext cx="8314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p&lt;0.001</a:t>
            </a:r>
          </a:p>
        </p:txBody>
      </p:sp>
      <p:sp>
        <p:nvSpPr>
          <p:cNvPr id="61" name="Tekstiruutu 60">
            <a:extLst>
              <a:ext uri="{FF2B5EF4-FFF2-40B4-BE49-F238E27FC236}">
                <a16:creationId xmlns:a16="http://schemas.microsoft.com/office/drawing/2014/main" id="{4FDEC6A5-345B-45E9-92A0-53D8BC4DACE5}"/>
              </a:ext>
            </a:extLst>
          </p:cNvPr>
          <p:cNvSpPr txBox="1"/>
          <p:nvPr/>
        </p:nvSpPr>
        <p:spPr>
          <a:xfrm>
            <a:off x="1826515" y="4428627"/>
            <a:ext cx="8314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p=0.214</a:t>
            </a:r>
          </a:p>
        </p:txBody>
      </p:sp>
      <p:sp>
        <p:nvSpPr>
          <p:cNvPr id="62" name="Tekstiruutu 61">
            <a:extLst>
              <a:ext uri="{FF2B5EF4-FFF2-40B4-BE49-F238E27FC236}">
                <a16:creationId xmlns:a16="http://schemas.microsoft.com/office/drawing/2014/main" id="{8EAA8DA7-9E47-4D38-9FC8-A89EA875FE92}"/>
              </a:ext>
            </a:extLst>
          </p:cNvPr>
          <p:cNvSpPr txBox="1"/>
          <p:nvPr/>
        </p:nvSpPr>
        <p:spPr>
          <a:xfrm>
            <a:off x="6736024" y="4614398"/>
            <a:ext cx="8314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p=0.033</a:t>
            </a:r>
          </a:p>
        </p:txBody>
      </p:sp>
    </p:spTree>
    <p:extLst>
      <p:ext uri="{BB962C8B-B14F-4D97-AF65-F5344CB8AC3E}">
        <p14:creationId xmlns:p14="http://schemas.microsoft.com/office/powerpoint/2010/main" val="3476868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182</TotalTime>
  <Words>132</Words>
  <Application>Microsoft Office PowerPoint</Application>
  <PresentationFormat>A4 (210 x 297 mm)</PresentationFormat>
  <Paragraphs>18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Office-teema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Mustonen, Harri K</dc:creator>
  <cp:lastModifiedBy>Jessica Björklund Lehto</cp:lastModifiedBy>
  <cp:revision>12</cp:revision>
  <dcterms:created xsi:type="dcterms:W3CDTF">2020-03-16T09:54:09Z</dcterms:created>
  <dcterms:modified xsi:type="dcterms:W3CDTF">2020-03-18T07:18:06Z</dcterms:modified>
</cp:coreProperties>
</file>