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120" userDrawn="1">
          <p15:clr>
            <a:srgbClr val="A4A3A4"/>
          </p15:clr>
        </p15:guide>
        <p15:guide id="3" pos="840" userDrawn="1">
          <p15:clr>
            <a:srgbClr val="A4A3A4"/>
          </p15:clr>
        </p15:guide>
        <p15:guide id="4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8" autoAdjust="0"/>
    <p:restoredTop sz="94660"/>
  </p:normalViewPr>
  <p:slideViewPr>
    <p:cSldViewPr snapToGrid="0">
      <p:cViewPr varScale="1">
        <p:scale>
          <a:sx n="135" d="100"/>
          <a:sy n="135" d="100"/>
        </p:scale>
        <p:origin x="408" y="126"/>
      </p:cViewPr>
      <p:guideLst>
        <p:guide orient="horz" pos="3360"/>
        <p:guide pos="3120"/>
        <p:guide pos="840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5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72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9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0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5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4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44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8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8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BC055-A80C-43EE-9716-17EC3E0FDE24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6E7F1-A3D7-4F2A-A5E5-DB8F4430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1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Kuva 42">
            <a:extLst>
              <a:ext uri="{FF2B5EF4-FFF2-40B4-BE49-F238E27FC236}">
                <a16:creationId xmlns:a16="http://schemas.microsoft.com/office/drawing/2014/main" id="{47F04B62-9177-4D42-963E-973B2F8E0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916" y="719889"/>
            <a:ext cx="4087957" cy="240879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F2A9584A-6FCD-4F40-AF7D-9740FDE01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83" y="3549932"/>
            <a:ext cx="4012258" cy="2364191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3CFFFBF4-251B-47F6-A2DB-5F6EFCF68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653" y="3554303"/>
            <a:ext cx="4087957" cy="2408796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1A78A19D-C30B-4BDA-AEE2-63F65AD850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83" y="746880"/>
            <a:ext cx="4080903" cy="2404640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D1A9FDFF-2A29-480D-9B74-92998400D3F9}"/>
              </a:ext>
            </a:extLst>
          </p:cNvPr>
          <p:cNvSpPr txBox="1"/>
          <p:nvPr/>
        </p:nvSpPr>
        <p:spPr>
          <a:xfrm>
            <a:off x="2007037" y="2910154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FE59D543-88BF-40E8-8BDB-2AF106D4319D}"/>
              </a:ext>
            </a:extLst>
          </p:cNvPr>
          <p:cNvSpPr txBox="1"/>
          <p:nvPr/>
        </p:nvSpPr>
        <p:spPr>
          <a:xfrm>
            <a:off x="6776219" y="2910153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81CEFFD-4382-44CF-9DED-9384A9D57859}"/>
              </a:ext>
            </a:extLst>
          </p:cNvPr>
          <p:cNvSpPr txBox="1"/>
          <p:nvPr/>
        </p:nvSpPr>
        <p:spPr>
          <a:xfrm>
            <a:off x="2007037" y="5760234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6B824B2-FD66-4710-8608-E19BBA7A3AE7}"/>
              </a:ext>
            </a:extLst>
          </p:cNvPr>
          <p:cNvSpPr txBox="1"/>
          <p:nvPr/>
        </p:nvSpPr>
        <p:spPr>
          <a:xfrm>
            <a:off x="6793168" y="5809210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60D6A1E-FBAA-4E7C-8149-1A92ED748175}"/>
              </a:ext>
            </a:extLst>
          </p:cNvPr>
          <p:cNvSpPr txBox="1"/>
          <p:nvPr/>
        </p:nvSpPr>
        <p:spPr>
          <a:xfrm rot="16200000">
            <a:off x="-377205" y="1318500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OS (%)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D58D6F83-07B5-4F77-931A-797DBA40E920}"/>
              </a:ext>
            </a:extLst>
          </p:cNvPr>
          <p:cNvSpPr txBox="1"/>
          <p:nvPr/>
        </p:nvSpPr>
        <p:spPr>
          <a:xfrm rot="16200000">
            <a:off x="-355462" y="4088038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OS (%)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D731D96-129D-4174-8B7C-6E3DF2EA7B1C}"/>
              </a:ext>
            </a:extLst>
          </p:cNvPr>
          <p:cNvSpPr txBox="1"/>
          <p:nvPr/>
        </p:nvSpPr>
        <p:spPr>
          <a:xfrm rot="16200000">
            <a:off x="4389669" y="4088039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OS (%)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1DDA16B3-F013-49C6-86C3-B7B7134EE260}"/>
              </a:ext>
            </a:extLst>
          </p:cNvPr>
          <p:cNvSpPr txBox="1"/>
          <p:nvPr/>
        </p:nvSpPr>
        <p:spPr>
          <a:xfrm rot="16200000">
            <a:off x="4374909" y="1297837"/>
            <a:ext cx="22454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Cumulative</a:t>
            </a:r>
            <a:r>
              <a:rPr lang="fi-FI" sz="1400" b="1" dirty="0">
                <a:latin typeface="Arial" panose="020B0604020202020204" pitchFamily="34" charset="0"/>
                <a:cs typeface="Arial" panose="020B0604020202020204" pitchFamily="34" charset="0"/>
              </a:rPr>
              <a:t> OS (%)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Ryhmä 30">
            <a:extLst>
              <a:ext uri="{FF2B5EF4-FFF2-40B4-BE49-F238E27FC236}">
                <a16:creationId xmlns:a16="http://schemas.microsoft.com/office/drawing/2014/main" id="{B8A82214-0FFB-42D0-9323-9A2D2A123E80}"/>
              </a:ext>
            </a:extLst>
          </p:cNvPr>
          <p:cNvGrpSpPr/>
          <p:nvPr/>
        </p:nvGrpSpPr>
        <p:grpSpPr>
          <a:xfrm>
            <a:off x="6547059" y="2056137"/>
            <a:ext cx="2110296" cy="461665"/>
            <a:chOff x="3177727" y="731468"/>
            <a:chExt cx="2110296" cy="461665"/>
          </a:xfrm>
        </p:grpSpPr>
        <p:cxnSp>
          <p:nvCxnSpPr>
            <p:cNvPr id="32" name="Suora yhdysviiva 31">
              <a:extLst>
                <a:ext uri="{FF2B5EF4-FFF2-40B4-BE49-F238E27FC236}">
                  <a16:creationId xmlns:a16="http://schemas.microsoft.com/office/drawing/2014/main" id="{06F288B0-7F8F-491F-A04A-0B297311B02A}"/>
                </a:ext>
              </a:extLst>
            </p:cNvPr>
            <p:cNvCxnSpPr/>
            <p:nvPr/>
          </p:nvCxnSpPr>
          <p:spPr>
            <a:xfrm>
              <a:off x="3177727" y="885826"/>
              <a:ext cx="21907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uora yhdysviiva 32">
              <a:extLst>
                <a:ext uri="{FF2B5EF4-FFF2-40B4-BE49-F238E27FC236}">
                  <a16:creationId xmlns:a16="http://schemas.microsoft.com/office/drawing/2014/main" id="{8AC5FDAF-BA1A-4AA7-91DE-2208F68B0974}"/>
                </a:ext>
              </a:extLst>
            </p:cNvPr>
            <p:cNvCxnSpPr/>
            <p:nvPr/>
          </p:nvCxnSpPr>
          <p:spPr>
            <a:xfrm>
              <a:off x="3177727" y="1071564"/>
              <a:ext cx="21907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kstiruutu 33">
              <a:extLst>
                <a:ext uri="{FF2B5EF4-FFF2-40B4-BE49-F238E27FC236}">
                  <a16:creationId xmlns:a16="http://schemas.microsoft.com/office/drawing/2014/main" id="{EAAFC9B3-C9C9-4B7A-BF1D-53C60B5FD730}"/>
                </a:ext>
              </a:extLst>
            </p:cNvPr>
            <p:cNvSpPr txBox="1"/>
            <p:nvPr/>
          </p:nvSpPr>
          <p:spPr>
            <a:xfrm>
              <a:off x="3396803" y="731468"/>
              <a:ext cx="18912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&lt; 50 (mg/ml), N=8</a:t>
              </a:r>
            </a:p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≥ 50 (mg/l), N=0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Tekstiruutu 38">
            <a:extLst>
              <a:ext uri="{FF2B5EF4-FFF2-40B4-BE49-F238E27FC236}">
                <a16:creationId xmlns:a16="http://schemas.microsoft.com/office/drawing/2014/main" id="{AED94263-F027-4DE1-8A8B-4435AAA1CCED}"/>
              </a:ext>
            </a:extLst>
          </p:cNvPr>
          <p:cNvSpPr txBox="1"/>
          <p:nvPr/>
        </p:nvSpPr>
        <p:spPr>
          <a:xfrm>
            <a:off x="1654563" y="511678"/>
            <a:ext cx="271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pMMR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, FOXP3+ ≤ 42 (cells/mm2) </a:t>
            </a: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0DB4107-9158-42A9-BD43-9F23A1EB00F3}"/>
              </a:ext>
            </a:extLst>
          </p:cNvPr>
          <p:cNvSpPr txBox="1"/>
          <p:nvPr/>
        </p:nvSpPr>
        <p:spPr>
          <a:xfrm>
            <a:off x="1519360" y="3326170"/>
            <a:ext cx="271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pMMR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, FOXP3+ &gt; 42 (cells/mm2) 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C5C79EA4-DD97-47B4-8AC3-F1E784A29801}"/>
              </a:ext>
            </a:extLst>
          </p:cNvPr>
          <p:cNvSpPr txBox="1"/>
          <p:nvPr/>
        </p:nvSpPr>
        <p:spPr>
          <a:xfrm>
            <a:off x="6437578" y="481624"/>
            <a:ext cx="271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dMMR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, FOXP3+ ≤ 42 (cells/mm2) 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73310F94-9A9E-454D-B49A-41D1433CCFB0}"/>
              </a:ext>
            </a:extLst>
          </p:cNvPr>
          <p:cNvSpPr txBox="1"/>
          <p:nvPr/>
        </p:nvSpPr>
        <p:spPr>
          <a:xfrm>
            <a:off x="6437577" y="3338439"/>
            <a:ext cx="2716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dMMR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, FOXP3+ &gt; 42 (cells/mm2) </a:t>
            </a:r>
          </a:p>
        </p:txBody>
      </p:sp>
      <p:grpSp>
        <p:nvGrpSpPr>
          <p:cNvPr id="48" name="Ryhmä 47">
            <a:extLst>
              <a:ext uri="{FF2B5EF4-FFF2-40B4-BE49-F238E27FC236}">
                <a16:creationId xmlns:a16="http://schemas.microsoft.com/office/drawing/2014/main" id="{3A70EB16-BF04-43D5-87E9-0B78AD5D3FF3}"/>
              </a:ext>
            </a:extLst>
          </p:cNvPr>
          <p:cNvGrpSpPr/>
          <p:nvPr/>
        </p:nvGrpSpPr>
        <p:grpSpPr>
          <a:xfrm>
            <a:off x="2616144" y="4705626"/>
            <a:ext cx="2104489" cy="461665"/>
            <a:chOff x="3177727" y="731468"/>
            <a:chExt cx="2104489" cy="461665"/>
          </a:xfrm>
        </p:grpSpPr>
        <p:cxnSp>
          <p:nvCxnSpPr>
            <p:cNvPr id="49" name="Suora yhdysviiva 48">
              <a:extLst>
                <a:ext uri="{FF2B5EF4-FFF2-40B4-BE49-F238E27FC236}">
                  <a16:creationId xmlns:a16="http://schemas.microsoft.com/office/drawing/2014/main" id="{76FFD46C-0A0D-44D6-AC44-6E1879E02979}"/>
                </a:ext>
              </a:extLst>
            </p:cNvPr>
            <p:cNvCxnSpPr/>
            <p:nvPr/>
          </p:nvCxnSpPr>
          <p:spPr>
            <a:xfrm>
              <a:off x="3177727" y="885826"/>
              <a:ext cx="21907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uora yhdysviiva 49">
              <a:extLst>
                <a:ext uri="{FF2B5EF4-FFF2-40B4-BE49-F238E27FC236}">
                  <a16:creationId xmlns:a16="http://schemas.microsoft.com/office/drawing/2014/main" id="{BC753B79-C6D4-4A7E-9240-DE4B53D0796F}"/>
                </a:ext>
              </a:extLst>
            </p:cNvPr>
            <p:cNvCxnSpPr/>
            <p:nvPr/>
          </p:nvCxnSpPr>
          <p:spPr>
            <a:xfrm>
              <a:off x="3177727" y="1071564"/>
              <a:ext cx="21907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Tekstiruutu 50">
              <a:extLst>
                <a:ext uri="{FF2B5EF4-FFF2-40B4-BE49-F238E27FC236}">
                  <a16:creationId xmlns:a16="http://schemas.microsoft.com/office/drawing/2014/main" id="{BF0A6921-97CA-44E5-8C47-C605CB028E48}"/>
                </a:ext>
              </a:extLst>
            </p:cNvPr>
            <p:cNvSpPr txBox="1"/>
            <p:nvPr/>
          </p:nvSpPr>
          <p:spPr>
            <a:xfrm>
              <a:off x="3396802" y="731468"/>
              <a:ext cx="18854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&lt; 50  (mg/l), N=84</a:t>
              </a:r>
            </a:p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≥ 50  (mg/l), N=6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Ryhmä 51">
            <a:extLst>
              <a:ext uri="{FF2B5EF4-FFF2-40B4-BE49-F238E27FC236}">
                <a16:creationId xmlns:a16="http://schemas.microsoft.com/office/drawing/2014/main" id="{51C50574-459A-480A-ADC0-167B40AEA862}"/>
              </a:ext>
            </a:extLst>
          </p:cNvPr>
          <p:cNvGrpSpPr/>
          <p:nvPr/>
        </p:nvGrpSpPr>
        <p:grpSpPr>
          <a:xfrm>
            <a:off x="2532028" y="1120678"/>
            <a:ext cx="2141388" cy="461665"/>
            <a:chOff x="3177727" y="731468"/>
            <a:chExt cx="2141388" cy="461665"/>
          </a:xfrm>
        </p:grpSpPr>
        <p:cxnSp>
          <p:nvCxnSpPr>
            <p:cNvPr id="53" name="Suora yhdysviiva 52">
              <a:extLst>
                <a:ext uri="{FF2B5EF4-FFF2-40B4-BE49-F238E27FC236}">
                  <a16:creationId xmlns:a16="http://schemas.microsoft.com/office/drawing/2014/main" id="{1E998334-0344-4D3E-B1E2-4B55A78E7A3C}"/>
                </a:ext>
              </a:extLst>
            </p:cNvPr>
            <p:cNvCxnSpPr/>
            <p:nvPr/>
          </p:nvCxnSpPr>
          <p:spPr>
            <a:xfrm>
              <a:off x="3177727" y="885826"/>
              <a:ext cx="21907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uora yhdysviiva 53">
              <a:extLst>
                <a:ext uri="{FF2B5EF4-FFF2-40B4-BE49-F238E27FC236}">
                  <a16:creationId xmlns:a16="http://schemas.microsoft.com/office/drawing/2014/main" id="{23781D47-8383-4381-9A16-8AD909EAFFBC}"/>
                </a:ext>
              </a:extLst>
            </p:cNvPr>
            <p:cNvCxnSpPr/>
            <p:nvPr/>
          </p:nvCxnSpPr>
          <p:spPr>
            <a:xfrm>
              <a:off x="3177727" y="1071564"/>
              <a:ext cx="21907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Tekstiruutu 54">
              <a:extLst>
                <a:ext uri="{FF2B5EF4-FFF2-40B4-BE49-F238E27FC236}">
                  <a16:creationId xmlns:a16="http://schemas.microsoft.com/office/drawing/2014/main" id="{973B9E67-256C-4717-AF59-0BB72D200BB6}"/>
                </a:ext>
              </a:extLst>
            </p:cNvPr>
            <p:cNvSpPr txBox="1"/>
            <p:nvPr/>
          </p:nvSpPr>
          <p:spPr>
            <a:xfrm>
              <a:off x="3396802" y="731468"/>
              <a:ext cx="19223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&lt; 50 (mg/l), N=80</a:t>
              </a:r>
            </a:p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≥ 50  (mg/l), N=13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Ryhmä 57">
            <a:extLst>
              <a:ext uri="{FF2B5EF4-FFF2-40B4-BE49-F238E27FC236}">
                <a16:creationId xmlns:a16="http://schemas.microsoft.com/office/drawing/2014/main" id="{12C5A5CF-5F27-4F80-8072-19B2E377CFC6}"/>
              </a:ext>
            </a:extLst>
          </p:cNvPr>
          <p:cNvGrpSpPr/>
          <p:nvPr/>
        </p:nvGrpSpPr>
        <p:grpSpPr>
          <a:xfrm>
            <a:off x="7454887" y="3699263"/>
            <a:ext cx="2269852" cy="461665"/>
            <a:chOff x="3177727" y="731468"/>
            <a:chExt cx="2269852" cy="461665"/>
          </a:xfrm>
        </p:grpSpPr>
        <p:cxnSp>
          <p:nvCxnSpPr>
            <p:cNvPr id="59" name="Suora yhdysviiva 58">
              <a:extLst>
                <a:ext uri="{FF2B5EF4-FFF2-40B4-BE49-F238E27FC236}">
                  <a16:creationId xmlns:a16="http://schemas.microsoft.com/office/drawing/2014/main" id="{96B6EAE9-7877-460C-8881-AA577FB1C84C}"/>
                </a:ext>
              </a:extLst>
            </p:cNvPr>
            <p:cNvCxnSpPr/>
            <p:nvPr/>
          </p:nvCxnSpPr>
          <p:spPr>
            <a:xfrm>
              <a:off x="3177727" y="885826"/>
              <a:ext cx="219075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uora yhdysviiva 59">
              <a:extLst>
                <a:ext uri="{FF2B5EF4-FFF2-40B4-BE49-F238E27FC236}">
                  <a16:creationId xmlns:a16="http://schemas.microsoft.com/office/drawing/2014/main" id="{67A07CC6-9E44-4390-BFDF-44AA886C6AEC}"/>
                </a:ext>
              </a:extLst>
            </p:cNvPr>
            <p:cNvCxnSpPr/>
            <p:nvPr/>
          </p:nvCxnSpPr>
          <p:spPr>
            <a:xfrm>
              <a:off x="3177727" y="1071564"/>
              <a:ext cx="219075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Tekstiruutu 60">
              <a:extLst>
                <a:ext uri="{FF2B5EF4-FFF2-40B4-BE49-F238E27FC236}">
                  <a16:creationId xmlns:a16="http://schemas.microsoft.com/office/drawing/2014/main" id="{C4774EFA-4DEF-489E-BD68-300EDF8B637D}"/>
                </a:ext>
              </a:extLst>
            </p:cNvPr>
            <p:cNvSpPr txBox="1"/>
            <p:nvPr/>
          </p:nvSpPr>
          <p:spPr>
            <a:xfrm>
              <a:off x="3396802" y="731468"/>
              <a:ext cx="205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&lt; 50  (mg/l), N=16</a:t>
              </a:r>
            </a:p>
            <a:p>
              <a:r>
                <a:rPr lang="fi-FI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CRP ≥ 50 (mg/l), N=2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2" name="Tekstiruutu 61">
            <a:extLst>
              <a:ext uri="{FF2B5EF4-FFF2-40B4-BE49-F238E27FC236}">
                <a16:creationId xmlns:a16="http://schemas.microsoft.com/office/drawing/2014/main" id="{AD782C33-2BDB-408F-8A14-CC5734804C5C}"/>
              </a:ext>
            </a:extLst>
          </p:cNvPr>
          <p:cNvSpPr txBox="1"/>
          <p:nvPr/>
        </p:nvSpPr>
        <p:spPr>
          <a:xfrm>
            <a:off x="1684142" y="4642443"/>
            <a:ext cx="83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p=0.156</a:t>
            </a:r>
          </a:p>
        </p:txBody>
      </p:sp>
      <p:sp>
        <p:nvSpPr>
          <p:cNvPr id="63" name="Tekstiruutu 62">
            <a:extLst>
              <a:ext uri="{FF2B5EF4-FFF2-40B4-BE49-F238E27FC236}">
                <a16:creationId xmlns:a16="http://schemas.microsoft.com/office/drawing/2014/main" id="{551B6EC5-5AE8-4BBE-AF8C-E4584262EE62}"/>
              </a:ext>
            </a:extLst>
          </p:cNvPr>
          <p:cNvSpPr txBox="1"/>
          <p:nvPr/>
        </p:nvSpPr>
        <p:spPr>
          <a:xfrm>
            <a:off x="2461933" y="2199917"/>
            <a:ext cx="83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P&lt;0.001</a:t>
            </a:r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0F4643B9-A7CC-4E90-98A7-EA8F65AD0ADD}"/>
              </a:ext>
            </a:extLst>
          </p:cNvPr>
          <p:cNvSpPr txBox="1"/>
          <p:nvPr/>
        </p:nvSpPr>
        <p:spPr>
          <a:xfrm>
            <a:off x="6547059" y="4732027"/>
            <a:ext cx="8314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p=0.148</a:t>
            </a:r>
          </a:p>
        </p:txBody>
      </p:sp>
    </p:spTree>
    <p:extLst>
      <p:ext uri="{BB962C8B-B14F-4D97-AF65-F5344CB8AC3E}">
        <p14:creationId xmlns:p14="http://schemas.microsoft.com/office/powerpoint/2010/main" val="918006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173</Words>
  <Application>Microsoft Office PowerPoint</Application>
  <PresentationFormat>A4 (210 x 297 mm)</PresentationFormat>
  <Paragraphs>23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Mustonen, Harri K</dc:creator>
  <cp:lastModifiedBy>Jessica Björklund Lehto</cp:lastModifiedBy>
  <cp:revision>12</cp:revision>
  <dcterms:created xsi:type="dcterms:W3CDTF">2020-03-16T09:54:09Z</dcterms:created>
  <dcterms:modified xsi:type="dcterms:W3CDTF">2020-03-18T07:18:14Z</dcterms:modified>
</cp:coreProperties>
</file>