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01711-ACC9-426D-8424-380EE5DB0DA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3E4AC-9ED1-45F1-83FB-19B43BCA4CE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200785" y="4436745"/>
            <a:ext cx="655891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200" b="1" dirty="0" smtClean="0">
                <a:latin typeface="Times New Roman" panose="02020603050405020304" charset="0"/>
              </a:rPr>
              <a:t>Additional </a:t>
            </a:r>
            <a:r>
              <a:rPr lang="en-US" sz="1200" b="1" dirty="0">
                <a:latin typeface="Times New Roman" panose="02020603050405020304" charset="0"/>
              </a:rPr>
              <a:t>Figure </a:t>
            </a:r>
            <a:r>
              <a:rPr lang="en-US" sz="1200" b="1" smtClean="0">
                <a:latin typeface="Times New Roman" panose="02020603050405020304" charset="0"/>
              </a:rPr>
              <a:t>S3</a:t>
            </a:r>
            <a:r>
              <a:rPr lang="en-US" sz="1200" b="1" dirty="0">
                <a:latin typeface="Times New Roman" panose="02020603050405020304" charset="0"/>
              </a:rPr>
              <a:t>:</a:t>
            </a:r>
            <a:r>
              <a:rPr lang="en-US" sz="1200" dirty="0">
                <a:latin typeface="Times New Roman" panose="02020603050405020304" charset="0"/>
              </a:rPr>
              <a:t> Regional plot of association for </a:t>
            </a:r>
            <a:r>
              <a:rPr lang="en-US" sz="1200" dirty="0" err="1">
                <a:latin typeface="Times New Roman" panose="02020603050405020304" charset="0"/>
              </a:rPr>
              <a:t>rs13227327</a:t>
            </a:r>
            <a:r>
              <a:rPr lang="en-US" sz="1200" dirty="0">
                <a:latin typeface="Times New Roman" panose="02020603050405020304" charset="0"/>
              </a:rPr>
              <a:t>. The -</a:t>
            </a:r>
            <a:r>
              <a:rPr lang="en-US" sz="1200" dirty="0" err="1">
                <a:latin typeface="Times New Roman" panose="02020603050405020304" charset="0"/>
              </a:rPr>
              <a:t>log10</a:t>
            </a:r>
            <a:r>
              <a:rPr lang="en-US" sz="1200" dirty="0">
                <a:latin typeface="Times New Roman" panose="02020603050405020304" charset="0"/>
              </a:rPr>
              <a:t> P-values (y axis) of </a:t>
            </a:r>
            <a:r>
              <a:rPr lang="en-US" sz="1200" dirty="0" err="1">
                <a:latin typeface="Times New Roman" panose="02020603050405020304" charset="0"/>
              </a:rPr>
              <a:t>SNPs</a:t>
            </a:r>
            <a:r>
              <a:rPr lang="en-US" sz="1200" dirty="0">
                <a:latin typeface="Times New Roman" panose="02020603050405020304" charset="0"/>
              </a:rPr>
              <a:t> are presented according to their chromosomal positions (x axis). The lead </a:t>
            </a:r>
            <a:r>
              <a:rPr lang="en-US" sz="1200" dirty="0" err="1">
                <a:latin typeface="Times New Roman" panose="02020603050405020304" charset="0"/>
              </a:rPr>
              <a:t>SNP</a:t>
            </a:r>
            <a:r>
              <a:rPr lang="en-US" sz="1200" dirty="0">
                <a:latin typeface="Times New Roman" panose="02020603050405020304" charset="0"/>
              </a:rPr>
              <a:t> (labeled by </a:t>
            </a:r>
            <a:r>
              <a:rPr lang="en-US" sz="1200" dirty="0" err="1">
                <a:latin typeface="Times New Roman" panose="02020603050405020304" charset="0"/>
              </a:rPr>
              <a:t>rs</a:t>
            </a:r>
            <a:r>
              <a:rPr lang="en-US" sz="1200" dirty="0">
                <a:latin typeface="Times New Roman" panose="02020603050405020304" charset="0"/>
              </a:rPr>
              <a:t> ID) is indicated by a deep purple circle, and the </a:t>
            </a:r>
            <a:r>
              <a:rPr lang="en-US" sz="1200" dirty="0" err="1">
                <a:latin typeface="Times New Roman" panose="02020603050405020304" charset="0"/>
              </a:rPr>
              <a:t>r2</a:t>
            </a:r>
            <a:r>
              <a:rPr lang="en-US" sz="1200" dirty="0">
                <a:latin typeface="Times New Roman" panose="02020603050405020304" charset="0"/>
              </a:rPr>
              <a:t> values of the rest of the </a:t>
            </a:r>
            <a:r>
              <a:rPr lang="en-US" sz="1200" dirty="0" err="1">
                <a:latin typeface="Times New Roman" panose="02020603050405020304" charset="0"/>
              </a:rPr>
              <a:t>SNPs</a:t>
            </a:r>
            <a:r>
              <a:rPr lang="en-US" sz="1200" dirty="0">
                <a:latin typeface="Times New Roman" panose="02020603050405020304" charset="0"/>
              </a:rPr>
              <a:t> with the top genotyped </a:t>
            </a:r>
            <a:r>
              <a:rPr lang="en-US" sz="1200" dirty="0" err="1">
                <a:latin typeface="Times New Roman" panose="02020603050405020304" charset="0"/>
              </a:rPr>
              <a:t>SNP</a:t>
            </a:r>
            <a:r>
              <a:rPr lang="en-US" sz="1200" dirty="0">
                <a:latin typeface="Times New Roman" panose="02020603050405020304" charset="0"/>
              </a:rPr>
              <a:t> are indicated by different colors. </a:t>
            </a:r>
            <a:r>
              <a:rPr lang="en-US" sz="1200" dirty="0" err="1">
                <a:latin typeface="Times New Roman" panose="02020603050405020304" charset="0"/>
              </a:rPr>
              <a:t>SNPs</a:t>
            </a:r>
            <a:r>
              <a:rPr lang="en-US" sz="1200" dirty="0">
                <a:latin typeface="Times New Roman" panose="02020603050405020304" charset="0"/>
              </a:rPr>
              <a:t> that are not in LD with any of the independent significant </a:t>
            </a:r>
            <a:r>
              <a:rPr lang="en-US" sz="1200" dirty="0" err="1">
                <a:latin typeface="Times New Roman" panose="02020603050405020304" charset="0"/>
              </a:rPr>
              <a:t>SNPs</a:t>
            </a:r>
            <a:r>
              <a:rPr lang="en-US" sz="1200" dirty="0">
                <a:latin typeface="Times New Roman" panose="02020603050405020304" charset="0"/>
              </a:rPr>
              <a:t> (with </a:t>
            </a:r>
            <a:r>
              <a:rPr lang="en-US" sz="1200" dirty="0" err="1">
                <a:latin typeface="Times New Roman" panose="02020603050405020304" charset="0"/>
              </a:rPr>
              <a:t>r2</a:t>
            </a:r>
            <a:r>
              <a:rPr lang="en-US" sz="1200" dirty="0">
                <a:latin typeface="Times New Roman" panose="02020603050405020304" charset="0"/>
              </a:rPr>
              <a:t> ≤ 0.4) are gray.</a:t>
            </a:r>
            <a:endParaRPr lang="en-US" sz="1200" dirty="0">
              <a:latin typeface="Times New Roman" panose="02020603050405020304" charset="0"/>
            </a:endParaRPr>
          </a:p>
        </p:txBody>
      </p:sp>
      <p:pic>
        <p:nvPicPr>
          <p:cNvPr id="2" name="图片 1" descr="chr7regionalplot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054100" y="1365250"/>
            <a:ext cx="7263765" cy="29914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REFSHAPE" val="857545988"/>
  <p:tag name="KSO_WM_UNIT_PLACING_PICTURE_USER_VIEWPORT" val="{&quot;height&quot;:5995,&quot;width&quot;:1455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WPS 演示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0013914</dc:creator>
  <cp:lastModifiedBy>YDWinter</cp:lastModifiedBy>
  <cp:revision>3</cp:revision>
  <dcterms:created xsi:type="dcterms:W3CDTF">2020-05-30T01:30:00Z</dcterms:created>
  <dcterms:modified xsi:type="dcterms:W3CDTF">2020-06-02T13:49:57Z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