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64" r:id="rId2"/>
    <p:sldId id="265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7" autoAdjust="0"/>
    <p:restoredTop sz="82068" autoAdjust="0"/>
  </p:normalViewPr>
  <p:slideViewPr>
    <p:cSldViewPr>
      <p:cViewPr varScale="1">
        <p:scale>
          <a:sx n="61" d="100"/>
          <a:sy n="61" d="100"/>
        </p:scale>
        <p:origin x="1710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4F2F5-A19B-46CA-A571-1A45F6A2EB0E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5C199-02A3-4B4D-A554-E99E222F564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3836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 smtClean="0"/>
              <a:t>Figure S2</a:t>
            </a:r>
            <a:r>
              <a:rPr lang="fr-FR" dirty="0" smtClean="0"/>
              <a:t>: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Supervised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F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expression profiles of UCCC and a set of </a:t>
            </a:r>
            <a:r>
              <a:rPr lang="fr-F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ovarian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cells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tumors</a:t>
            </a:r>
            <a:r>
              <a:rPr lang="fr-FR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(Top) </a:t>
            </a:r>
            <a:r>
              <a:rPr lang="fr-F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Volcano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plots o</a:t>
            </a:r>
            <a:r>
              <a:rPr lang="fr-F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 </a:t>
            </a:r>
            <a:r>
              <a:rPr lang="fr-F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differential</a:t>
            </a:r>
            <a:r>
              <a:rPr lang="fr-F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mRNA</a:t>
            </a:r>
            <a:r>
              <a:rPr lang="fr-F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expression </a:t>
            </a:r>
            <a:r>
              <a:rPr lang="fr-F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between</a:t>
            </a:r>
            <a:r>
              <a:rPr lang="fr-F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UCCC and </a:t>
            </a:r>
            <a:r>
              <a:rPr lang="fr-F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ovarian</a:t>
            </a:r>
            <a:r>
              <a:rPr lang="fr-F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clear</a:t>
            </a:r>
            <a:r>
              <a:rPr lang="fr-F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cell</a:t>
            </a:r>
            <a:r>
              <a:rPr lang="fr-F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tumors</a:t>
            </a:r>
            <a:r>
              <a:rPr lang="fr-F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fr-FR" sz="1200" i="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left</a:t>
            </a:r>
            <a:r>
              <a:rPr lang="fr-FR" sz="120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normal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ovarian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tissue (right).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Filtering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ovarian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tissue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related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genes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allow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idenitification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207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differentially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expressed</a:t>
            </a:r>
            <a:r>
              <a:rPr lang="fr-FR" sz="1200" i="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fr-FR" sz="1200" i="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genes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fr-FR" sz="1200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moderated</a:t>
            </a:r>
            <a:r>
              <a:rPr lang="fr-FR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t-test : p&lt;5%, q&lt;10% &amp; |FC| &gt; 1.5x</a:t>
            </a:r>
            <a:r>
              <a:rPr lang="fr-F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C5C199-02A3-4B4D-A554-E99E222F564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429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969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890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36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6919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6453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380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819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05694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23034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762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65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83B601-7483-448F-B89D-0DE0FCCFBD23}" type="datetimeFigureOut">
              <a:rPr lang="en-GB" smtClean="0"/>
              <a:t>14/06/2023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B159F-9540-467C-B17C-FFB84B684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141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wmf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3D2BBD61-C3F8-40CE-8753-C989D9DD243C}"/>
              </a:ext>
            </a:extLst>
          </p:cNvPr>
          <p:cNvSpPr txBox="1"/>
          <p:nvPr/>
        </p:nvSpPr>
        <p:spPr>
          <a:xfrm>
            <a:off x="2310974" y="887062"/>
            <a:ext cx="141577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37 </a:t>
            </a:r>
            <a:r>
              <a:rPr lang="fr-F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Ov</a:t>
            </a:r>
            <a:r>
              <a:rPr 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 CC vs. 47 UCCC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xmlns="" id="{00C13C29-7EE0-4390-8F17-3D0B876285E8}"/>
              </a:ext>
            </a:extLst>
          </p:cNvPr>
          <p:cNvSpPr txBox="1"/>
          <p:nvPr/>
        </p:nvSpPr>
        <p:spPr>
          <a:xfrm>
            <a:off x="5304777" y="874701"/>
            <a:ext cx="163378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11 normal </a:t>
            </a:r>
            <a:r>
              <a:rPr lang="fr-FR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Ov</a:t>
            </a:r>
            <a:r>
              <a:rPr lang="fr-FR" sz="900" b="1" dirty="0">
                <a:latin typeface="Arial" panose="020B0604020202020204" pitchFamily="34" charset="0"/>
                <a:cs typeface="Arial" panose="020B0604020202020204" pitchFamily="34" charset="0"/>
              </a:rPr>
              <a:t> vs. 47 UCCC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xmlns="" id="{995C5E5F-84C6-40C6-BB3E-7B1154E4C634}"/>
              </a:ext>
            </a:extLst>
          </p:cNvPr>
          <p:cNvGrpSpPr/>
          <p:nvPr/>
        </p:nvGrpSpPr>
        <p:grpSpPr>
          <a:xfrm>
            <a:off x="1691680" y="1139921"/>
            <a:ext cx="2191302" cy="1981474"/>
            <a:chOff x="5001829" y="1004740"/>
            <a:chExt cx="2601537" cy="2322660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xmlns="" id="{E0B891A2-CC59-4191-8F7C-07063075A8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01829" y="1004740"/>
              <a:ext cx="2601537" cy="2322660"/>
            </a:xfrm>
            <a:prstGeom prst="rect">
              <a:avLst/>
            </a:prstGeom>
          </p:spPr>
        </p:pic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xmlns="" id="{6D59EB3B-BDAC-4979-9FE5-8B31EE4DF633}"/>
                </a:ext>
              </a:extLst>
            </p:cNvPr>
            <p:cNvSpPr txBox="1"/>
            <p:nvPr/>
          </p:nvSpPr>
          <p:spPr>
            <a:xfrm>
              <a:off x="5861051" y="1219199"/>
              <a:ext cx="434890" cy="22785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27000" tIns="27000" rIns="27000" bIns="27000" rtlCol="0">
              <a:spAutoFit/>
            </a:bodyPr>
            <a:lstStyle/>
            <a:p>
              <a:r>
                <a:rPr lang="fr-FR" sz="600" b="1" dirty="0">
                  <a:solidFill>
                    <a:srgbClr val="00CD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N=162</a:t>
              </a:r>
            </a:p>
          </p:txBody>
        </p:sp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xmlns="" id="{E5B7DD72-F4AF-4B68-AC4E-6619EDBA67DF}"/>
                </a:ext>
              </a:extLst>
            </p:cNvPr>
            <p:cNvSpPr txBox="1"/>
            <p:nvPr/>
          </p:nvSpPr>
          <p:spPr>
            <a:xfrm>
              <a:off x="7035801" y="1219199"/>
              <a:ext cx="434890" cy="227858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27000" tIns="27000" rIns="27000" bIns="27000" rtlCol="0">
              <a:spAutoFit/>
            </a:bodyPr>
            <a:lstStyle/>
            <a:p>
              <a:r>
                <a:rPr lang="fr-FR" sz="600" b="1" dirty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N=120</a:t>
              </a: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xmlns="" id="{EE4C1F33-529C-4F90-92D6-DF30C4BD0111}"/>
              </a:ext>
            </a:extLst>
          </p:cNvPr>
          <p:cNvGrpSpPr/>
          <p:nvPr/>
        </p:nvGrpSpPr>
        <p:grpSpPr>
          <a:xfrm>
            <a:off x="3902898" y="3186024"/>
            <a:ext cx="1168807" cy="459000"/>
            <a:chOff x="7550150" y="3003273"/>
            <a:chExt cx="1558409" cy="612000"/>
          </a:xfrm>
        </p:grpSpPr>
        <p:pic>
          <p:nvPicPr>
            <p:cNvPr id="17" name="Image 16">
              <a:extLst>
                <a:ext uri="{FF2B5EF4-FFF2-40B4-BE49-F238E27FC236}">
                  <a16:creationId xmlns:a16="http://schemas.microsoft.com/office/drawing/2014/main" xmlns="" id="{B3576B19-978C-482C-BCB0-8B1FE9D99D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400000">
              <a:off x="7550150" y="3161491"/>
              <a:ext cx="610564" cy="303411"/>
            </a:xfrm>
            <a:prstGeom prst="rect">
              <a:avLst/>
            </a:prstGeom>
          </p:spPr>
        </p:pic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xmlns="" id="{819D5EC9-FF4B-47AC-916C-951A65F1DF9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 rot="7500000">
              <a:off x="8651359" y="3158073"/>
              <a:ext cx="612000" cy="302400"/>
            </a:xfrm>
            <a:prstGeom prst="rect">
              <a:avLst/>
            </a:prstGeom>
          </p:spPr>
        </p:pic>
      </p:grpSp>
      <p:cxnSp>
        <p:nvCxnSpPr>
          <p:cNvPr id="19" name="Connecteur droit 18">
            <a:extLst>
              <a:ext uri="{FF2B5EF4-FFF2-40B4-BE49-F238E27FC236}">
                <a16:creationId xmlns:a16="http://schemas.microsoft.com/office/drawing/2014/main" xmlns="" id="{23BF5660-03C0-45F0-8E57-6646D400E84D}"/>
              </a:ext>
            </a:extLst>
          </p:cNvPr>
          <p:cNvCxnSpPr/>
          <p:nvPr/>
        </p:nvCxnSpPr>
        <p:spPr>
          <a:xfrm>
            <a:off x="4466957" y="901613"/>
            <a:ext cx="0" cy="208418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e 20">
            <a:extLst>
              <a:ext uri="{FF2B5EF4-FFF2-40B4-BE49-F238E27FC236}">
                <a16:creationId xmlns:a16="http://schemas.microsoft.com/office/drawing/2014/main" xmlns="" id="{4D5D4680-2F44-4C19-93EF-1D6E4F1F0150}"/>
              </a:ext>
            </a:extLst>
          </p:cNvPr>
          <p:cNvGrpSpPr/>
          <p:nvPr/>
        </p:nvGrpSpPr>
        <p:grpSpPr>
          <a:xfrm>
            <a:off x="3344926" y="3692476"/>
            <a:ext cx="2256452" cy="1968772"/>
            <a:chOff x="7131050" y="3584009"/>
            <a:chExt cx="2331683" cy="2219890"/>
          </a:xfrm>
        </p:grpSpPr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xmlns="" id="{64CF324C-45BC-40A8-A0BA-5FEC58DFCAAF}"/>
                </a:ext>
              </a:extLst>
            </p:cNvPr>
            <p:cNvGrpSpPr/>
            <p:nvPr/>
          </p:nvGrpSpPr>
          <p:grpSpPr>
            <a:xfrm>
              <a:off x="7131050" y="3584009"/>
              <a:ext cx="2331683" cy="2219890"/>
              <a:chOff x="7073900" y="3584009"/>
              <a:chExt cx="2331683" cy="2219890"/>
            </a:xfrm>
          </p:grpSpPr>
          <p:pic>
            <p:nvPicPr>
              <p:cNvPr id="31" name="Image 30">
                <a:extLst>
                  <a:ext uri="{FF2B5EF4-FFF2-40B4-BE49-F238E27FC236}">
                    <a16:creationId xmlns:a16="http://schemas.microsoft.com/office/drawing/2014/main" xmlns="" id="{E275D4F2-6F84-4AD6-92AF-19A0CDC125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073900" y="3584009"/>
                <a:ext cx="2331683" cy="2219890"/>
              </a:xfrm>
              <a:prstGeom prst="rect">
                <a:avLst/>
              </a:prstGeom>
            </p:spPr>
          </p:pic>
          <p:sp>
            <p:nvSpPr>
              <p:cNvPr id="32" name="ZoneTexte 31">
                <a:extLst>
                  <a:ext uri="{FF2B5EF4-FFF2-40B4-BE49-F238E27FC236}">
                    <a16:creationId xmlns:a16="http://schemas.microsoft.com/office/drawing/2014/main" xmlns="" id="{359B978F-BE22-486B-89B5-6751A9208E32}"/>
                  </a:ext>
                </a:extLst>
              </p:cNvPr>
              <p:cNvSpPr txBox="1"/>
              <p:nvPr/>
            </p:nvSpPr>
            <p:spPr>
              <a:xfrm>
                <a:off x="7556500" y="3771899"/>
                <a:ext cx="441453" cy="2368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27000" tIns="27000" rIns="27000" bIns="27000" rtlCol="0">
                <a:spAutoFit/>
              </a:bodyPr>
              <a:lstStyle/>
              <a:p>
                <a:r>
                  <a:rPr lang="fr-FR" sz="600" b="1" dirty="0">
                    <a:solidFill>
                      <a:schemeClr val="accent6">
                        <a:lumMod val="7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N=121</a:t>
                </a:r>
              </a:p>
            </p:txBody>
          </p:sp>
          <p:sp>
            <p:nvSpPr>
              <p:cNvPr id="33" name="ZoneTexte 32">
                <a:extLst>
                  <a:ext uri="{FF2B5EF4-FFF2-40B4-BE49-F238E27FC236}">
                    <a16:creationId xmlns:a16="http://schemas.microsoft.com/office/drawing/2014/main" xmlns="" id="{7EAB6F14-C6E1-472B-8AAC-996154078027}"/>
                  </a:ext>
                </a:extLst>
              </p:cNvPr>
              <p:cNvSpPr txBox="1"/>
              <p:nvPr/>
            </p:nvSpPr>
            <p:spPr>
              <a:xfrm>
                <a:off x="8858250" y="4984750"/>
                <a:ext cx="374497" cy="2368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27000" tIns="27000" rIns="27000" bIns="27000" rtlCol="0">
                <a:spAutoFit/>
              </a:bodyPr>
              <a:lstStyle/>
              <a:p>
                <a:r>
                  <a:rPr lang="fr-FR" sz="60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N=86</a:t>
                </a: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xmlns="" id="{F89B1A8E-08A9-4CE1-87D7-E739B0CAF9E2}"/>
                </a:ext>
              </a:extLst>
            </p:cNvPr>
            <p:cNvGrpSpPr/>
            <p:nvPr/>
          </p:nvGrpSpPr>
          <p:grpSpPr>
            <a:xfrm>
              <a:off x="8648700" y="3634740"/>
              <a:ext cx="708660" cy="647700"/>
              <a:chOff x="8648700" y="3634740"/>
              <a:chExt cx="708660" cy="647700"/>
            </a:xfrm>
          </p:grpSpPr>
          <p:cxnSp>
            <p:nvCxnSpPr>
              <p:cNvPr id="28" name="Connecteur droit 27">
                <a:extLst>
                  <a:ext uri="{FF2B5EF4-FFF2-40B4-BE49-F238E27FC236}">
                    <a16:creationId xmlns:a16="http://schemas.microsoft.com/office/drawing/2014/main" xmlns="" id="{77C198DC-1100-4CF3-8FC3-BDBDB03B9FCF}"/>
                  </a:ext>
                </a:extLst>
              </p:cNvPr>
              <p:cNvCxnSpPr/>
              <p:nvPr/>
            </p:nvCxnSpPr>
            <p:spPr>
              <a:xfrm flipV="1">
                <a:off x="8648700" y="3642360"/>
                <a:ext cx="701040" cy="62484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Connecteur droit 28">
                <a:extLst>
                  <a:ext uri="{FF2B5EF4-FFF2-40B4-BE49-F238E27FC236}">
                    <a16:creationId xmlns:a16="http://schemas.microsoft.com/office/drawing/2014/main" xmlns="" id="{F40E2556-846A-4C10-8481-C426DDECFE01}"/>
                  </a:ext>
                </a:extLst>
              </p:cNvPr>
              <p:cNvCxnSpPr/>
              <p:nvPr/>
            </p:nvCxnSpPr>
            <p:spPr>
              <a:xfrm>
                <a:off x="8648700" y="3634740"/>
                <a:ext cx="701040" cy="647700"/>
              </a:xfrm>
              <a:prstGeom prst="line">
                <a:avLst/>
              </a:prstGeom>
              <a:ln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xmlns="" id="{6C118AE8-5396-4558-872A-D569026E42C2}"/>
                  </a:ext>
                </a:extLst>
              </p:cNvPr>
              <p:cNvSpPr/>
              <p:nvPr/>
            </p:nvSpPr>
            <p:spPr>
              <a:xfrm>
                <a:off x="8656320" y="3642360"/>
                <a:ext cx="701040" cy="640080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7000" rIns="0" bIns="0" rtlCol="0" anchor="ctr" anchorCtr="0"/>
              <a:lstStyle/>
              <a:p>
                <a:pPr algn="ctr"/>
                <a:r>
                  <a:rPr lang="fr-FR" sz="450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Ov</a:t>
                </a:r>
                <a:r>
                  <a:rPr lang="fr-FR" sz="45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CC+(/FCUC)</a:t>
                </a:r>
              </a:p>
              <a:p>
                <a:pPr algn="ctr"/>
                <a:endParaRPr lang="fr-FR" sz="45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fr-FR" sz="45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pPr algn="ctr"/>
                <a:endParaRPr lang="fr-FR" sz="45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fr-FR" sz="450" b="1" dirty="0" err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OvNl</a:t>
                </a:r>
                <a:r>
                  <a:rPr lang="fr-FR" sz="450" b="1" dirty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+(/FCUC)</a:t>
                </a:r>
              </a:p>
            </p:txBody>
          </p:sp>
        </p:grp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xmlns="" id="{F27FDAB9-9883-48D2-B4B7-4187D5FB408F}"/>
                </a:ext>
              </a:extLst>
            </p:cNvPr>
            <p:cNvGrpSpPr/>
            <p:nvPr/>
          </p:nvGrpSpPr>
          <p:grpSpPr>
            <a:xfrm>
              <a:off x="7581900" y="4632960"/>
              <a:ext cx="716280" cy="655320"/>
              <a:chOff x="7581900" y="4632960"/>
              <a:chExt cx="716280" cy="655320"/>
            </a:xfrm>
          </p:grpSpPr>
          <p:cxnSp>
            <p:nvCxnSpPr>
              <p:cNvPr id="25" name="Connecteur droit 24">
                <a:extLst>
                  <a:ext uri="{FF2B5EF4-FFF2-40B4-BE49-F238E27FC236}">
                    <a16:creationId xmlns:a16="http://schemas.microsoft.com/office/drawing/2014/main" xmlns="" id="{B6873FA6-B95F-4745-8C12-DA2C3CA87A93}"/>
                  </a:ext>
                </a:extLst>
              </p:cNvPr>
              <p:cNvCxnSpPr/>
              <p:nvPr/>
            </p:nvCxnSpPr>
            <p:spPr>
              <a:xfrm>
                <a:off x="7581900" y="4632960"/>
                <a:ext cx="716280" cy="647700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Connecteur droit 25">
                <a:extLst>
                  <a:ext uri="{FF2B5EF4-FFF2-40B4-BE49-F238E27FC236}">
                    <a16:creationId xmlns:a16="http://schemas.microsoft.com/office/drawing/2014/main" xmlns="" id="{4507268F-70E3-45CC-B576-AD34D86E9CD2}"/>
                  </a:ext>
                </a:extLst>
              </p:cNvPr>
              <p:cNvCxnSpPr/>
              <p:nvPr/>
            </p:nvCxnSpPr>
            <p:spPr>
              <a:xfrm flipV="1">
                <a:off x="7597140" y="4648200"/>
                <a:ext cx="693420" cy="640080"/>
              </a:xfrm>
              <a:prstGeom prst="line">
                <a:avLst/>
              </a:prstGeom>
              <a:ln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xmlns="" id="{693B0E36-E2C7-4495-B654-AF244C9D7323}"/>
                  </a:ext>
                </a:extLst>
              </p:cNvPr>
              <p:cNvSpPr/>
              <p:nvPr/>
            </p:nvSpPr>
            <p:spPr>
              <a:xfrm>
                <a:off x="7597140" y="4640580"/>
                <a:ext cx="701040" cy="640080"/>
              </a:xfrm>
              <a:prstGeom prst="rect">
                <a:avLst/>
              </a:prstGeom>
              <a:noFill/>
              <a:ln w="28575">
                <a:solidFill>
                  <a:schemeClr val="accent6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27000" rIns="0" bIns="54000" rtlCol="0" anchor="ctr" anchorCtr="0"/>
              <a:lstStyle/>
              <a:p>
                <a:pPr algn="ctr"/>
                <a:r>
                  <a:rPr lang="fr-FR" sz="450" b="1" dirty="0" err="1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63500" sx="102000" sy="102000" algn="ctr" rotWithShape="0">
                        <a:schemeClr val="bg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Ov</a:t>
                </a:r>
                <a:r>
                  <a:rPr lang="fr-FR" sz="450" b="1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63500" sx="102000" sy="102000" algn="ctr" rotWithShape="0">
                        <a:schemeClr val="bg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 CC-(/FCUC)</a:t>
                </a:r>
              </a:p>
              <a:p>
                <a:pPr algn="ctr"/>
                <a:endParaRPr lang="fr-FR" sz="450" b="1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63500" sx="102000" sy="102000" algn="ctr" rotWithShape="0">
                      <a:schemeClr val="bg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fr-FR" sz="450" b="1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63500" sx="102000" sy="102000" algn="ctr" rotWithShape="0">
                        <a:schemeClr val="bg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</a:p>
              <a:p>
                <a:pPr algn="ctr"/>
                <a:endParaRPr lang="fr-FR" sz="450" b="1" dirty="0">
                  <a:solidFill>
                    <a:schemeClr val="accent6">
                      <a:lumMod val="75000"/>
                    </a:schemeClr>
                  </a:solidFill>
                  <a:effectLst>
                    <a:outerShdw blurRad="63500" sx="102000" sy="102000" algn="ctr" rotWithShape="0">
                      <a:schemeClr val="bg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ctr"/>
                <a:r>
                  <a:rPr lang="fr-FR" sz="450" b="1" dirty="0" err="1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63500" sx="102000" sy="102000" algn="ctr" rotWithShape="0">
                        <a:schemeClr val="bg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OvNl</a:t>
                </a:r>
                <a:r>
                  <a:rPr lang="fr-FR" sz="450" b="1" dirty="0">
                    <a:solidFill>
                      <a:schemeClr val="accent6">
                        <a:lumMod val="75000"/>
                      </a:schemeClr>
                    </a:solidFill>
                    <a:effectLst>
                      <a:outerShdw blurRad="63500" sx="102000" sy="102000" algn="ctr" rotWithShape="0">
                        <a:schemeClr val="bg1">
                          <a:alpha val="40000"/>
                        </a:scheme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</a:rPr>
                  <a:t>-(/FCUC)</a:t>
                </a:r>
              </a:p>
            </p:txBody>
          </p:sp>
        </p:grpSp>
      </p:grpSp>
      <p:sp>
        <p:nvSpPr>
          <p:cNvPr id="53" name="ZoneTexte 52"/>
          <p:cNvSpPr txBox="1"/>
          <p:nvPr/>
        </p:nvSpPr>
        <p:spPr>
          <a:xfrm>
            <a:off x="4274208" y="5433141"/>
            <a:ext cx="893320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800" dirty="0"/>
              <a:t>t. </a:t>
            </a:r>
            <a:r>
              <a:rPr lang="fr-FR" sz="800" dirty="0" err="1"/>
              <a:t>OvCC</a:t>
            </a:r>
            <a:r>
              <a:rPr lang="fr-FR" sz="800" dirty="0"/>
              <a:t> vs. UCCC</a:t>
            </a:r>
          </a:p>
        </p:txBody>
      </p:sp>
      <p:sp>
        <p:nvSpPr>
          <p:cNvPr id="54" name="ZoneTexte 53"/>
          <p:cNvSpPr txBox="1"/>
          <p:nvPr/>
        </p:nvSpPr>
        <p:spPr>
          <a:xfrm rot="16200000">
            <a:off x="2756465" y="4208652"/>
            <a:ext cx="1236777" cy="21544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800" dirty="0"/>
              <a:t>t. Normal </a:t>
            </a:r>
            <a:r>
              <a:rPr lang="fr-FR" sz="800" dirty="0" err="1"/>
              <a:t>Ov</a:t>
            </a:r>
            <a:r>
              <a:rPr lang="fr-FR" sz="800" dirty="0"/>
              <a:t> vs. UCCC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xmlns="" id="{DC94C8E1-5E84-4199-8138-7FC7B33814F1}"/>
              </a:ext>
            </a:extLst>
          </p:cNvPr>
          <p:cNvSpPr txBox="1"/>
          <p:nvPr/>
        </p:nvSpPr>
        <p:spPr>
          <a:xfrm>
            <a:off x="5983513" y="4138774"/>
            <a:ext cx="2044871" cy="600164"/>
          </a:xfrm>
          <a:prstGeom prst="rect">
            <a:avLst/>
          </a:prstGeom>
          <a:solidFill>
            <a:schemeClr val="bg1"/>
          </a:solidFill>
          <a:ln w="28575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=&gt; 207 </a:t>
            </a:r>
            <a:r>
              <a:rPr lang="fr-FR" sz="1100" dirty="0" err="1">
                <a:latin typeface="Arial" panose="020B0604020202020204" pitchFamily="34" charset="0"/>
                <a:cs typeface="Arial" panose="020B0604020202020204" pitchFamily="34" charset="0"/>
              </a:rPr>
              <a:t>genes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fr-FR" sz="11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 up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&amp; </a:t>
            </a:r>
            <a:r>
              <a:rPr lang="fr-FR" sz="1100" dirty="0">
                <a:solidFill>
                  <a:srgbClr val="30D22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121 down </a:t>
            </a:r>
            <a:r>
              <a:rPr lang="fr-FR" sz="1100" dirty="0"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UCCC vs </a:t>
            </a:r>
            <a:r>
              <a:rPr 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Ov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clear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cell</a:t>
            </a:r>
            <a:r>
              <a:rPr lang="fr-F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cancer)</a:t>
            </a:r>
            <a:endParaRPr lang="fr-F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" name="Image 39"/>
          <p:cNvPicPr>
            <a:picLocks noChangeAspect="1"/>
          </p:cNvPicPr>
          <p:nvPr/>
        </p:nvPicPr>
        <p:blipFill rotWithShape="1">
          <a:blip r:embed="rId6"/>
          <a:srcRect l="5066" b="8247"/>
          <a:stretch/>
        </p:blipFill>
        <p:spPr>
          <a:xfrm>
            <a:off x="4788024" y="1139275"/>
            <a:ext cx="2150534" cy="1857678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xmlns="" id="{E0B891A2-CC59-4191-8F7C-07063075A8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88202"/>
          <a:stretch/>
        </p:blipFill>
        <p:spPr>
          <a:xfrm>
            <a:off x="4625171" y="1123714"/>
            <a:ext cx="258532" cy="1981474"/>
          </a:xfrm>
          <a:prstGeom prst="rect">
            <a:avLst/>
          </a:prstGeom>
        </p:spPr>
      </p:pic>
      <p:pic>
        <p:nvPicPr>
          <p:cNvPr id="56" name="Image 55">
            <a:extLst>
              <a:ext uri="{FF2B5EF4-FFF2-40B4-BE49-F238E27FC236}">
                <a16:creationId xmlns:a16="http://schemas.microsoft.com/office/drawing/2014/main" xmlns="" id="{E0B891A2-CC59-4191-8F7C-07063075A8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t="92846" r="1419"/>
          <a:stretch/>
        </p:blipFill>
        <p:spPr>
          <a:xfrm>
            <a:off x="4686014" y="2974323"/>
            <a:ext cx="2160240" cy="14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6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E7F64A0-9CBB-4343-98EE-69857FAB26E6}"/>
              </a:ext>
            </a:extLst>
          </p:cNvPr>
          <p:cNvSpPr/>
          <p:nvPr/>
        </p:nvSpPr>
        <p:spPr>
          <a:xfrm>
            <a:off x="4403273" y="0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ea typeface="Calibri" panose="020F0502020204030204" pitchFamily="34" charset="0"/>
              </a:rPr>
              <a:t>Figure </a:t>
            </a:r>
            <a:r>
              <a:rPr lang="en-US" b="1" dirty="0" err="1">
                <a:latin typeface="Arial" panose="020B0604020202020204" pitchFamily="34" charset="0"/>
                <a:ea typeface="Calibri" panose="020F0502020204030204" pitchFamily="34" charset="0"/>
              </a:rPr>
              <a:t>Sxx</a:t>
            </a:r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9BBC6126-2FE2-471D-BAE3-7F1B88F341CA}"/>
              </a:ext>
            </a:extLst>
          </p:cNvPr>
          <p:cNvSpPr/>
          <p:nvPr/>
        </p:nvSpPr>
        <p:spPr>
          <a:xfrm>
            <a:off x="2955473" y="1104900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Arial" panose="020B0604020202020204" pitchFamily="34" charset="0"/>
                <a:ea typeface="Calibri" panose="020F0502020204030204" pitchFamily="34" charset="0"/>
              </a:rPr>
              <a:t>C.</a:t>
            </a:r>
            <a:endParaRPr lang="fr-FR" dirty="0"/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xmlns="" id="{FC3BC955-07B9-491E-9B2B-053962304E2E}"/>
              </a:ext>
            </a:extLst>
          </p:cNvPr>
          <p:cNvGrpSpPr/>
          <p:nvPr/>
        </p:nvGrpSpPr>
        <p:grpSpPr>
          <a:xfrm>
            <a:off x="2051720" y="1963607"/>
            <a:ext cx="3364704" cy="3974221"/>
            <a:chOff x="853284" y="371476"/>
            <a:chExt cx="3364704" cy="6147169"/>
          </a:xfrm>
        </p:grpSpPr>
        <p:sp>
          <p:nvSpPr>
            <p:cNvPr id="7" name="Rectangle 16">
              <a:extLst>
                <a:ext uri="{FF2B5EF4-FFF2-40B4-BE49-F238E27FC236}">
                  <a16:creationId xmlns:a16="http://schemas.microsoft.com/office/drawing/2014/main" xmlns="" id="{109F4515-507B-41C9-9CA5-8201B3F7D7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62563" y="6376988"/>
              <a:ext cx="2255425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P130CAS_LINKAGE_TO_MAPK_SIGNALING_FOR_INTEGRINS</a:t>
              </a:r>
            </a:p>
          </p:txBody>
        </p:sp>
        <p:sp>
          <p:nvSpPr>
            <p:cNvPr id="8" name="Rectangle 17">
              <a:extLst>
                <a:ext uri="{FF2B5EF4-FFF2-40B4-BE49-F238E27FC236}">
                  <a16:creationId xmlns:a16="http://schemas.microsoft.com/office/drawing/2014/main" xmlns="" id="{8BA2646C-7BCA-4C91-B108-F47DE0262B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89098" y="6223000"/>
              <a:ext cx="1328890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MET_ACTIVATES_PTK2_SIGNALING</a:t>
              </a: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xmlns="" id="{7562FE90-DAF5-4A5A-909A-2E8C8034F8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3546" y="6069013"/>
              <a:ext cx="1944442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DEGRADATION_OF_THE_EXTRACELLULAR_MATRIX</a:t>
              </a: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xmlns="" id="{9DF0665C-F8EB-48AC-84E1-0265E2512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16827" y="5915025"/>
              <a:ext cx="1901161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NON_INTEGRIN_MEMBRANE_ECM_INTERACTIONS</a:t>
              </a:r>
            </a:p>
          </p:txBody>
        </p:sp>
        <p:sp>
          <p:nvSpPr>
            <p:cNvPr id="11" name="Rectangle 20">
              <a:extLst>
                <a:ext uri="{FF2B5EF4-FFF2-40B4-BE49-F238E27FC236}">
                  <a16:creationId xmlns:a16="http://schemas.microsoft.com/office/drawing/2014/main" xmlns="" id="{6405FA71-6838-4710-A02B-311410055C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40395" y="5761038"/>
              <a:ext cx="1277593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MET_PROMOTES_CELL_MOTILITY</a:t>
              </a:r>
            </a:p>
          </p:txBody>
        </p:sp>
        <p:sp>
          <p:nvSpPr>
            <p:cNvPr id="12" name="Rectangle 21">
              <a:extLst>
                <a:ext uri="{FF2B5EF4-FFF2-40B4-BE49-F238E27FC236}">
                  <a16:creationId xmlns:a16="http://schemas.microsoft.com/office/drawing/2014/main" xmlns="" id="{1CD7B504-8200-4A0C-8680-0C5893D8C38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0559" y="5607050"/>
              <a:ext cx="1617429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EXTRACELLULAR_MATRIX_ORGANIZATION</a:t>
              </a:r>
            </a:p>
          </p:txBody>
        </p:sp>
        <p:sp>
          <p:nvSpPr>
            <p:cNvPr id="13" name="Rectangle 22">
              <a:extLst>
                <a:ext uri="{FF2B5EF4-FFF2-40B4-BE49-F238E27FC236}">
                  <a16:creationId xmlns:a16="http://schemas.microsoft.com/office/drawing/2014/main" xmlns="" id="{77596F59-F6DF-4632-A1A3-B29624EEF3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86131" y="5453063"/>
              <a:ext cx="1631857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INTEGRIN_CELL_SURFACE_INTERACTIONS</a:t>
              </a:r>
            </a:p>
          </p:txBody>
        </p:sp>
        <p:sp>
          <p:nvSpPr>
            <p:cNvPr id="14" name="Rectangle 23">
              <a:extLst>
                <a:ext uri="{FF2B5EF4-FFF2-40B4-BE49-F238E27FC236}">
                  <a16:creationId xmlns:a16="http://schemas.microsoft.com/office/drawing/2014/main" xmlns="" id="{F51FCC17-3551-45C7-B1E3-23C07C2198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0688" y="5299075"/>
              <a:ext cx="907300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ECM_PROTEOGLYCANS</a:t>
              </a:r>
            </a:p>
          </p:txBody>
        </p:sp>
        <p:sp>
          <p:nvSpPr>
            <p:cNvPr id="15" name="Rectangle 24">
              <a:extLst>
                <a:ext uri="{FF2B5EF4-FFF2-40B4-BE49-F238E27FC236}">
                  <a16:creationId xmlns:a16="http://schemas.microsoft.com/office/drawing/2014/main" xmlns="" id="{7A4295EF-149D-4E6D-8477-9CA3D6EDF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2132" y="5145088"/>
              <a:ext cx="3125856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CASPASE_ACTIVATION_VIA_DEATH_RECEPTORS_IN_THE_PRESENCE_OF_LIGAND</a:t>
              </a:r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xmlns="" id="{BE12904E-3356-4871-BF22-966C81D614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1234" y="4991101"/>
              <a:ext cx="1256754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ANCHORING_FIBRIL_FORMATION</a:t>
              </a:r>
            </a:p>
          </p:txBody>
        </p:sp>
        <p:sp>
          <p:nvSpPr>
            <p:cNvPr id="17" name="Rectangle 26">
              <a:extLst>
                <a:ext uri="{FF2B5EF4-FFF2-40B4-BE49-F238E27FC236}">
                  <a16:creationId xmlns:a16="http://schemas.microsoft.com/office/drawing/2014/main" xmlns="" id="{528311C1-284B-43F3-B209-90DD869987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87597" y="4837113"/>
              <a:ext cx="2130391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COLLAGEN_BIOSYNTHESIS_AND_MODIFYING_ENZYMES</a:t>
              </a:r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xmlns="" id="{7945B88F-2521-4818-AF83-62C8F44036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4672" y="4683126"/>
              <a:ext cx="1343316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COLLAGEN_CHAIN_TRIMERIZATION</a:t>
              </a:r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xmlns="" id="{45E5E8E0-EAB2-4368-885F-564AB698BA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87699" y="4529138"/>
              <a:ext cx="2930289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TP53_REGULATES_TRANSCRIPTION_OF_DEATH_RECEPTORS_AND_LIGANDS</a:t>
              </a:r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xmlns="" id="{D5076BEB-C94D-447B-9B91-1FEC497F1B6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4417" y="4375151"/>
              <a:ext cx="2973571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ASSEMBLY_OF_COLLAGEN_FIBRILS_AND_OTHER_MULTIMERIC_STRUCTURES</a:t>
              </a:r>
            </a:p>
          </p:txBody>
        </p:sp>
        <p:sp>
          <p:nvSpPr>
            <p:cNvPr id="21" name="Rectangle 30">
              <a:extLst>
                <a:ext uri="{FF2B5EF4-FFF2-40B4-BE49-F238E27FC236}">
                  <a16:creationId xmlns:a16="http://schemas.microsoft.com/office/drawing/2014/main" xmlns="" id="{020C3583-720E-4BA5-9402-97908A1C31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4658" y="4221163"/>
              <a:ext cx="923330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COLLAGEN_FORMATION</a:t>
              </a:r>
            </a:p>
          </p:txBody>
        </p:sp>
        <p:sp>
          <p:nvSpPr>
            <p:cNvPr id="22" name="Rectangle 31">
              <a:extLst>
                <a:ext uri="{FF2B5EF4-FFF2-40B4-BE49-F238E27FC236}">
                  <a16:creationId xmlns:a16="http://schemas.microsoft.com/office/drawing/2014/main" xmlns="" id="{A8A9A4B6-25CB-4501-917C-50F4B09BE39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16553" y="4067176"/>
              <a:ext cx="2901435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CASPASE_ACTIVATION_VIA_EXTRINSIC_APOPTOTIC_SIGNALLING_PATHWAY</a:t>
              </a:r>
            </a:p>
          </p:txBody>
        </p:sp>
        <p:sp>
          <p:nvSpPr>
            <p:cNvPr id="23" name="Rectangle 32">
              <a:extLst>
                <a:ext uri="{FF2B5EF4-FFF2-40B4-BE49-F238E27FC236}">
                  <a16:creationId xmlns:a16="http://schemas.microsoft.com/office/drawing/2014/main" xmlns="" id="{E3EE9AF2-0780-49D0-8DED-220759A6D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8547" y="3913188"/>
              <a:ext cx="769441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SIGNALING_BY_MET</a:t>
              </a:r>
            </a:p>
          </p:txBody>
        </p:sp>
        <p:sp>
          <p:nvSpPr>
            <p:cNvPr id="24" name="Rectangle 33">
              <a:extLst>
                <a:ext uri="{FF2B5EF4-FFF2-40B4-BE49-F238E27FC236}">
                  <a16:creationId xmlns:a16="http://schemas.microsoft.com/office/drawing/2014/main" xmlns="" id="{B02265BB-CFB1-4473-AB48-E1975A7A35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9726" y="3759201"/>
              <a:ext cx="1848262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SIGNALING_BY_RECEPTOR_TYROSINE_KINASES</a:t>
              </a:r>
            </a:p>
          </p:txBody>
        </p:sp>
        <p:sp>
          <p:nvSpPr>
            <p:cNvPr id="25" name="Rectangle 34">
              <a:extLst>
                <a:ext uri="{FF2B5EF4-FFF2-40B4-BE49-F238E27FC236}">
                  <a16:creationId xmlns:a16="http://schemas.microsoft.com/office/drawing/2014/main" xmlns="" id="{F06BFCC0-669E-4BAF-90F7-7688020F6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89850" y="3605213"/>
              <a:ext cx="928138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 dirty="0">
                  <a:ln>
                    <a:noFill/>
                  </a:ln>
                  <a:effectLst/>
                  <a:cs typeface="Arial" panose="020B0604020202020204" pitchFamily="34" charset="0"/>
                </a:rPr>
                <a:t>LAMININ_INTERACTIONS</a:t>
              </a:r>
            </a:p>
          </p:txBody>
        </p:sp>
        <p:sp>
          <p:nvSpPr>
            <p:cNvPr id="26" name="Rectangle 35">
              <a:extLst>
                <a:ext uri="{FF2B5EF4-FFF2-40B4-BE49-F238E27FC236}">
                  <a16:creationId xmlns:a16="http://schemas.microsoft.com/office/drawing/2014/main" xmlns="" id="{A0A3DF5E-DE65-4077-8E57-7DE8B9043A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2830" y="3451226"/>
              <a:ext cx="1045158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SYNDECAN_INTERACTIONS</a:t>
              </a:r>
            </a:p>
          </p:txBody>
        </p:sp>
        <p:sp>
          <p:nvSpPr>
            <p:cNvPr id="27" name="Rectangle 36">
              <a:extLst>
                <a:ext uri="{FF2B5EF4-FFF2-40B4-BE49-F238E27FC236}">
                  <a16:creationId xmlns:a16="http://schemas.microsoft.com/office/drawing/2014/main" xmlns="" id="{5CE75EDF-804C-46F8-BB4E-7DC02119C8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3314" y="3297238"/>
              <a:ext cx="1854674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TRANSMISSION_ACROSS_CHEMICAL_SYNAPSES</a:t>
              </a:r>
            </a:p>
          </p:txBody>
        </p:sp>
        <p:sp>
          <p:nvSpPr>
            <p:cNvPr id="28" name="Rectangle 37">
              <a:extLst>
                <a:ext uri="{FF2B5EF4-FFF2-40B4-BE49-F238E27FC236}">
                  <a16:creationId xmlns:a16="http://schemas.microsoft.com/office/drawing/2014/main" xmlns="" id="{3C6FF164-6A8B-44E6-A1EA-2FCA65A780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21123" y="3143251"/>
              <a:ext cx="2596865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ACTIVATION_OF_NMDA_RECEPTORS_AND_POSTSYNAPTIC_EVENTS</a:t>
              </a:r>
            </a:p>
          </p:txBody>
        </p:sp>
        <p:sp>
          <p:nvSpPr>
            <p:cNvPr id="29" name="Rectangle 38">
              <a:extLst>
                <a:ext uri="{FF2B5EF4-FFF2-40B4-BE49-F238E27FC236}">
                  <a16:creationId xmlns:a16="http://schemas.microsoft.com/office/drawing/2014/main" xmlns="" id="{6C67E64F-6CC5-4BDE-AFD9-B7AD2F1F92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65429" y="2989263"/>
              <a:ext cx="1152559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SIGNALING_BY_NTRK2_TRKB_</a:t>
              </a:r>
            </a:p>
          </p:txBody>
        </p:sp>
        <p:sp>
          <p:nvSpPr>
            <p:cNvPr id="30" name="Rectangle 39">
              <a:extLst>
                <a:ext uri="{FF2B5EF4-FFF2-40B4-BE49-F238E27FC236}">
                  <a16:creationId xmlns:a16="http://schemas.microsoft.com/office/drawing/2014/main" xmlns="" id="{02A918D2-EDD1-4BC8-B9BA-E226DEB4F7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445" y="2835276"/>
              <a:ext cx="1891543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ACTIVATION_OF_MATRIX_METALLOPROTEINASES</a:t>
              </a:r>
            </a:p>
          </p:txBody>
        </p:sp>
        <p:sp>
          <p:nvSpPr>
            <p:cNvPr id="31" name="Rectangle 40">
              <a:extLst>
                <a:ext uri="{FF2B5EF4-FFF2-40B4-BE49-F238E27FC236}">
                  <a16:creationId xmlns:a16="http://schemas.microsoft.com/office/drawing/2014/main" xmlns="" id="{AFBBE99A-D9AC-4415-A03C-48EA52DFE9C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7802" y="2681288"/>
              <a:ext cx="1380186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ACTIVATION_OF_TRKA_RECEPTORS</a:t>
              </a:r>
            </a:p>
          </p:txBody>
        </p:sp>
        <p:sp>
          <p:nvSpPr>
            <p:cNvPr id="32" name="Rectangle 41">
              <a:extLst>
                <a:ext uri="{FF2B5EF4-FFF2-40B4-BE49-F238E27FC236}">
                  <a16:creationId xmlns:a16="http://schemas.microsoft.com/office/drawing/2014/main" xmlns="" id="{89F0D213-C4B9-4159-A339-6858FD662F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3300" y="2527301"/>
              <a:ext cx="1434688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 dirty="0">
                  <a:ln>
                    <a:noFill/>
                  </a:ln>
                  <a:effectLst/>
                  <a:cs typeface="Arial" panose="020B0604020202020204" pitchFamily="34" charset="0"/>
                </a:rPr>
                <a:t>ERYTHROPOIETIN_ACTIVATES_STAT5</a:t>
              </a:r>
            </a:p>
          </p:txBody>
        </p:sp>
        <p:sp>
          <p:nvSpPr>
            <p:cNvPr id="33" name="Rectangle 42">
              <a:extLst>
                <a:ext uri="{FF2B5EF4-FFF2-40B4-BE49-F238E27FC236}">
                  <a16:creationId xmlns:a16="http://schemas.microsoft.com/office/drawing/2014/main" xmlns="" id="{87AEF8CB-6B7A-4D35-973D-18887392FB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6882" y="2373313"/>
              <a:ext cx="1231106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 dirty="0">
                  <a:ln>
                    <a:noFill/>
                  </a:ln>
                  <a:effectLst/>
                  <a:cs typeface="Arial" panose="020B0604020202020204" pitchFamily="34" charset="0"/>
                </a:rPr>
                <a:t>NEUREXINS_AND_NEUROLIGINS</a:t>
              </a:r>
            </a:p>
          </p:txBody>
        </p:sp>
        <p:sp>
          <p:nvSpPr>
            <p:cNvPr id="34" name="Rectangle 43">
              <a:extLst>
                <a:ext uri="{FF2B5EF4-FFF2-40B4-BE49-F238E27FC236}">
                  <a16:creationId xmlns:a16="http://schemas.microsoft.com/office/drawing/2014/main" xmlns="" id="{2ECC3938-768F-44D7-8F4C-838A3A4EA1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752" y="2219326"/>
              <a:ext cx="1941236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SUMOYLATION_OF_DNA_METHYLATION_PROTEINS</a:t>
              </a:r>
            </a:p>
          </p:txBody>
        </p:sp>
        <p:sp>
          <p:nvSpPr>
            <p:cNvPr id="35" name="Rectangle 44">
              <a:extLst>
                <a:ext uri="{FF2B5EF4-FFF2-40B4-BE49-F238E27FC236}">
                  <a16:creationId xmlns:a16="http://schemas.microsoft.com/office/drawing/2014/main" xmlns="" id="{64C3FED1-4EC0-4568-A61D-9DB89F9592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367" y="2065338"/>
              <a:ext cx="1612621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PRC2_METHYLATES_HISTONES_AND_DNA</a:t>
              </a:r>
            </a:p>
          </p:txBody>
        </p:sp>
        <p:sp>
          <p:nvSpPr>
            <p:cNvPr id="36" name="Rectangle 45">
              <a:extLst>
                <a:ext uri="{FF2B5EF4-FFF2-40B4-BE49-F238E27FC236}">
                  <a16:creationId xmlns:a16="http://schemas.microsoft.com/office/drawing/2014/main" xmlns="" id="{620BF147-301D-4849-B9BF-B60C6304F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3491" y="1911351"/>
              <a:ext cx="2614497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RAS_ACTIVATION_UPON_CA2_INFLUX_THROUGH_NMDA_RECEPTOR</a:t>
              </a:r>
            </a:p>
          </p:txBody>
        </p:sp>
        <p:sp>
          <p:nvSpPr>
            <p:cNvPr id="37" name="Rectangle 46">
              <a:extLst>
                <a:ext uri="{FF2B5EF4-FFF2-40B4-BE49-F238E27FC236}">
                  <a16:creationId xmlns:a16="http://schemas.microsoft.com/office/drawing/2014/main" xmlns="" id="{21426919-2EE8-40F2-A82B-C3C9A352A0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76752" y="1757363"/>
              <a:ext cx="1941236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 dirty="0">
                  <a:ln>
                    <a:noFill/>
                  </a:ln>
                  <a:effectLst/>
                  <a:cs typeface="Arial" panose="020B0604020202020204" pitchFamily="34" charset="0"/>
                </a:rPr>
                <a:t>PROTEIN_PROTEIN_INTERACTIONS_AT_SYNAPSES</a:t>
              </a:r>
            </a:p>
          </p:txBody>
        </p:sp>
        <p:sp>
          <p:nvSpPr>
            <p:cNvPr id="38" name="Rectangle 47">
              <a:extLst>
                <a:ext uri="{FF2B5EF4-FFF2-40B4-BE49-F238E27FC236}">
                  <a16:creationId xmlns:a16="http://schemas.microsoft.com/office/drawing/2014/main" xmlns="" id="{32D0A3D9-2214-4CA3-9B06-26D4C6EABC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4577" y="1603376"/>
              <a:ext cx="753411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DNA_METHYLATION</a:t>
              </a:r>
            </a:p>
          </p:txBody>
        </p:sp>
        <p:sp>
          <p:nvSpPr>
            <p:cNvPr id="39" name="Rectangle 48">
              <a:extLst>
                <a:ext uri="{FF2B5EF4-FFF2-40B4-BE49-F238E27FC236}">
                  <a16:creationId xmlns:a16="http://schemas.microsoft.com/office/drawing/2014/main" xmlns="" id="{9341FFE9-E6B0-4228-8EE9-6DE8EA7B58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52194" y="1449388"/>
              <a:ext cx="2665794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 dirty="0">
                  <a:ln>
                    <a:noFill/>
                  </a:ln>
                  <a:effectLst/>
                  <a:cs typeface="Arial" panose="020B0604020202020204" pitchFamily="34" charset="0"/>
                </a:rPr>
                <a:t>PRESYNAPTIC_DEPOLARIZATION_AND_CALCIUM_CHANNEL_OPENING</a:t>
              </a:r>
            </a:p>
          </p:txBody>
        </p:sp>
        <p:sp>
          <p:nvSpPr>
            <p:cNvPr id="40" name="Rectangle 49">
              <a:extLst>
                <a:ext uri="{FF2B5EF4-FFF2-40B4-BE49-F238E27FC236}">
                  <a16:creationId xmlns:a16="http://schemas.microsoft.com/office/drawing/2014/main" xmlns="" id="{3E7C1BF4-E94D-467E-9B78-8F3646B1BE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4466" y="1295401"/>
              <a:ext cx="2093522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REGULATION_OF_RUNX1_EXPRESSION_AND_ACTIVITY</a:t>
              </a:r>
            </a:p>
          </p:txBody>
        </p:sp>
        <p:sp>
          <p:nvSpPr>
            <p:cNvPr id="41" name="Rectangle 50">
              <a:extLst>
                <a:ext uri="{FF2B5EF4-FFF2-40B4-BE49-F238E27FC236}">
                  <a16:creationId xmlns:a16="http://schemas.microsoft.com/office/drawing/2014/main" xmlns="" id="{0AA74107-342B-4FF4-8034-E64577FF6B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63040" y="1141413"/>
              <a:ext cx="2854948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ASSEMBLY_AND_CELL_SURFACE_PRESENTATION_OF_NMDA_RECEPTORS</a:t>
              </a:r>
            </a:p>
          </p:txBody>
        </p:sp>
        <p:sp>
          <p:nvSpPr>
            <p:cNvPr id="42" name="Rectangle 51">
              <a:extLst>
                <a:ext uri="{FF2B5EF4-FFF2-40B4-BE49-F238E27FC236}">
                  <a16:creationId xmlns:a16="http://schemas.microsoft.com/office/drawing/2014/main" xmlns="" id="{73F45830-33D5-489A-81AE-6FA908445A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29549" y="987426"/>
              <a:ext cx="1088439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LONG_TERM_POTENTIATION</a:t>
              </a:r>
            </a:p>
          </p:txBody>
        </p:sp>
        <p:sp>
          <p:nvSpPr>
            <p:cNvPr id="43" name="Rectangle 52">
              <a:extLst>
                <a:ext uri="{FF2B5EF4-FFF2-40B4-BE49-F238E27FC236}">
                  <a16:creationId xmlns:a16="http://schemas.microsoft.com/office/drawing/2014/main" xmlns="" id="{814C7267-302D-4657-8722-90350AFBA6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3284" y="833438"/>
              <a:ext cx="3364704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>
                  <a:ln>
                    <a:noFill/>
                  </a:ln>
                  <a:effectLst/>
                  <a:cs typeface="Arial" panose="020B0604020202020204" pitchFamily="34" charset="0"/>
                </a:rPr>
                <a:t>NEGATIVE_REGULATION_OF_NMDA_RECEPTOR_MEDIATED_NEURONAL_TRANSMISSION</a:t>
              </a:r>
            </a:p>
          </p:txBody>
        </p:sp>
        <p:sp>
          <p:nvSpPr>
            <p:cNvPr id="44" name="Rectangle 53">
              <a:extLst>
                <a:ext uri="{FF2B5EF4-FFF2-40B4-BE49-F238E27FC236}">
                  <a16:creationId xmlns:a16="http://schemas.microsoft.com/office/drawing/2014/main" xmlns="" id="{4A4A4B83-086D-4C9F-B045-F8C97E6477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8267" y="679451"/>
              <a:ext cx="1559721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 dirty="0">
                  <a:ln>
                    <a:noFill/>
                  </a:ln>
                  <a:effectLst/>
                  <a:cs typeface="Arial" panose="020B0604020202020204" pitchFamily="34" charset="0"/>
                </a:rPr>
                <a:t>SYNAPTIC_ADHESION_LIKE_MOLECULES</a:t>
              </a:r>
            </a:p>
          </p:txBody>
        </p:sp>
        <p:sp>
          <p:nvSpPr>
            <p:cNvPr id="45" name="Rectangle 54">
              <a:extLst>
                <a:ext uri="{FF2B5EF4-FFF2-40B4-BE49-F238E27FC236}">
                  <a16:creationId xmlns:a16="http://schemas.microsoft.com/office/drawing/2014/main" xmlns="" id="{4DD9CA21-678F-441F-80F5-1E80666DC8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78694" y="525463"/>
              <a:ext cx="3039294" cy="1416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r" defTabSz="914400"/>
              <a:r>
                <a:rPr lang="fr-FR" altLang="fr-FR" sz="600" dirty="0"/>
                <a:t>UNBLOCKING_OF_NMDA_RECEPTORS_GLUTAMATE_BINDING_AND_ACTIVATION</a:t>
              </a:r>
            </a:p>
          </p:txBody>
        </p:sp>
        <p:sp>
          <p:nvSpPr>
            <p:cNvPr id="46" name="Rectangle 55">
              <a:extLst>
                <a:ext uri="{FF2B5EF4-FFF2-40B4-BE49-F238E27FC236}">
                  <a16:creationId xmlns:a16="http://schemas.microsoft.com/office/drawing/2014/main" xmlns="" id="{CDCF0BEC-A0BA-4C6B-B4F6-D1BE7CECE0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07959" y="371476"/>
              <a:ext cx="1510029" cy="14165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 dirty="0">
                  <a:ln>
                    <a:noFill/>
                  </a:ln>
                  <a:effectLst/>
                  <a:cs typeface="Arial" panose="020B0604020202020204" pitchFamily="34" charset="0"/>
                </a:rPr>
                <a:t>NGF_INDEPENDANT_TRKA_ACTIVATION</a:t>
              </a:r>
            </a:p>
          </p:txBody>
        </p:sp>
      </p:grpSp>
      <p:sp>
        <p:nvSpPr>
          <p:cNvPr id="47" name="Freeform 7">
            <a:extLst>
              <a:ext uri="{FF2B5EF4-FFF2-40B4-BE49-F238E27FC236}">
                <a16:creationId xmlns:a16="http://schemas.microsoft.com/office/drawing/2014/main" xmlns="" id="{54BC31B6-3ADA-4B33-A7FE-B9DB345C6C74}"/>
              </a:ext>
            </a:extLst>
          </p:cNvPr>
          <p:cNvSpPr>
            <a:spLocks noEditPoints="1"/>
          </p:cNvSpPr>
          <p:nvPr/>
        </p:nvSpPr>
        <p:spPr bwMode="auto">
          <a:xfrm>
            <a:off x="5426393" y="3978150"/>
            <a:ext cx="1118589" cy="1940629"/>
          </a:xfrm>
          <a:custGeom>
            <a:avLst/>
            <a:gdLst>
              <a:gd name="T0" fmla="*/ 0 w 1257"/>
              <a:gd name="T1" fmla="*/ 1892 h 1892"/>
              <a:gd name="T2" fmla="*/ 1257 w 1257"/>
              <a:gd name="T3" fmla="*/ 1843 h 1892"/>
              <a:gd name="T4" fmla="*/ 1149 w 1257"/>
              <a:gd name="T5" fmla="*/ 1794 h 1892"/>
              <a:gd name="T6" fmla="*/ 0 w 1257"/>
              <a:gd name="T7" fmla="*/ 1746 h 1892"/>
              <a:gd name="T8" fmla="*/ 1149 w 1257"/>
              <a:gd name="T9" fmla="*/ 1794 h 1892"/>
              <a:gd name="T10" fmla="*/ 0 w 1257"/>
              <a:gd name="T11" fmla="*/ 1697 h 1892"/>
              <a:gd name="T12" fmla="*/ 1112 w 1257"/>
              <a:gd name="T13" fmla="*/ 1649 h 1892"/>
              <a:gd name="T14" fmla="*/ 1051 w 1257"/>
              <a:gd name="T15" fmla="*/ 1600 h 1892"/>
              <a:gd name="T16" fmla="*/ 0 w 1257"/>
              <a:gd name="T17" fmla="*/ 1552 h 1892"/>
              <a:gd name="T18" fmla="*/ 1051 w 1257"/>
              <a:gd name="T19" fmla="*/ 1600 h 1892"/>
              <a:gd name="T20" fmla="*/ 0 w 1257"/>
              <a:gd name="T21" fmla="*/ 1504 h 1892"/>
              <a:gd name="T22" fmla="*/ 1045 w 1257"/>
              <a:gd name="T23" fmla="*/ 1455 h 1892"/>
              <a:gd name="T24" fmla="*/ 1006 w 1257"/>
              <a:gd name="T25" fmla="*/ 1407 h 1892"/>
              <a:gd name="T26" fmla="*/ 0 w 1257"/>
              <a:gd name="T27" fmla="*/ 1358 h 1892"/>
              <a:gd name="T28" fmla="*/ 1006 w 1257"/>
              <a:gd name="T29" fmla="*/ 1407 h 1892"/>
              <a:gd name="T30" fmla="*/ 0 w 1257"/>
              <a:gd name="T31" fmla="*/ 1310 h 1892"/>
              <a:gd name="T32" fmla="*/ 984 w 1257"/>
              <a:gd name="T33" fmla="*/ 1261 h 1892"/>
              <a:gd name="T34" fmla="*/ 945 w 1257"/>
              <a:gd name="T35" fmla="*/ 1212 h 1892"/>
              <a:gd name="T36" fmla="*/ 0 w 1257"/>
              <a:gd name="T37" fmla="*/ 1164 h 1892"/>
              <a:gd name="T38" fmla="*/ 945 w 1257"/>
              <a:gd name="T39" fmla="*/ 1212 h 1892"/>
              <a:gd name="T40" fmla="*/ 0 w 1257"/>
              <a:gd name="T41" fmla="*/ 1115 h 1892"/>
              <a:gd name="T42" fmla="*/ 888 w 1257"/>
              <a:gd name="T43" fmla="*/ 1067 h 1892"/>
              <a:gd name="T44" fmla="*/ 793 w 1257"/>
              <a:gd name="T45" fmla="*/ 1019 h 1892"/>
              <a:gd name="T46" fmla="*/ 0 w 1257"/>
              <a:gd name="T47" fmla="*/ 970 h 1892"/>
              <a:gd name="T48" fmla="*/ 793 w 1257"/>
              <a:gd name="T49" fmla="*/ 1019 h 1892"/>
              <a:gd name="T50" fmla="*/ 0 w 1257"/>
              <a:gd name="T51" fmla="*/ 922 h 1892"/>
              <a:gd name="T52" fmla="*/ 783 w 1257"/>
              <a:gd name="T53" fmla="*/ 873 h 1892"/>
              <a:gd name="T54" fmla="*/ 783 w 1257"/>
              <a:gd name="T55" fmla="*/ 825 h 1892"/>
              <a:gd name="T56" fmla="*/ 0 w 1257"/>
              <a:gd name="T57" fmla="*/ 776 h 1892"/>
              <a:gd name="T58" fmla="*/ 783 w 1257"/>
              <a:gd name="T59" fmla="*/ 825 h 1892"/>
              <a:gd name="T60" fmla="*/ 0 w 1257"/>
              <a:gd name="T61" fmla="*/ 727 h 1892"/>
              <a:gd name="T62" fmla="*/ 749 w 1257"/>
              <a:gd name="T63" fmla="*/ 679 h 1892"/>
              <a:gd name="T64" fmla="*/ 745 w 1257"/>
              <a:gd name="T65" fmla="*/ 630 h 1892"/>
              <a:gd name="T66" fmla="*/ 0 w 1257"/>
              <a:gd name="T67" fmla="*/ 582 h 1892"/>
              <a:gd name="T68" fmla="*/ 745 w 1257"/>
              <a:gd name="T69" fmla="*/ 630 h 1892"/>
              <a:gd name="T70" fmla="*/ 0 w 1257"/>
              <a:gd name="T71" fmla="*/ 533 h 1892"/>
              <a:gd name="T72" fmla="*/ 745 w 1257"/>
              <a:gd name="T73" fmla="*/ 485 h 1892"/>
              <a:gd name="T74" fmla="*/ 718 w 1257"/>
              <a:gd name="T75" fmla="*/ 437 h 1892"/>
              <a:gd name="T76" fmla="*/ 0 w 1257"/>
              <a:gd name="T77" fmla="*/ 388 h 1892"/>
              <a:gd name="T78" fmla="*/ 718 w 1257"/>
              <a:gd name="T79" fmla="*/ 437 h 1892"/>
              <a:gd name="T80" fmla="*/ 0 w 1257"/>
              <a:gd name="T81" fmla="*/ 340 h 1892"/>
              <a:gd name="T82" fmla="*/ 642 w 1257"/>
              <a:gd name="T83" fmla="*/ 291 h 1892"/>
              <a:gd name="T84" fmla="*/ 636 w 1257"/>
              <a:gd name="T85" fmla="*/ 242 h 1892"/>
              <a:gd name="T86" fmla="*/ 0 w 1257"/>
              <a:gd name="T87" fmla="*/ 194 h 1892"/>
              <a:gd name="T88" fmla="*/ 636 w 1257"/>
              <a:gd name="T89" fmla="*/ 242 h 1892"/>
              <a:gd name="T90" fmla="*/ 0 w 1257"/>
              <a:gd name="T91" fmla="*/ 145 h 1892"/>
              <a:gd name="T92" fmla="*/ 623 w 1257"/>
              <a:gd name="T93" fmla="*/ 97 h 1892"/>
              <a:gd name="T94" fmla="*/ 623 w 1257"/>
              <a:gd name="T95" fmla="*/ 48 h 1892"/>
              <a:gd name="T96" fmla="*/ 0 w 1257"/>
              <a:gd name="T97" fmla="*/ 0 h 1892"/>
              <a:gd name="T98" fmla="*/ 623 w 1257"/>
              <a:gd name="T99" fmla="*/ 48 h 1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57" h="1892">
                <a:moveTo>
                  <a:pt x="1257" y="1892"/>
                </a:moveTo>
                <a:lnTo>
                  <a:pt x="0" y="1892"/>
                </a:lnTo>
                <a:lnTo>
                  <a:pt x="0" y="1843"/>
                </a:lnTo>
                <a:lnTo>
                  <a:pt x="1257" y="1843"/>
                </a:lnTo>
                <a:lnTo>
                  <a:pt x="1257" y="1892"/>
                </a:lnTo>
                <a:close/>
                <a:moveTo>
                  <a:pt x="1149" y="1794"/>
                </a:moveTo>
                <a:lnTo>
                  <a:pt x="0" y="1794"/>
                </a:lnTo>
                <a:lnTo>
                  <a:pt x="0" y="1746"/>
                </a:lnTo>
                <a:lnTo>
                  <a:pt x="1149" y="1746"/>
                </a:lnTo>
                <a:lnTo>
                  <a:pt x="1149" y="1794"/>
                </a:lnTo>
                <a:close/>
                <a:moveTo>
                  <a:pt x="1112" y="1697"/>
                </a:moveTo>
                <a:lnTo>
                  <a:pt x="0" y="1697"/>
                </a:lnTo>
                <a:lnTo>
                  <a:pt x="0" y="1649"/>
                </a:lnTo>
                <a:lnTo>
                  <a:pt x="1112" y="1649"/>
                </a:lnTo>
                <a:lnTo>
                  <a:pt x="1112" y="1697"/>
                </a:lnTo>
                <a:close/>
                <a:moveTo>
                  <a:pt x="1051" y="1600"/>
                </a:moveTo>
                <a:lnTo>
                  <a:pt x="0" y="1600"/>
                </a:lnTo>
                <a:lnTo>
                  <a:pt x="0" y="1552"/>
                </a:lnTo>
                <a:lnTo>
                  <a:pt x="1051" y="1552"/>
                </a:lnTo>
                <a:lnTo>
                  <a:pt x="1051" y="1600"/>
                </a:lnTo>
                <a:close/>
                <a:moveTo>
                  <a:pt x="1045" y="1504"/>
                </a:moveTo>
                <a:lnTo>
                  <a:pt x="0" y="1504"/>
                </a:lnTo>
                <a:lnTo>
                  <a:pt x="0" y="1455"/>
                </a:lnTo>
                <a:lnTo>
                  <a:pt x="1045" y="1455"/>
                </a:lnTo>
                <a:lnTo>
                  <a:pt x="1045" y="1504"/>
                </a:lnTo>
                <a:close/>
                <a:moveTo>
                  <a:pt x="1006" y="1407"/>
                </a:moveTo>
                <a:lnTo>
                  <a:pt x="0" y="1407"/>
                </a:lnTo>
                <a:lnTo>
                  <a:pt x="0" y="1358"/>
                </a:lnTo>
                <a:lnTo>
                  <a:pt x="1006" y="1358"/>
                </a:lnTo>
                <a:lnTo>
                  <a:pt x="1006" y="1407"/>
                </a:lnTo>
                <a:close/>
                <a:moveTo>
                  <a:pt x="984" y="1310"/>
                </a:moveTo>
                <a:lnTo>
                  <a:pt x="0" y="1310"/>
                </a:lnTo>
                <a:lnTo>
                  <a:pt x="0" y="1261"/>
                </a:lnTo>
                <a:lnTo>
                  <a:pt x="984" y="1261"/>
                </a:lnTo>
                <a:lnTo>
                  <a:pt x="984" y="1310"/>
                </a:lnTo>
                <a:close/>
                <a:moveTo>
                  <a:pt x="945" y="1212"/>
                </a:moveTo>
                <a:lnTo>
                  <a:pt x="0" y="1212"/>
                </a:lnTo>
                <a:lnTo>
                  <a:pt x="0" y="1164"/>
                </a:lnTo>
                <a:lnTo>
                  <a:pt x="945" y="1164"/>
                </a:lnTo>
                <a:lnTo>
                  <a:pt x="945" y="1212"/>
                </a:lnTo>
                <a:close/>
                <a:moveTo>
                  <a:pt x="888" y="1115"/>
                </a:moveTo>
                <a:lnTo>
                  <a:pt x="0" y="1115"/>
                </a:lnTo>
                <a:lnTo>
                  <a:pt x="0" y="1067"/>
                </a:lnTo>
                <a:lnTo>
                  <a:pt x="888" y="1067"/>
                </a:lnTo>
                <a:lnTo>
                  <a:pt x="888" y="1115"/>
                </a:lnTo>
                <a:close/>
                <a:moveTo>
                  <a:pt x="793" y="1019"/>
                </a:moveTo>
                <a:lnTo>
                  <a:pt x="0" y="1019"/>
                </a:lnTo>
                <a:lnTo>
                  <a:pt x="0" y="970"/>
                </a:lnTo>
                <a:lnTo>
                  <a:pt x="793" y="970"/>
                </a:lnTo>
                <a:lnTo>
                  <a:pt x="793" y="1019"/>
                </a:lnTo>
                <a:close/>
                <a:moveTo>
                  <a:pt x="783" y="922"/>
                </a:moveTo>
                <a:lnTo>
                  <a:pt x="0" y="922"/>
                </a:lnTo>
                <a:lnTo>
                  <a:pt x="0" y="873"/>
                </a:lnTo>
                <a:lnTo>
                  <a:pt x="783" y="873"/>
                </a:lnTo>
                <a:lnTo>
                  <a:pt x="783" y="922"/>
                </a:lnTo>
                <a:close/>
                <a:moveTo>
                  <a:pt x="783" y="825"/>
                </a:moveTo>
                <a:lnTo>
                  <a:pt x="0" y="825"/>
                </a:lnTo>
                <a:lnTo>
                  <a:pt x="0" y="776"/>
                </a:lnTo>
                <a:lnTo>
                  <a:pt x="783" y="776"/>
                </a:lnTo>
                <a:lnTo>
                  <a:pt x="783" y="825"/>
                </a:lnTo>
                <a:close/>
                <a:moveTo>
                  <a:pt x="749" y="727"/>
                </a:moveTo>
                <a:lnTo>
                  <a:pt x="0" y="727"/>
                </a:lnTo>
                <a:lnTo>
                  <a:pt x="0" y="679"/>
                </a:lnTo>
                <a:lnTo>
                  <a:pt x="749" y="679"/>
                </a:lnTo>
                <a:lnTo>
                  <a:pt x="749" y="727"/>
                </a:lnTo>
                <a:close/>
                <a:moveTo>
                  <a:pt x="745" y="630"/>
                </a:moveTo>
                <a:lnTo>
                  <a:pt x="0" y="630"/>
                </a:lnTo>
                <a:lnTo>
                  <a:pt x="0" y="582"/>
                </a:lnTo>
                <a:lnTo>
                  <a:pt x="745" y="582"/>
                </a:lnTo>
                <a:lnTo>
                  <a:pt x="745" y="630"/>
                </a:lnTo>
                <a:close/>
                <a:moveTo>
                  <a:pt x="745" y="533"/>
                </a:moveTo>
                <a:lnTo>
                  <a:pt x="0" y="533"/>
                </a:lnTo>
                <a:lnTo>
                  <a:pt x="0" y="485"/>
                </a:lnTo>
                <a:lnTo>
                  <a:pt x="745" y="485"/>
                </a:lnTo>
                <a:lnTo>
                  <a:pt x="745" y="533"/>
                </a:lnTo>
                <a:close/>
                <a:moveTo>
                  <a:pt x="718" y="437"/>
                </a:moveTo>
                <a:lnTo>
                  <a:pt x="0" y="437"/>
                </a:lnTo>
                <a:lnTo>
                  <a:pt x="0" y="388"/>
                </a:lnTo>
                <a:lnTo>
                  <a:pt x="718" y="388"/>
                </a:lnTo>
                <a:lnTo>
                  <a:pt x="718" y="437"/>
                </a:lnTo>
                <a:close/>
                <a:moveTo>
                  <a:pt x="642" y="340"/>
                </a:moveTo>
                <a:lnTo>
                  <a:pt x="0" y="340"/>
                </a:lnTo>
                <a:lnTo>
                  <a:pt x="0" y="291"/>
                </a:lnTo>
                <a:lnTo>
                  <a:pt x="642" y="291"/>
                </a:lnTo>
                <a:lnTo>
                  <a:pt x="642" y="340"/>
                </a:lnTo>
                <a:close/>
                <a:moveTo>
                  <a:pt x="636" y="242"/>
                </a:moveTo>
                <a:lnTo>
                  <a:pt x="0" y="242"/>
                </a:lnTo>
                <a:lnTo>
                  <a:pt x="0" y="194"/>
                </a:lnTo>
                <a:lnTo>
                  <a:pt x="636" y="194"/>
                </a:lnTo>
                <a:lnTo>
                  <a:pt x="636" y="242"/>
                </a:lnTo>
                <a:close/>
                <a:moveTo>
                  <a:pt x="623" y="145"/>
                </a:moveTo>
                <a:lnTo>
                  <a:pt x="0" y="145"/>
                </a:lnTo>
                <a:lnTo>
                  <a:pt x="0" y="97"/>
                </a:lnTo>
                <a:lnTo>
                  <a:pt x="623" y="97"/>
                </a:lnTo>
                <a:lnTo>
                  <a:pt x="623" y="145"/>
                </a:lnTo>
                <a:close/>
                <a:moveTo>
                  <a:pt x="623" y="48"/>
                </a:moveTo>
                <a:lnTo>
                  <a:pt x="0" y="48"/>
                </a:lnTo>
                <a:lnTo>
                  <a:pt x="0" y="0"/>
                </a:lnTo>
                <a:lnTo>
                  <a:pt x="623" y="0"/>
                </a:lnTo>
                <a:lnTo>
                  <a:pt x="623" y="48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8" name="Freeform 8">
            <a:extLst>
              <a:ext uri="{FF2B5EF4-FFF2-40B4-BE49-F238E27FC236}">
                <a16:creationId xmlns:a16="http://schemas.microsoft.com/office/drawing/2014/main" xmlns="" id="{07A1BBF7-EA21-4174-B665-6A3934C62108}"/>
              </a:ext>
            </a:extLst>
          </p:cNvPr>
          <p:cNvSpPr>
            <a:spLocks noEditPoints="1"/>
          </p:cNvSpPr>
          <p:nvPr/>
        </p:nvSpPr>
        <p:spPr bwMode="auto">
          <a:xfrm>
            <a:off x="5426393" y="1988288"/>
            <a:ext cx="1118589" cy="1940629"/>
          </a:xfrm>
          <a:custGeom>
            <a:avLst/>
            <a:gdLst>
              <a:gd name="T0" fmla="*/ 0 w 1257"/>
              <a:gd name="T1" fmla="*/ 1892 h 1892"/>
              <a:gd name="T2" fmla="*/ 361 w 1257"/>
              <a:gd name="T3" fmla="*/ 1843 h 1892"/>
              <a:gd name="T4" fmla="*/ 362 w 1257"/>
              <a:gd name="T5" fmla="*/ 1795 h 1892"/>
              <a:gd name="T6" fmla="*/ 0 w 1257"/>
              <a:gd name="T7" fmla="*/ 1746 h 1892"/>
              <a:gd name="T8" fmla="*/ 362 w 1257"/>
              <a:gd name="T9" fmla="*/ 1795 h 1892"/>
              <a:gd name="T10" fmla="*/ 0 w 1257"/>
              <a:gd name="T11" fmla="*/ 1697 h 1892"/>
              <a:gd name="T12" fmla="*/ 373 w 1257"/>
              <a:gd name="T13" fmla="*/ 1649 h 1892"/>
              <a:gd name="T14" fmla="*/ 381 w 1257"/>
              <a:gd name="T15" fmla="*/ 1600 h 1892"/>
              <a:gd name="T16" fmla="*/ 0 w 1257"/>
              <a:gd name="T17" fmla="*/ 1552 h 1892"/>
              <a:gd name="T18" fmla="*/ 381 w 1257"/>
              <a:gd name="T19" fmla="*/ 1600 h 1892"/>
              <a:gd name="T20" fmla="*/ 0 w 1257"/>
              <a:gd name="T21" fmla="*/ 1503 h 1892"/>
              <a:gd name="T22" fmla="*/ 381 w 1257"/>
              <a:gd name="T23" fmla="*/ 1455 h 1892"/>
              <a:gd name="T24" fmla="*/ 381 w 1257"/>
              <a:gd name="T25" fmla="*/ 1407 h 1892"/>
              <a:gd name="T26" fmla="*/ 0 w 1257"/>
              <a:gd name="T27" fmla="*/ 1358 h 1892"/>
              <a:gd name="T28" fmla="*/ 381 w 1257"/>
              <a:gd name="T29" fmla="*/ 1407 h 1892"/>
              <a:gd name="T30" fmla="*/ 0 w 1257"/>
              <a:gd name="T31" fmla="*/ 1310 h 1892"/>
              <a:gd name="T32" fmla="*/ 381 w 1257"/>
              <a:gd name="T33" fmla="*/ 1261 h 1892"/>
              <a:gd name="T34" fmla="*/ 381 w 1257"/>
              <a:gd name="T35" fmla="*/ 1213 h 1892"/>
              <a:gd name="T36" fmla="*/ 0 w 1257"/>
              <a:gd name="T37" fmla="*/ 1164 h 1892"/>
              <a:gd name="T38" fmla="*/ 381 w 1257"/>
              <a:gd name="T39" fmla="*/ 1213 h 1892"/>
              <a:gd name="T40" fmla="*/ 0 w 1257"/>
              <a:gd name="T41" fmla="*/ 1115 h 1892"/>
              <a:gd name="T42" fmla="*/ 391 w 1257"/>
              <a:gd name="T43" fmla="*/ 1067 h 1892"/>
              <a:gd name="T44" fmla="*/ 391 w 1257"/>
              <a:gd name="T45" fmla="*/ 1018 h 1892"/>
              <a:gd name="T46" fmla="*/ 0 w 1257"/>
              <a:gd name="T47" fmla="*/ 970 h 1892"/>
              <a:gd name="T48" fmla="*/ 391 w 1257"/>
              <a:gd name="T49" fmla="*/ 1018 h 1892"/>
              <a:gd name="T50" fmla="*/ 0 w 1257"/>
              <a:gd name="T51" fmla="*/ 921 h 1892"/>
              <a:gd name="T52" fmla="*/ 408 w 1257"/>
              <a:gd name="T53" fmla="*/ 873 h 1892"/>
              <a:gd name="T54" fmla="*/ 448 w 1257"/>
              <a:gd name="T55" fmla="*/ 825 h 1892"/>
              <a:gd name="T56" fmla="*/ 0 w 1257"/>
              <a:gd name="T57" fmla="*/ 776 h 1892"/>
              <a:gd name="T58" fmla="*/ 448 w 1257"/>
              <a:gd name="T59" fmla="*/ 825 h 1892"/>
              <a:gd name="T60" fmla="*/ 0 w 1257"/>
              <a:gd name="T61" fmla="*/ 728 h 1892"/>
              <a:gd name="T62" fmla="*/ 448 w 1257"/>
              <a:gd name="T63" fmla="*/ 678 h 1892"/>
              <a:gd name="T64" fmla="*/ 448 w 1257"/>
              <a:gd name="T65" fmla="*/ 630 h 1892"/>
              <a:gd name="T66" fmla="*/ 0 w 1257"/>
              <a:gd name="T67" fmla="*/ 582 h 1892"/>
              <a:gd name="T68" fmla="*/ 448 w 1257"/>
              <a:gd name="T69" fmla="*/ 630 h 1892"/>
              <a:gd name="T70" fmla="*/ 0 w 1257"/>
              <a:gd name="T71" fmla="*/ 533 h 1892"/>
              <a:gd name="T72" fmla="*/ 509 w 1257"/>
              <a:gd name="T73" fmla="*/ 485 h 1892"/>
              <a:gd name="T74" fmla="*/ 509 w 1257"/>
              <a:gd name="T75" fmla="*/ 436 h 1892"/>
              <a:gd name="T76" fmla="*/ 0 w 1257"/>
              <a:gd name="T77" fmla="*/ 388 h 1892"/>
              <a:gd name="T78" fmla="*/ 509 w 1257"/>
              <a:gd name="T79" fmla="*/ 436 h 1892"/>
              <a:gd name="T80" fmla="*/ 0 w 1257"/>
              <a:gd name="T81" fmla="*/ 340 h 1892"/>
              <a:gd name="T82" fmla="*/ 509 w 1257"/>
              <a:gd name="T83" fmla="*/ 291 h 1892"/>
              <a:gd name="T84" fmla="*/ 509 w 1257"/>
              <a:gd name="T85" fmla="*/ 243 h 1892"/>
              <a:gd name="T86" fmla="*/ 0 w 1257"/>
              <a:gd name="T87" fmla="*/ 194 h 1892"/>
              <a:gd name="T88" fmla="*/ 509 w 1257"/>
              <a:gd name="T89" fmla="*/ 243 h 1892"/>
              <a:gd name="T90" fmla="*/ 0 w 1257"/>
              <a:gd name="T91" fmla="*/ 145 h 1892"/>
              <a:gd name="T92" fmla="*/ 637 w 1257"/>
              <a:gd name="T93" fmla="*/ 97 h 1892"/>
              <a:gd name="T94" fmla="*/ 1257 w 1257"/>
              <a:gd name="T95" fmla="*/ 48 h 1892"/>
              <a:gd name="T96" fmla="*/ 0 w 1257"/>
              <a:gd name="T97" fmla="*/ 0 h 1892"/>
              <a:gd name="T98" fmla="*/ 1257 w 1257"/>
              <a:gd name="T99" fmla="*/ 48 h 18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257" h="1892">
                <a:moveTo>
                  <a:pt x="361" y="1892"/>
                </a:moveTo>
                <a:lnTo>
                  <a:pt x="0" y="1892"/>
                </a:lnTo>
                <a:lnTo>
                  <a:pt x="0" y="1843"/>
                </a:lnTo>
                <a:lnTo>
                  <a:pt x="361" y="1843"/>
                </a:lnTo>
                <a:lnTo>
                  <a:pt x="361" y="1892"/>
                </a:lnTo>
                <a:close/>
                <a:moveTo>
                  <a:pt x="362" y="1795"/>
                </a:moveTo>
                <a:lnTo>
                  <a:pt x="0" y="1795"/>
                </a:lnTo>
                <a:lnTo>
                  <a:pt x="0" y="1746"/>
                </a:lnTo>
                <a:lnTo>
                  <a:pt x="362" y="1746"/>
                </a:lnTo>
                <a:lnTo>
                  <a:pt x="362" y="1795"/>
                </a:lnTo>
                <a:close/>
                <a:moveTo>
                  <a:pt x="373" y="1697"/>
                </a:moveTo>
                <a:lnTo>
                  <a:pt x="0" y="1697"/>
                </a:lnTo>
                <a:lnTo>
                  <a:pt x="0" y="1649"/>
                </a:lnTo>
                <a:lnTo>
                  <a:pt x="373" y="1649"/>
                </a:lnTo>
                <a:lnTo>
                  <a:pt x="373" y="1697"/>
                </a:lnTo>
                <a:close/>
                <a:moveTo>
                  <a:pt x="381" y="1600"/>
                </a:moveTo>
                <a:lnTo>
                  <a:pt x="0" y="1600"/>
                </a:lnTo>
                <a:lnTo>
                  <a:pt x="0" y="1552"/>
                </a:lnTo>
                <a:lnTo>
                  <a:pt x="381" y="1552"/>
                </a:lnTo>
                <a:lnTo>
                  <a:pt x="381" y="1600"/>
                </a:lnTo>
                <a:close/>
                <a:moveTo>
                  <a:pt x="381" y="1503"/>
                </a:moveTo>
                <a:lnTo>
                  <a:pt x="0" y="1503"/>
                </a:lnTo>
                <a:lnTo>
                  <a:pt x="0" y="1455"/>
                </a:lnTo>
                <a:lnTo>
                  <a:pt x="381" y="1455"/>
                </a:lnTo>
                <a:lnTo>
                  <a:pt x="381" y="1503"/>
                </a:lnTo>
                <a:close/>
                <a:moveTo>
                  <a:pt x="381" y="1407"/>
                </a:moveTo>
                <a:lnTo>
                  <a:pt x="0" y="1407"/>
                </a:lnTo>
                <a:lnTo>
                  <a:pt x="0" y="1358"/>
                </a:lnTo>
                <a:lnTo>
                  <a:pt x="381" y="1358"/>
                </a:lnTo>
                <a:lnTo>
                  <a:pt x="381" y="1407"/>
                </a:lnTo>
                <a:close/>
                <a:moveTo>
                  <a:pt x="381" y="1310"/>
                </a:moveTo>
                <a:lnTo>
                  <a:pt x="0" y="1310"/>
                </a:lnTo>
                <a:lnTo>
                  <a:pt x="0" y="1261"/>
                </a:lnTo>
                <a:lnTo>
                  <a:pt x="381" y="1261"/>
                </a:lnTo>
                <a:lnTo>
                  <a:pt x="381" y="1310"/>
                </a:lnTo>
                <a:close/>
                <a:moveTo>
                  <a:pt x="381" y="1213"/>
                </a:moveTo>
                <a:lnTo>
                  <a:pt x="0" y="1213"/>
                </a:lnTo>
                <a:lnTo>
                  <a:pt x="0" y="1164"/>
                </a:lnTo>
                <a:lnTo>
                  <a:pt x="381" y="1164"/>
                </a:lnTo>
                <a:lnTo>
                  <a:pt x="381" y="1213"/>
                </a:lnTo>
                <a:close/>
                <a:moveTo>
                  <a:pt x="391" y="1115"/>
                </a:moveTo>
                <a:lnTo>
                  <a:pt x="0" y="1115"/>
                </a:lnTo>
                <a:lnTo>
                  <a:pt x="0" y="1067"/>
                </a:lnTo>
                <a:lnTo>
                  <a:pt x="391" y="1067"/>
                </a:lnTo>
                <a:lnTo>
                  <a:pt x="391" y="1115"/>
                </a:lnTo>
                <a:close/>
                <a:moveTo>
                  <a:pt x="391" y="1018"/>
                </a:moveTo>
                <a:lnTo>
                  <a:pt x="0" y="1018"/>
                </a:lnTo>
                <a:lnTo>
                  <a:pt x="0" y="970"/>
                </a:lnTo>
                <a:lnTo>
                  <a:pt x="391" y="970"/>
                </a:lnTo>
                <a:lnTo>
                  <a:pt x="391" y="1018"/>
                </a:lnTo>
                <a:close/>
                <a:moveTo>
                  <a:pt x="408" y="921"/>
                </a:moveTo>
                <a:lnTo>
                  <a:pt x="0" y="921"/>
                </a:lnTo>
                <a:lnTo>
                  <a:pt x="0" y="873"/>
                </a:lnTo>
                <a:lnTo>
                  <a:pt x="408" y="873"/>
                </a:lnTo>
                <a:lnTo>
                  <a:pt x="408" y="921"/>
                </a:lnTo>
                <a:close/>
                <a:moveTo>
                  <a:pt x="448" y="825"/>
                </a:moveTo>
                <a:lnTo>
                  <a:pt x="0" y="825"/>
                </a:lnTo>
                <a:lnTo>
                  <a:pt x="0" y="776"/>
                </a:lnTo>
                <a:lnTo>
                  <a:pt x="448" y="776"/>
                </a:lnTo>
                <a:lnTo>
                  <a:pt x="448" y="825"/>
                </a:lnTo>
                <a:close/>
                <a:moveTo>
                  <a:pt x="448" y="728"/>
                </a:moveTo>
                <a:lnTo>
                  <a:pt x="0" y="728"/>
                </a:lnTo>
                <a:lnTo>
                  <a:pt x="0" y="678"/>
                </a:lnTo>
                <a:lnTo>
                  <a:pt x="448" y="678"/>
                </a:lnTo>
                <a:lnTo>
                  <a:pt x="448" y="728"/>
                </a:lnTo>
                <a:close/>
                <a:moveTo>
                  <a:pt x="448" y="630"/>
                </a:moveTo>
                <a:lnTo>
                  <a:pt x="0" y="630"/>
                </a:lnTo>
                <a:lnTo>
                  <a:pt x="0" y="582"/>
                </a:lnTo>
                <a:lnTo>
                  <a:pt x="448" y="582"/>
                </a:lnTo>
                <a:lnTo>
                  <a:pt x="448" y="630"/>
                </a:lnTo>
                <a:close/>
                <a:moveTo>
                  <a:pt x="509" y="533"/>
                </a:moveTo>
                <a:lnTo>
                  <a:pt x="0" y="533"/>
                </a:lnTo>
                <a:lnTo>
                  <a:pt x="0" y="485"/>
                </a:lnTo>
                <a:lnTo>
                  <a:pt x="509" y="485"/>
                </a:lnTo>
                <a:lnTo>
                  <a:pt x="509" y="533"/>
                </a:lnTo>
                <a:close/>
                <a:moveTo>
                  <a:pt x="509" y="436"/>
                </a:moveTo>
                <a:lnTo>
                  <a:pt x="0" y="436"/>
                </a:lnTo>
                <a:lnTo>
                  <a:pt x="0" y="388"/>
                </a:lnTo>
                <a:lnTo>
                  <a:pt x="509" y="388"/>
                </a:lnTo>
                <a:lnTo>
                  <a:pt x="509" y="436"/>
                </a:lnTo>
                <a:close/>
                <a:moveTo>
                  <a:pt x="509" y="340"/>
                </a:moveTo>
                <a:lnTo>
                  <a:pt x="0" y="340"/>
                </a:lnTo>
                <a:lnTo>
                  <a:pt x="0" y="291"/>
                </a:lnTo>
                <a:lnTo>
                  <a:pt x="509" y="291"/>
                </a:lnTo>
                <a:lnTo>
                  <a:pt x="509" y="340"/>
                </a:lnTo>
                <a:close/>
                <a:moveTo>
                  <a:pt x="509" y="243"/>
                </a:moveTo>
                <a:lnTo>
                  <a:pt x="0" y="243"/>
                </a:lnTo>
                <a:lnTo>
                  <a:pt x="0" y="194"/>
                </a:lnTo>
                <a:lnTo>
                  <a:pt x="509" y="194"/>
                </a:lnTo>
                <a:lnTo>
                  <a:pt x="509" y="243"/>
                </a:lnTo>
                <a:close/>
                <a:moveTo>
                  <a:pt x="637" y="145"/>
                </a:moveTo>
                <a:lnTo>
                  <a:pt x="0" y="145"/>
                </a:lnTo>
                <a:lnTo>
                  <a:pt x="0" y="97"/>
                </a:lnTo>
                <a:lnTo>
                  <a:pt x="637" y="97"/>
                </a:lnTo>
                <a:lnTo>
                  <a:pt x="637" y="145"/>
                </a:lnTo>
                <a:close/>
                <a:moveTo>
                  <a:pt x="1257" y="48"/>
                </a:moveTo>
                <a:lnTo>
                  <a:pt x="0" y="48"/>
                </a:lnTo>
                <a:lnTo>
                  <a:pt x="0" y="0"/>
                </a:lnTo>
                <a:lnTo>
                  <a:pt x="1257" y="0"/>
                </a:lnTo>
                <a:lnTo>
                  <a:pt x="1257" y="48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xmlns="" id="{E792C58F-B0E0-4541-9A44-70CE420D63FC}"/>
              </a:ext>
            </a:extLst>
          </p:cNvPr>
          <p:cNvGrpSpPr/>
          <p:nvPr/>
        </p:nvGrpSpPr>
        <p:grpSpPr>
          <a:xfrm>
            <a:off x="5426392" y="1942203"/>
            <a:ext cx="842858" cy="3969394"/>
            <a:chOff x="3313695" y="1956545"/>
            <a:chExt cx="838348" cy="3974352"/>
          </a:xfrm>
        </p:grpSpPr>
        <p:cxnSp>
          <p:nvCxnSpPr>
            <p:cNvPr id="50" name="Connecteur droit 49">
              <a:extLst>
                <a:ext uri="{FF2B5EF4-FFF2-40B4-BE49-F238E27FC236}">
                  <a16:creationId xmlns:a16="http://schemas.microsoft.com/office/drawing/2014/main" xmlns="" id="{A96DDE76-7627-4063-80ED-9D8E14B5BAB7}"/>
                </a:ext>
              </a:extLst>
            </p:cNvPr>
            <p:cNvCxnSpPr/>
            <p:nvPr/>
          </p:nvCxnSpPr>
          <p:spPr>
            <a:xfrm>
              <a:off x="4152043" y="1956545"/>
              <a:ext cx="0" cy="3974352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Connecteur droit 50">
              <a:extLst>
                <a:ext uri="{FF2B5EF4-FFF2-40B4-BE49-F238E27FC236}">
                  <a16:creationId xmlns:a16="http://schemas.microsoft.com/office/drawing/2014/main" xmlns="" id="{A9EB5FA1-8716-4952-8460-DAEFCB036AE5}"/>
                </a:ext>
              </a:extLst>
            </p:cNvPr>
            <p:cNvCxnSpPr/>
            <p:nvPr/>
          </p:nvCxnSpPr>
          <p:spPr>
            <a:xfrm>
              <a:off x="3871805" y="1956545"/>
              <a:ext cx="0" cy="3974352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Connecteur droit 51">
              <a:extLst>
                <a:ext uri="{FF2B5EF4-FFF2-40B4-BE49-F238E27FC236}">
                  <a16:creationId xmlns:a16="http://schemas.microsoft.com/office/drawing/2014/main" xmlns="" id="{38F34CC3-DA34-4B5C-B1B2-79732C916251}"/>
                </a:ext>
              </a:extLst>
            </p:cNvPr>
            <p:cNvCxnSpPr/>
            <p:nvPr/>
          </p:nvCxnSpPr>
          <p:spPr>
            <a:xfrm>
              <a:off x="3596303" y="1956545"/>
              <a:ext cx="0" cy="3974352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eur droit 52">
              <a:extLst>
                <a:ext uri="{FF2B5EF4-FFF2-40B4-BE49-F238E27FC236}">
                  <a16:creationId xmlns:a16="http://schemas.microsoft.com/office/drawing/2014/main" xmlns="" id="{D6D3272B-ACCF-48E0-83A4-5131E90B09B5}"/>
                </a:ext>
              </a:extLst>
            </p:cNvPr>
            <p:cNvCxnSpPr/>
            <p:nvPr/>
          </p:nvCxnSpPr>
          <p:spPr>
            <a:xfrm>
              <a:off x="3313695" y="1956545"/>
              <a:ext cx="0" cy="3974352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e 53">
            <a:extLst>
              <a:ext uri="{FF2B5EF4-FFF2-40B4-BE49-F238E27FC236}">
                <a16:creationId xmlns:a16="http://schemas.microsoft.com/office/drawing/2014/main" xmlns="" id="{D6B51E45-35DC-470C-92B4-9E5C39F1E6CF}"/>
              </a:ext>
            </a:extLst>
          </p:cNvPr>
          <p:cNvGrpSpPr/>
          <p:nvPr/>
        </p:nvGrpSpPr>
        <p:grpSpPr>
          <a:xfrm>
            <a:off x="5325479" y="1359108"/>
            <a:ext cx="1006686" cy="599696"/>
            <a:chOff x="3212648" y="1405460"/>
            <a:chExt cx="1006686" cy="599696"/>
          </a:xfrm>
        </p:grpSpPr>
        <p:grpSp>
          <p:nvGrpSpPr>
            <p:cNvPr id="55" name="Groupe 54">
              <a:extLst>
                <a:ext uri="{FF2B5EF4-FFF2-40B4-BE49-F238E27FC236}">
                  <a16:creationId xmlns:a16="http://schemas.microsoft.com/office/drawing/2014/main" xmlns="" id="{F7321D78-5B02-4915-A0FA-0664942D6F7A}"/>
                </a:ext>
              </a:extLst>
            </p:cNvPr>
            <p:cNvGrpSpPr/>
            <p:nvPr/>
          </p:nvGrpSpPr>
          <p:grpSpPr>
            <a:xfrm>
              <a:off x="3292101" y="1858170"/>
              <a:ext cx="889087" cy="146986"/>
              <a:chOff x="4930401" y="6612738"/>
              <a:chExt cx="889087" cy="146986"/>
            </a:xfrm>
          </p:grpSpPr>
          <p:grpSp>
            <p:nvGrpSpPr>
              <p:cNvPr id="59" name="Groupe 58">
                <a:extLst>
                  <a:ext uri="{FF2B5EF4-FFF2-40B4-BE49-F238E27FC236}">
                    <a16:creationId xmlns:a16="http://schemas.microsoft.com/office/drawing/2014/main" xmlns="" id="{13C32D7D-FEFA-4AFB-8A43-33C3AF361B4B}"/>
                  </a:ext>
                </a:extLst>
              </p:cNvPr>
              <p:cNvGrpSpPr/>
              <p:nvPr/>
            </p:nvGrpSpPr>
            <p:grpSpPr>
              <a:xfrm flipV="1">
                <a:off x="4953001" y="6705725"/>
                <a:ext cx="840581" cy="53999"/>
                <a:chOff x="4969669" y="6648045"/>
                <a:chExt cx="840581" cy="57150"/>
              </a:xfrm>
            </p:grpSpPr>
            <p:cxnSp>
              <p:nvCxnSpPr>
                <p:cNvPr id="64" name="Connecteur droit 63">
                  <a:extLst>
                    <a:ext uri="{FF2B5EF4-FFF2-40B4-BE49-F238E27FC236}">
                      <a16:creationId xmlns:a16="http://schemas.microsoft.com/office/drawing/2014/main" xmlns="" id="{657547B6-4BA7-4738-9C6C-EFAB8060A326}"/>
                    </a:ext>
                  </a:extLst>
                </p:cNvPr>
                <p:cNvCxnSpPr/>
                <p:nvPr/>
              </p:nvCxnSpPr>
              <p:spPr>
                <a:xfrm>
                  <a:off x="4969669" y="6648070"/>
                  <a:ext cx="840581" cy="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Connecteur droit 64">
                  <a:extLst>
                    <a:ext uri="{FF2B5EF4-FFF2-40B4-BE49-F238E27FC236}">
                      <a16:creationId xmlns:a16="http://schemas.microsoft.com/office/drawing/2014/main" xmlns="" id="{D890080F-A236-4F30-826C-ABBB1B3CA2B7}"/>
                    </a:ext>
                  </a:extLst>
                </p:cNvPr>
                <p:cNvCxnSpPr/>
                <p:nvPr/>
              </p:nvCxnSpPr>
              <p:spPr>
                <a:xfrm flipV="1">
                  <a:off x="4969669" y="6648045"/>
                  <a:ext cx="0" cy="5715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Connecteur droit 65">
                  <a:extLst>
                    <a:ext uri="{FF2B5EF4-FFF2-40B4-BE49-F238E27FC236}">
                      <a16:creationId xmlns:a16="http://schemas.microsoft.com/office/drawing/2014/main" xmlns="" id="{480B9D05-60C8-4CD9-9530-C7637AF18531}"/>
                    </a:ext>
                  </a:extLst>
                </p:cNvPr>
                <p:cNvCxnSpPr/>
                <p:nvPr/>
              </p:nvCxnSpPr>
              <p:spPr>
                <a:xfrm flipV="1">
                  <a:off x="5249863" y="6648045"/>
                  <a:ext cx="0" cy="5715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Connecteur droit 66">
                  <a:extLst>
                    <a:ext uri="{FF2B5EF4-FFF2-40B4-BE49-F238E27FC236}">
                      <a16:creationId xmlns:a16="http://schemas.microsoft.com/office/drawing/2014/main" xmlns="" id="{2316B95E-C7B8-46DA-AC1C-213D2DD36C7A}"/>
                    </a:ext>
                  </a:extLst>
                </p:cNvPr>
                <p:cNvCxnSpPr/>
                <p:nvPr/>
              </p:nvCxnSpPr>
              <p:spPr>
                <a:xfrm flipV="1">
                  <a:off x="5530057" y="6648045"/>
                  <a:ext cx="0" cy="5715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Connecteur droit 67">
                  <a:extLst>
                    <a:ext uri="{FF2B5EF4-FFF2-40B4-BE49-F238E27FC236}">
                      <a16:creationId xmlns:a16="http://schemas.microsoft.com/office/drawing/2014/main" xmlns="" id="{B976B023-572E-4561-AC21-EBF072BD0D2E}"/>
                    </a:ext>
                  </a:extLst>
                </p:cNvPr>
                <p:cNvCxnSpPr/>
                <p:nvPr/>
              </p:nvCxnSpPr>
              <p:spPr>
                <a:xfrm flipV="1">
                  <a:off x="5810250" y="6648045"/>
                  <a:ext cx="0" cy="57150"/>
                </a:xfrm>
                <a:prstGeom prst="line">
                  <a:avLst/>
                </a:prstGeom>
                <a:ln>
                  <a:solidFill>
                    <a:schemeClr val="bg1">
                      <a:lumMod val="6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0" name="Rectangle 10">
                <a:extLst>
                  <a:ext uri="{FF2B5EF4-FFF2-40B4-BE49-F238E27FC236}">
                    <a16:creationId xmlns:a16="http://schemas.microsoft.com/office/drawing/2014/main" xmlns="" id="{198208F4-967C-43F1-BE15-C0570DE970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30401" y="6612738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700" b="0" i="0" u="none" strike="noStrike" cap="none" normalizeH="0" baseline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cs typeface="Arial" panose="020B0604020202020204" pitchFamily="34" charset="0"/>
                  </a:rPr>
                  <a:t>0</a:t>
                </a:r>
              </a:p>
            </p:txBody>
          </p:sp>
          <p:sp>
            <p:nvSpPr>
              <p:cNvPr id="61" name="Rectangle 11">
                <a:extLst>
                  <a:ext uri="{FF2B5EF4-FFF2-40B4-BE49-F238E27FC236}">
                    <a16:creationId xmlns:a16="http://schemas.microsoft.com/office/drawing/2014/main" xmlns="" id="{4AFC0D9E-60CD-459B-A8B8-C0C6F25DEE0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208783" y="6612738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700" b="0" i="0" u="none" strike="noStrike" cap="none" normalizeH="0" baseline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62" name="Rectangle 12">
                <a:extLst>
                  <a:ext uri="{FF2B5EF4-FFF2-40B4-BE49-F238E27FC236}">
                    <a16:creationId xmlns:a16="http://schemas.microsoft.com/office/drawing/2014/main" xmlns="" id="{88F30B18-A355-45CB-B736-259ACC63583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87164" y="6612738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700" b="0" i="0" u="none" strike="noStrike" cap="none" normalizeH="0" baseline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cs typeface="Arial" panose="020B0604020202020204" pitchFamily="34" charset="0"/>
                  </a:rPr>
                  <a:t>4</a:t>
                </a:r>
              </a:p>
            </p:txBody>
          </p:sp>
          <p:sp>
            <p:nvSpPr>
              <p:cNvPr id="63" name="Rectangle 13">
                <a:extLst>
                  <a:ext uri="{FF2B5EF4-FFF2-40B4-BE49-F238E27FC236}">
                    <a16:creationId xmlns:a16="http://schemas.microsoft.com/office/drawing/2014/main" xmlns="" id="{5333C2C2-55BC-4700-9E7B-9987264C0B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9794" y="6612738"/>
                <a:ext cx="49694" cy="1077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FR" altLang="fr-FR" sz="700" b="0" i="0" u="none" strike="noStrike" cap="none" normalizeH="0" baseline="0" dirty="0">
                    <a:ln>
                      <a:noFill/>
                    </a:ln>
                    <a:solidFill>
                      <a:schemeClr val="bg1">
                        <a:lumMod val="50000"/>
                      </a:schemeClr>
                    </a:solidFill>
                    <a:effectLst/>
                    <a:cs typeface="Arial" panose="020B0604020202020204" pitchFamily="34" charset="0"/>
                  </a:rPr>
                  <a:t>6</a:t>
                </a:r>
              </a:p>
            </p:txBody>
          </p:sp>
        </p:grpSp>
        <p:sp>
          <p:nvSpPr>
            <p:cNvPr id="56" name="Rectangle 11">
              <a:extLst>
                <a:ext uri="{FF2B5EF4-FFF2-40B4-BE49-F238E27FC236}">
                  <a16:creationId xmlns:a16="http://schemas.microsoft.com/office/drawing/2014/main" xmlns="" id="{40083C9D-BE22-4D28-A748-B7DB8F7DA4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8934" y="1858177"/>
              <a:ext cx="200376" cy="9233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fr-FR" altLang="fr-FR" sz="600" b="0" i="0" u="none" strike="noStrike" cap="none" normalizeH="0" baseline="0" dirty="0">
                  <a:ln>
                    <a:noFill/>
                  </a:ln>
                  <a:solidFill>
                    <a:schemeClr val="accent2"/>
                  </a:solidFill>
                  <a:effectLst/>
                  <a:cs typeface="Arial" panose="020B0604020202020204" pitchFamily="34" charset="0"/>
                </a:rPr>
                <a:t>p&lt;5%</a:t>
              </a:r>
            </a:p>
          </p:txBody>
        </p:sp>
        <p:sp>
          <p:nvSpPr>
            <p:cNvPr id="57" name="Rectangle 13">
              <a:extLst>
                <a:ext uri="{FF2B5EF4-FFF2-40B4-BE49-F238E27FC236}">
                  <a16:creationId xmlns:a16="http://schemas.microsoft.com/office/drawing/2014/main" xmlns="" id="{435BE11C-24F2-49BF-968E-6E48F580B2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12648" y="1405460"/>
              <a:ext cx="100668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685800"/>
              <a:r>
                <a:rPr lang="fr-FR" altLang="fr-FR" sz="900" b="1" dirty="0">
                  <a:solidFill>
                    <a:srgbClr val="595959"/>
                  </a:solidFill>
                  <a:cs typeface="Arial" panose="020B0604020202020204" pitchFamily="34" charset="0"/>
                </a:rPr>
                <a:t>Top 20</a:t>
              </a:r>
            </a:p>
            <a:p>
              <a:pPr algn="ctr" defTabSz="685800"/>
              <a:r>
                <a:rPr lang="fr-FR" altLang="fr-FR" sz="900" b="1" dirty="0">
                  <a:solidFill>
                    <a:srgbClr val="595959"/>
                  </a:solidFill>
                  <a:cs typeface="Arial" panose="020B0604020202020204" pitchFamily="34" charset="0"/>
                </a:rPr>
                <a:t>REACTOME </a:t>
              </a:r>
              <a:r>
                <a:rPr lang="fr-FR" altLang="fr-FR" sz="900" b="1" dirty="0" err="1">
                  <a:solidFill>
                    <a:srgbClr val="595959"/>
                  </a:solidFill>
                  <a:cs typeface="Arial" panose="020B0604020202020204" pitchFamily="34" charset="0"/>
                </a:rPr>
                <a:t>terms</a:t>
              </a:r>
              <a:endParaRPr lang="fr-FR" altLang="fr-FR" sz="900" b="1" dirty="0">
                <a:solidFill>
                  <a:srgbClr val="595959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8" name="Rectangle 13">
              <a:extLst>
                <a:ext uri="{FF2B5EF4-FFF2-40B4-BE49-F238E27FC236}">
                  <a16:creationId xmlns:a16="http://schemas.microsoft.com/office/drawing/2014/main" xmlns="" id="{AC250160-782D-46DB-BFAB-8ECE6BD1BA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40812" y="1730280"/>
              <a:ext cx="628377" cy="1077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defTabSz="685800"/>
              <a:r>
                <a:rPr lang="fr-FR" altLang="fr-FR" sz="700" dirty="0">
                  <a:solidFill>
                    <a:srgbClr val="595959"/>
                  </a:solidFill>
                  <a:cs typeface="Arial" panose="020B0604020202020204" pitchFamily="34" charset="0"/>
                </a:rPr>
                <a:t>p-value (-log10)</a:t>
              </a:r>
              <a:endParaRPr lang="fr-FR" altLang="fr-FR" sz="700" dirty="0">
                <a:cs typeface="Arial" panose="020B0604020202020204" pitchFamily="34" charset="0"/>
              </a:endParaRPr>
            </a:p>
          </p:txBody>
        </p:sp>
      </p:grpSp>
      <p:cxnSp>
        <p:nvCxnSpPr>
          <p:cNvPr id="69" name="Connecteur droit 68">
            <a:extLst>
              <a:ext uri="{FF2B5EF4-FFF2-40B4-BE49-F238E27FC236}">
                <a16:creationId xmlns:a16="http://schemas.microsoft.com/office/drawing/2014/main" xmlns="" id="{D8354F54-C21B-487D-8F40-6829591CEF7C}"/>
              </a:ext>
            </a:extLst>
          </p:cNvPr>
          <p:cNvCxnSpPr/>
          <p:nvPr/>
        </p:nvCxnSpPr>
        <p:spPr>
          <a:xfrm flipH="1">
            <a:off x="2658901" y="3943903"/>
            <a:ext cx="386299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57">
            <a:extLst>
              <a:ext uri="{FF2B5EF4-FFF2-40B4-BE49-F238E27FC236}">
                <a16:creationId xmlns:a16="http://schemas.microsoft.com/office/drawing/2014/main" xmlns="" id="{88B8DE56-010D-45F7-A244-931D0AC91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63221" y="3201632"/>
            <a:ext cx="829807" cy="36933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up UCCC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200" dirty="0">
                <a:solidFill>
                  <a:schemeClr val="bg1"/>
                </a:solidFill>
                <a:cs typeface="Arial" panose="020B0604020202020204" pitchFamily="34" charset="0"/>
              </a:rPr>
              <a:t>vs. </a:t>
            </a:r>
            <a:r>
              <a:rPr lang="fr-FR" altLang="fr-FR" sz="1200" dirty="0" smtClean="0">
                <a:solidFill>
                  <a:schemeClr val="bg1"/>
                </a:solidFill>
                <a:cs typeface="Arial" panose="020B0604020202020204" pitchFamily="34" charset="0"/>
              </a:rPr>
              <a:t>OvCC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sp>
        <p:nvSpPr>
          <p:cNvPr id="71" name="Rectangle 59">
            <a:extLst>
              <a:ext uri="{FF2B5EF4-FFF2-40B4-BE49-F238E27FC236}">
                <a16:creationId xmlns:a16="http://schemas.microsoft.com/office/drawing/2014/main" xmlns="" id="{3738CE90-1E23-4B83-A951-F161AD00A4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56423" y="4374514"/>
            <a:ext cx="858883" cy="36933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up </a:t>
            </a: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cs typeface="Arial" panose="020B0604020202020204" pitchFamily="34" charset="0"/>
              </a:rPr>
              <a:t>OvCC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altLang="fr-FR" sz="1200" dirty="0">
                <a:solidFill>
                  <a:schemeClr val="bg1"/>
                </a:solidFill>
                <a:cs typeface="Arial" panose="020B0604020202020204" pitchFamily="34" charset="0"/>
              </a:rPr>
              <a:t>vs. UCCC</a:t>
            </a:r>
            <a:endParaRPr kumimoji="0" lang="fr-FR" altLang="fr-FR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cs typeface="Arial" panose="020B0604020202020204" pitchFamily="34" charset="0"/>
            </a:endParaRPr>
          </a:p>
        </p:txBody>
      </p:sp>
      <p:cxnSp>
        <p:nvCxnSpPr>
          <p:cNvPr id="72" name="Connecteur droit 71">
            <a:extLst>
              <a:ext uri="{FF2B5EF4-FFF2-40B4-BE49-F238E27FC236}">
                <a16:creationId xmlns:a16="http://schemas.microsoft.com/office/drawing/2014/main" xmlns="" id="{8801E8E0-77BF-419C-B565-0FD27A2454D3}"/>
              </a:ext>
            </a:extLst>
          </p:cNvPr>
          <p:cNvCxnSpPr/>
          <p:nvPr/>
        </p:nvCxnSpPr>
        <p:spPr>
          <a:xfrm>
            <a:off x="5609243" y="1901524"/>
            <a:ext cx="0" cy="4054237"/>
          </a:xfrm>
          <a:prstGeom prst="line">
            <a:avLst/>
          </a:prstGeom>
          <a:ln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82532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3362</TotalTime>
  <Words>212</Words>
  <Application>Microsoft Office PowerPoint</Application>
  <PresentationFormat>On-screen Show (4:3)</PresentationFormat>
  <Paragraphs>76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Thème Office</vt:lpstr>
      <vt:lpstr>PowerPoint Presentation</vt:lpstr>
      <vt:lpstr>PowerPoint Presentation</vt:lpstr>
    </vt:vector>
  </TitlesOfParts>
  <Company>Institut Paoli-Calmettes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 Figure 1</dc:title>
  <dc:creator>SABATIER Renaud</dc:creator>
  <cp:lastModifiedBy>Aarthi K.</cp:lastModifiedBy>
  <cp:revision>44</cp:revision>
  <dcterms:created xsi:type="dcterms:W3CDTF">2017-01-03T10:34:22Z</dcterms:created>
  <dcterms:modified xsi:type="dcterms:W3CDTF">2023-06-14T01:41:05Z</dcterms:modified>
</cp:coreProperties>
</file>