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979" autoAdjust="0"/>
  </p:normalViewPr>
  <p:slideViewPr>
    <p:cSldViewPr>
      <p:cViewPr>
        <p:scale>
          <a:sx n="60" d="100"/>
          <a:sy n="60" d="100"/>
        </p:scale>
        <p:origin x="138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A7A5F-5FD8-47F1-9FB6-627B339E5869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CA2B1-2B3D-400E-8261-366F807FF41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85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Sup Figure 4. </a:t>
            </a:r>
            <a:r>
              <a:rPr lang="fr-FR" dirty="0" err="1" smtClean="0"/>
              <a:t>ProMisE</a:t>
            </a:r>
            <a:r>
              <a:rPr lang="fr-FR" dirty="0" smtClean="0"/>
              <a:t> classification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according</a:t>
            </a:r>
            <a:r>
              <a:rPr lang="fr-FR" baseline="0" dirty="0" smtClean="0"/>
              <a:t> to TMA and NGS (</a:t>
            </a:r>
            <a:r>
              <a:rPr lang="fr-FR" baseline="0" dirty="0" err="1" smtClean="0"/>
              <a:t>when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available</a:t>
            </a:r>
            <a:r>
              <a:rPr lang="fr-FR" baseline="0" dirty="0" smtClean="0"/>
              <a:t>) data. (A) Distribution of </a:t>
            </a:r>
            <a:r>
              <a:rPr lang="fr-FR" baseline="0" dirty="0" err="1" smtClean="0"/>
              <a:t>molecular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subtypes</a:t>
            </a:r>
            <a:r>
              <a:rPr lang="fr-FR" baseline="0" dirty="0" smtClean="0"/>
              <a:t> in </a:t>
            </a:r>
            <a:r>
              <a:rPr lang="fr-FR" baseline="0" dirty="0" err="1" smtClean="0"/>
              <a:t>our</a:t>
            </a:r>
            <a:r>
              <a:rPr lang="fr-FR" baseline="0" dirty="0" smtClean="0"/>
              <a:t> set. (B) HRD (</a:t>
            </a:r>
            <a:r>
              <a:rPr lang="fr-FR" baseline="0" dirty="0" err="1" smtClean="0"/>
              <a:t>homologous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recombination</a:t>
            </a:r>
            <a:r>
              <a:rPr lang="fr-FR" baseline="0" dirty="0" smtClean="0"/>
              <a:t> score </a:t>
            </a:r>
            <a:r>
              <a:rPr lang="fr-FR" baseline="0" dirty="0" err="1" smtClean="0"/>
              <a:t>according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molecular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subtypes</a:t>
            </a:r>
            <a:r>
              <a:rPr lang="fr-FR" baseline="0" dirty="0" smtClean="0"/>
              <a:t>. (C) Kaplan Meier </a:t>
            </a:r>
            <a:r>
              <a:rPr lang="fr-FR" baseline="0" dirty="0" err="1" smtClean="0"/>
              <a:t>curves</a:t>
            </a:r>
            <a:r>
              <a:rPr lang="fr-FR" baseline="0" dirty="0" smtClean="0"/>
              <a:t> for progression-free </a:t>
            </a:r>
            <a:r>
              <a:rPr lang="fr-FR" baseline="0" dirty="0" err="1" smtClean="0"/>
              <a:t>survival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MMRd</a:t>
            </a:r>
            <a:r>
              <a:rPr lang="fr-FR" baseline="0" dirty="0" smtClean="0"/>
              <a:t>: </a:t>
            </a:r>
            <a:r>
              <a:rPr lang="fr-FR" baseline="0" dirty="0" err="1" smtClean="0"/>
              <a:t>mismatch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repair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deficient</a:t>
            </a:r>
            <a:r>
              <a:rPr lang="fr-FR" baseline="0" dirty="0" smtClean="0"/>
              <a:t>; NSMP: non-</a:t>
            </a:r>
            <a:r>
              <a:rPr lang="fr-FR" baseline="0" dirty="0" err="1" smtClean="0"/>
              <a:t>specific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molecular</a:t>
            </a:r>
            <a:r>
              <a:rPr lang="fr-FR" baseline="0" dirty="0" smtClean="0"/>
              <a:t> profile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CE7BF6-0660-475E-B813-484507448224}" type="slidenum">
              <a:rPr lang="fr-FR" altLang="en-US" smtClean="0"/>
              <a:pPr/>
              <a:t>1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407528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01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1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661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012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54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54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50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10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11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4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1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635E9-3F1E-4D27-B676-CD79A49E52FF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C541E-8FB9-4514-84BC-740294C5AFA6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86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" t="3842" r="15846" b="9954"/>
          <a:stretch/>
        </p:blipFill>
        <p:spPr bwMode="auto">
          <a:xfrm>
            <a:off x="539552" y="548679"/>
            <a:ext cx="3168352" cy="237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38593" y="-350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A.</a:t>
            </a:r>
            <a:endParaRPr lang="en-US" b="1" dirty="0"/>
          </a:p>
        </p:txBody>
      </p:sp>
      <p:sp>
        <p:nvSpPr>
          <p:cNvPr id="2" name="ZoneTexte 1"/>
          <p:cNvSpPr txBox="1"/>
          <p:nvPr/>
        </p:nvSpPr>
        <p:spPr>
          <a:xfrm>
            <a:off x="3608804" y="2286424"/>
            <a:ext cx="679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NSMP</a:t>
            </a:r>
            <a:endParaRPr lang="fr-FR" sz="1400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/>
          <a:srcRect l="5366" t="9183" b="11755"/>
          <a:stretch/>
        </p:blipFill>
        <p:spPr>
          <a:xfrm>
            <a:off x="5173216" y="69107"/>
            <a:ext cx="2999184" cy="1811069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 rot="16200000">
            <a:off x="4655662" y="976486"/>
            <a:ext cx="6861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HRD</a:t>
            </a:r>
            <a:endParaRPr lang="fr-FR" sz="14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5469669" y="1915717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MMRd </a:t>
            </a:r>
          </a:p>
          <a:p>
            <a:pPr algn="ctr"/>
            <a:r>
              <a:rPr lang="fr-FR" sz="900" b="1" dirty="0" smtClean="0"/>
              <a:t>(N=3)</a:t>
            </a:r>
            <a:endParaRPr lang="fr-FR" sz="900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6019371" y="1915717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NSMP </a:t>
            </a:r>
          </a:p>
          <a:p>
            <a:pPr algn="ctr"/>
            <a:r>
              <a:rPr lang="fr-FR" sz="900" b="1" dirty="0" smtClean="0"/>
              <a:t>(N=17)</a:t>
            </a:r>
            <a:endParaRPr lang="fr-FR" sz="9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6515654" y="1915717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P53mut </a:t>
            </a:r>
          </a:p>
          <a:p>
            <a:pPr algn="ctr"/>
            <a:r>
              <a:rPr lang="fr-FR" sz="900" b="1" dirty="0" smtClean="0"/>
              <a:t>(N=18)</a:t>
            </a:r>
            <a:endParaRPr lang="fr-FR" sz="9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7011547" y="1915717"/>
            <a:ext cx="7181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err="1" smtClean="0"/>
              <a:t>POLEmut</a:t>
            </a:r>
            <a:r>
              <a:rPr lang="fr-FR" sz="900" b="1" dirty="0" smtClean="0"/>
              <a:t> </a:t>
            </a:r>
          </a:p>
          <a:p>
            <a:pPr algn="ctr"/>
            <a:r>
              <a:rPr lang="fr-FR" sz="900" b="1" dirty="0" smtClean="0"/>
              <a:t>(N=1)</a:t>
            </a:r>
            <a:endParaRPr lang="fr-FR" sz="9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5614956" y="210755"/>
            <a:ext cx="10890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smtClean="0"/>
              <a:t>p</a:t>
            </a:r>
            <a:r>
              <a:rPr lang="fr-FR" sz="1400" b="1" dirty="0" smtClean="0"/>
              <a:t>=0.072</a:t>
            </a:r>
            <a:endParaRPr lang="fr-FR" sz="14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4716016" y="-350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B</a:t>
            </a:r>
            <a:r>
              <a:rPr lang="fr-FR" b="1" dirty="0" smtClean="0"/>
              <a:t>.</a:t>
            </a:r>
            <a:endParaRPr lang="en-US" b="1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/>
          <a:srcRect l="3861" t="10791" b="10979"/>
          <a:stretch/>
        </p:blipFill>
        <p:spPr>
          <a:xfrm>
            <a:off x="5148063" y="2445521"/>
            <a:ext cx="3024337" cy="1769120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 rot="16200000">
            <a:off x="4702147" y="832920"/>
            <a:ext cx="6861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HRD</a:t>
            </a:r>
            <a:endParaRPr lang="fr-FR" sz="1400" b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5469562" y="1893143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MMRd </a:t>
            </a:r>
          </a:p>
          <a:p>
            <a:pPr algn="ctr"/>
            <a:r>
              <a:rPr lang="fr-FR" sz="900" b="1" dirty="0" smtClean="0"/>
              <a:t>(</a:t>
            </a:r>
            <a:r>
              <a:rPr lang="fr-FR" sz="900" b="1" dirty="0" smtClean="0"/>
              <a:t>N=11)</a:t>
            </a:r>
            <a:endParaRPr lang="fr-FR" sz="900" b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6029897" y="1893143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NSMP </a:t>
            </a:r>
          </a:p>
          <a:p>
            <a:pPr algn="ctr"/>
            <a:r>
              <a:rPr lang="fr-FR" sz="900" b="1" dirty="0" smtClean="0"/>
              <a:t>(N=17)</a:t>
            </a:r>
            <a:endParaRPr lang="fr-FR" sz="900" b="1" dirty="0"/>
          </a:p>
        </p:txBody>
      </p:sp>
      <p:sp>
        <p:nvSpPr>
          <p:cNvPr id="24" name="ZoneTexte 23"/>
          <p:cNvSpPr txBox="1"/>
          <p:nvPr/>
        </p:nvSpPr>
        <p:spPr>
          <a:xfrm>
            <a:off x="6621876" y="1893143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P53mut </a:t>
            </a:r>
          </a:p>
          <a:p>
            <a:pPr algn="ctr"/>
            <a:r>
              <a:rPr lang="fr-FR" sz="900" b="1" dirty="0" smtClean="0"/>
              <a:t>(N=18)</a:t>
            </a:r>
            <a:endParaRPr lang="fr-FR" sz="900" b="1" dirty="0"/>
          </a:p>
        </p:txBody>
      </p:sp>
      <p:sp>
        <p:nvSpPr>
          <p:cNvPr id="25" name="ZoneTexte 24"/>
          <p:cNvSpPr txBox="1"/>
          <p:nvPr/>
        </p:nvSpPr>
        <p:spPr>
          <a:xfrm>
            <a:off x="7192198" y="1893143"/>
            <a:ext cx="7181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err="1" smtClean="0"/>
              <a:t>POLEmut</a:t>
            </a:r>
            <a:r>
              <a:rPr lang="fr-FR" sz="900" b="1" dirty="0" smtClean="0"/>
              <a:t> </a:t>
            </a:r>
          </a:p>
          <a:p>
            <a:pPr algn="ctr"/>
            <a:r>
              <a:rPr lang="fr-FR" sz="900" b="1" dirty="0" smtClean="0"/>
              <a:t>(N=1)</a:t>
            </a:r>
            <a:endParaRPr lang="fr-FR" sz="900" b="1" dirty="0"/>
          </a:p>
        </p:txBody>
      </p:sp>
      <p:sp>
        <p:nvSpPr>
          <p:cNvPr id="26" name="ZoneTexte 25"/>
          <p:cNvSpPr txBox="1"/>
          <p:nvPr/>
        </p:nvSpPr>
        <p:spPr>
          <a:xfrm>
            <a:off x="6504901" y="2711268"/>
            <a:ext cx="10890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smtClean="0"/>
              <a:t>p</a:t>
            </a:r>
            <a:r>
              <a:rPr lang="fr-FR" sz="1400" b="1" dirty="0" smtClean="0"/>
              <a:t>=0.107</a:t>
            </a:r>
            <a:endParaRPr lang="fr-FR" sz="1400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4716016" y="236422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</a:t>
            </a:r>
            <a:r>
              <a:rPr lang="fr-FR" b="1" dirty="0" smtClean="0"/>
              <a:t>.</a:t>
            </a:r>
            <a:endParaRPr lang="en-US" b="1" dirty="0"/>
          </a:p>
        </p:txBody>
      </p:sp>
      <p:sp>
        <p:nvSpPr>
          <p:cNvPr id="28" name="ZoneTexte 27"/>
          <p:cNvSpPr txBox="1"/>
          <p:nvPr/>
        </p:nvSpPr>
        <p:spPr>
          <a:xfrm rot="16200000">
            <a:off x="4734046" y="3109310"/>
            <a:ext cx="6861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MSI</a:t>
            </a:r>
            <a:endParaRPr lang="fr-FR" sz="1400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5469669" y="4243298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MMRd </a:t>
            </a:r>
          </a:p>
          <a:p>
            <a:pPr algn="ctr"/>
            <a:r>
              <a:rPr lang="fr-FR" sz="900" b="1" dirty="0" smtClean="0"/>
              <a:t>(N=3)</a:t>
            </a:r>
            <a:endParaRPr lang="fr-FR" sz="900" b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6061903" y="4243298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NSMP </a:t>
            </a:r>
          </a:p>
          <a:p>
            <a:pPr algn="ctr"/>
            <a:r>
              <a:rPr lang="fr-FR" sz="900" b="1" dirty="0" smtClean="0"/>
              <a:t>(</a:t>
            </a:r>
            <a:r>
              <a:rPr lang="fr-FR" sz="900" b="1" dirty="0" smtClean="0"/>
              <a:t>N=3)</a:t>
            </a:r>
            <a:endParaRPr lang="fr-FR" sz="900" b="1" dirty="0"/>
          </a:p>
        </p:txBody>
      </p:sp>
      <p:sp>
        <p:nvSpPr>
          <p:cNvPr id="31" name="ZoneTexte 30"/>
          <p:cNvSpPr txBox="1"/>
          <p:nvPr/>
        </p:nvSpPr>
        <p:spPr>
          <a:xfrm>
            <a:off x="6664513" y="4243298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P53mut </a:t>
            </a:r>
          </a:p>
          <a:p>
            <a:pPr algn="ctr"/>
            <a:r>
              <a:rPr lang="fr-FR" sz="900" b="1" dirty="0" smtClean="0"/>
              <a:t>(</a:t>
            </a:r>
            <a:r>
              <a:rPr lang="fr-FR" sz="900" b="1" dirty="0" smtClean="0"/>
              <a:t>N=10)</a:t>
            </a:r>
            <a:endParaRPr lang="fr-FR" sz="900" b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7234836" y="4243298"/>
            <a:ext cx="7181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err="1" smtClean="0"/>
              <a:t>POLEmut</a:t>
            </a:r>
            <a:r>
              <a:rPr lang="fr-FR" sz="900" b="1" dirty="0" smtClean="0"/>
              <a:t> </a:t>
            </a:r>
          </a:p>
          <a:p>
            <a:pPr algn="ctr"/>
            <a:r>
              <a:rPr lang="fr-FR" sz="900" b="1" dirty="0" smtClean="0"/>
              <a:t>(N=1)</a:t>
            </a:r>
            <a:endParaRPr lang="fr-FR" sz="900" b="1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6"/>
          <a:srcRect l="5237" t="10211" b="12698"/>
          <a:stretch/>
        </p:blipFill>
        <p:spPr>
          <a:xfrm>
            <a:off x="5208973" y="4716217"/>
            <a:ext cx="2963427" cy="1721225"/>
          </a:xfrm>
          <a:prstGeom prst="rect">
            <a:avLst/>
          </a:prstGeom>
        </p:spPr>
      </p:pic>
      <p:sp>
        <p:nvSpPr>
          <p:cNvPr id="34" name="ZoneTexte 33"/>
          <p:cNvSpPr txBox="1"/>
          <p:nvPr/>
        </p:nvSpPr>
        <p:spPr>
          <a:xfrm>
            <a:off x="3608804" y="1772816"/>
            <a:ext cx="871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P53mut</a:t>
            </a:r>
            <a:endParaRPr lang="fr-FR" sz="1400" dirty="0"/>
          </a:p>
        </p:txBody>
      </p:sp>
      <p:sp>
        <p:nvSpPr>
          <p:cNvPr id="35" name="ZoneTexte 34"/>
          <p:cNvSpPr txBox="1"/>
          <p:nvPr/>
        </p:nvSpPr>
        <p:spPr>
          <a:xfrm>
            <a:off x="3608804" y="1259208"/>
            <a:ext cx="871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MMRd</a:t>
            </a:r>
            <a:endParaRPr lang="fr-FR" sz="1400" dirty="0"/>
          </a:p>
        </p:txBody>
      </p:sp>
      <p:sp>
        <p:nvSpPr>
          <p:cNvPr id="36" name="ZoneTexte 35"/>
          <p:cNvSpPr txBox="1"/>
          <p:nvPr/>
        </p:nvSpPr>
        <p:spPr>
          <a:xfrm>
            <a:off x="3608804" y="759071"/>
            <a:ext cx="871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POLEmut</a:t>
            </a:r>
            <a:endParaRPr lang="fr-FR" sz="1400" dirty="0"/>
          </a:p>
        </p:txBody>
      </p:sp>
      <p:pic>
        <p:nvPicPr>
          <p:cNvPr id="37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1" r="22104"/>
          <a:stretch/>
        </p:blipFill>
        <p:spPr bwMode="auto">
          <a:xfrm>
            <a:off x="35496" y="3210436"/>
            <a:ext cx="4307464" cy="3652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ZoneTexte 37"/>
          <p:cNvSpPr txBox="1"/>
          <p:nvPr/>
        </p:nvSpPr>
        <p:spPr>
          <a:xfrm>
            <a:off x="238593" y="293875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</a:t>
            </a:r>
            <a:r>
              <a:rPr lang="fr-FR" b="1" dirty="0" smtClean="0"/>
              <a:t>.</a:t>
            </a:r>
            <a:endParaRPr lang="en-US" b="1" dirty="0"/>
          </a:p>
        </p:txBody>
      </p:sp>
      <p:sp>
        <p:nvSpPr>
          <p:cNvPr id="39" name="ZoneTexte 38"/>
          <p:cNvSpPr txBox="1"/>
          <p:nvPr/>
        </p:nvSpPr>
        <p:spPr>
          <a:xfrm>
            <a:off x="1838833" y="3361347"/>
            <a:ext cx="2214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en-US" sz="1400" b="1" i="1" dirty="0" smtClean="0"/>
              <a:t>p</a:t>
            </a:r>
            <a:r>
              <a:rPr lang="fr-FR" altLang="en-US" sz="1400" b="1" dirty="0" smtClean="0"/>
              <a:t>=0.97</a:t>
            </a:r>
            <a:r>
              <a:rPr lang="fr-FR" altLang="en-US" sz="1400" dirty="0" smtClean="0"/>
              <a:t>, log-</a:t>
            </a:r>
            <a:r>
              <a:rPr lang="fr-FR" altLang="en-US" sz="1400" dirty="0" err="1" smtClean="0"/>
              <a:t>rank</a:t>
            </a:r>
            <a:r>
              <a:rPr lang="fr-FR" altLang="en-US" sz="1400" dirty="0" smtClean="0"/>
              <a:t> test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726438" y="4939520"/>
            <a:ext cx="2209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en-US" sz="1400" b="1" dirty="0" smtClean="0"/>
              <a:t>2y-PFS</a:t>
            </a:r>
          </a:p>
          <a:p>
            <a:pPr marL="285750" indent="-285750">
              <a:buFontTx/>
              <a:buChar char="-"/>
            </a:pPr>
            <a:r>
              <a:rPr lang="fr-FR" altLang="en-US" sz="1400" b="1" dirty="0" smtClean="0"/>
              <a:t>NSMP=68%</a:t>
            </a:r>
          </a:p>
          <a:p>
            <a:pPr marL="285750" indent="-285750">
              <a:buFontTx/>
              <a:buChar char="-"/>
            </a:pPr>
            <a:r>
              <a:rPr lang="fr-FR" altLang="en-US" sz="1400" b="1" dirty="0" err="1" smtClean="0"/>
              <a:t>MMRd</a:t>
            </a:r>
            <a:r>
              <a:rPr lang="fr-FR" altLang="en-US" sz="1400" b="1" dirty="0" smtClean="0"/>
              <a:t>=60%</a:t>
            </a:r>
          </a:p>
          <a:p>
            <a:pPr marL="285750" indent="-285750">
              <a:buFontTx/>
              <a:buChar char="-"/>
            </a:pPr>
            <a:r>
              <a:rPr lang="fr-FR" altLang="en-US" sz="1400" b="1" dirty="0" smtClean="0"/>
              <a:t>P53=48%</a:t>
            </a:r>
          </a:p>
          <a:p>
            <a:endParaRPr lang="en-US" sz="1400" b="1" dirty="0"/>
          </a:p>
        </p:txBody>
      </p:sp>
      <p:sp>
        <p:nvSpPr>
          <p:cNvPr id="44" name="ZoneTexte 43"/>
          <p:cNvSpPr txBox="1"/>
          <p:nvPr/>
        </p:nvSpPr>
        <p:spPr>
          <a:xfrm>
            <a:off x="5916468" y="5241560"/>
            <a:ext cx="10890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smtClean="0"/>
              <a:t>p</a:t>
            </a:r>
            <a:r>
              <a:rPr lang="fr-FR" sz="1400" b="1" dirty="0" smtClean="0"/>
              <a:t>=0.048</a:t>
            </a:r>
            <a:endParaRPr lang="fr-FR" sz="1400" b="1" dirty="0"/>
          </a:p>
        </p:txBody>
      </p:sp>
      <p:sp>
        <p:nvSpPr>
          <p:cNvPr id="45" name="ZoneTexte 44"/>
          <p:cNvSpPr txBox="1"/>
          <p:nvPr/>
        </p:nvSpPr>
        <p:spPr>
          <a:xfrm>
            <a:off x="4644008" y="459784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D.</a:t>
            </a:r>
            <a:endParaRPr lang="en-US" b="1" dirty="0"/>
          </a:p>
        </p:txBody>
      </p:sp>
      <p:sp>
        <p:nvSpPr>
          <p:cNvPr id="46" name="ZoneTexte 45"/>
          <p:cNvSpPr txBox="1"/>
          <p:nvPr/>
        </p:nvSpPr>
        <p:spPr>
          <a:xfrm rot="16200000">
            <a:off x="4755888" y="5403879"/>
            <a:ext cx="68619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TMB</a:t>
            </a:r>
            <a:endParaRPr lang="fr-FR" sz="1400" b="1" dirty="0"/>
          </a:p>
        </p:txBody>
      </p:sp>
      <p:sp>
        <p:nvSpPr>
          <p:cNvPr id="47" name="ZoneTexte 46"/>
          <p:cNvSpPr txBox="1"/>
          <p:nvPr/>
        </p:nvSpPr>
        <p:spPr>
          <a:xfrm>
            <a:off x="5462404" y="6486576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MMRd </a:t>
            </a:r>
          </a:p>
          <a:p>
            <a:pPr algn="ctr"/>
            <a:r>
              <a:rPr lang="fr-FR" sz="900" b="1" dirty="0" smtClean="0"/>
              <a:t>(N=3)</a:t>
            </a:r>
            <a:endParaRPr lang="fr-FR" sz="900" b="1" dirty="0"/>
          </a:p>
        </p:txBody>
      </p:sp>
      <p:sp>
        <p:nvSpPr>
          <p:cNvPr id="48" name="ZoneTexte 47"/>
          <p:cNvSpPr txBox="1"/>
          <p:nvPr/>
        </p:nvSpPr>
        <p:spPr>
          <a:xfrm>
            <a:off x="6054638" y="6486576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NSMP </a:t>
            </a:r>
          </a:p>
          <a:p>
            <a:pPr algn="ctr"/>
            <a:r>
              <a:rPr lang="fr-FR" sz="900" b="1" dirty="0" smtClean="0"/>
              <a:t>(</a:t>
            </a:r>
            <a:r>
              <a:rPr lang="fr-FR" sz="900" b="1" dirty="0" smtClean="0"/>
              <a:t>N=3)</a:t>
            </a:r>
            <a:endParaRPr lang="fr-FR" sz="900" b="1" dirty="0"/>
          </a:p>
        </p:txBody>
      </p:sp>
      <p:sp>
        <p:nvSpPr>
          <p:cNvPr id="49" name="ZoneTexte 48"/>
          <p:cNvSpPr txBox="1"/>
          <p:nvPr/>
        </p:nvSpPr>
        <p:spPr>
          <a:xfrm>
            <a:off x="6657248" y="6486576"/>
            <a:ext cx="6480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smtClean="0"/>
              <a:t>P53mut </a:t>
            </a:r>
          </a:p>
          <a:p>
            <a:pPr algn="ctr"/>
            <a:r>
              <a:rPr lang="fr-FR" sz="900" b="1" dirty="0" smtClean="0"/>
              <a:t>(</a:t>
            </a:r>
            <a:r>
              <a:rPr lang="fr-FR" sz="900" b="1" dirty="0" smtClean="0"/>
              <a:t>N=10)</a:t>
            </a:r>
            <a:endParaRPr lang="fr-FR" sz="900" b="1" dirty="0"/>
          </a:p>
        </p:txBody>
      </p:sp>
      <p:sp>
        <p:nvSpPr>
          <p:cNvPr id="50" name="ZoneTexte 49"/>
          <p:cNvSpPr txBox="1"/>
          <p:nvPr/>
        </p:nvSpPr>
        <p:spPr>
          <a:xfrm>
            <a:off x="7227571" y="6486576"/>
            <a:ext cx="7181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 err="1" smtClean="0"/>
              <a:t>POLEmut</a:t>
            </a:r>
            <a:r>
              <a:rPr lang="fr-FR" sz="900" b="1" dirty="0" smtClean="0"/>
              <a:t> </a:t>
            </a:r>
          </a:p>
          <a:p>
            <a:pPr algn="ctr"/>
            <a:r>
              <a:rPr lang="fr-FR" sz="900" b="1" dirty="0" smtClean="0"/>
              <a:t>(N=1)</a:t>
            </a:r>
            <a:endParaRPr lang="fr-FR" sz="900" b="1" dirty="0"/>
          </a:p>
        </p:txBody>
      </p:sp>
    </p:spTree>
    <p:extLst>
      <p:ext uri="{BB962C8B-B14F-4D97-AF65-F5344CB8AC3E}">
        <p14:creationId xmlns:p14="http://schemas.microsoft.com/office/powerpoint/2010/main" val="28769336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159</Words>
  <Application>Microsoft Office PowerPoint</Application>
  <PresentationFormat>Affichage à l'écran (4:3)</PresentationFormat>
  <Paragraphs>55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Institut Paoli Calmettes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SABATIER Renaud</dc:creator>
  <cp:lastModifiedBy>SABATIER Renaud</cp:lastModifiedBy>
  <cp:revision>10</cp:revision>
  <dcterms:created xsi:type="dcterms:W3CDTF">2022-03-19T13:45:02Z</dcterms:created>
  <dcterms:modified xsi:type="dcterms:W3CDTF">2022-11-22T16:04:57Z</dcterms:modified>
</cp:coreProperties>
</file>