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69" r:id="rId2"/>
    <p:sldId id="275" r:id="rId3"/>
    <p:sldId id="292" r:id="rId4"/>
    <p:sldId id="301" r:id="rId5"/>
    <p:sldId id="284" r:id="rId6"/>
    <p:sldId id="279" r:id="rId7"/>
    <p:sldId id="293" r:id="rId8"/>
    <p:sldId id="300" r:id="rId9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693C"/>
    <a:srgbClr val="D48B6A"/>
    <a:srgbClr val="C86A40"/>
    <a:srgbClr val="AF2D23"/>
    <a:srgbClr val="D63E32"/>
    <a:srgbClr val="C9603F"/>
    <a:srgbClr val="C85A40"/>
    <a:srgbClr val="CC433C"/>
    <a:srgbClr val="C84340"/>
    <a:srgbClr val="DCCF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560" autoAdjust="0"/>
    <p:restoredTop sz="47471" autoAdjust="0"/>
  </p:normalViewPr>
  <p:slideViewPr>
    <p:cSldViewPr snapToGrid="0">
      <p:cViewPr>
        <p:scale>
          <a:sx n="70" d="100"/>
          <a:sy n="70" d="100"/>
        </p:scale>
        <p:origin x="-1572" y="-4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2C984F-5AF9-445E-8FDF-C3EE3091842C}" type="datetimeFigureOut">
              <a:rPr lang="zh-CN" altLang="en-US" smtClean="0"/>
              <a:t>2024/2/6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55F8A5-E4F3-4281-B214-82C1F9E188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4752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ADD622A-5AC5-4E36-AC4D-745D3F6025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5EB53FBF-7EB6-4E52-9478-B1DD3E6FC9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4DDC1D8-EDE2-4103-B43D-E72114D67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80C76-D23E-4196-BB2D-FC364D682522}" type="datetimeFigureOut">
              <a:rPr lang="zh-CN" altLang="en-US" smtClean="0"/>
              <a:t>2024/2/6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766D3DE-03F5-48DA-9C03-F57D7AEFC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E2AD416-692C-4F0E-A19F-862213DB4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5C88C-E031-4DA4-891A-D0A0CFFE8D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3448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70C6332-F51B-4A09-8B84-7357911FC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27FB7B43-97A4-4FE5-BA56-D869E76CCD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BBC4109-816C-4039-BC1C-364017284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80C76-D23E-4196-BB2D-FC364D682522}" type="datetimeFigureOut">
              <a:rPr lang="zh-CN" altLang="en-US" smtClean="0"/>
              <a:t>2024/2/6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B21CB66-E267-401B-A3E0-E6DDD3C5A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73CD6D0-53E9-459A-80BE-59EEC644A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5C88C-E031-4DA4-891A-D0A0CFFE8D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1785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564C5AF-A97A-4B93-B48C-092F45290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7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3210B92F-AE23-4AD9-BF74-04AB8316F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7" y="6629226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6BE3472-AB8F-41D8-A8BF-330C47C0C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80C76-D23E-4196-BB2D-FC364D682522}" type="datetimeFigureOut">
              <a:rPr lang="zh-CN" altLang="en-US" smtClean="0"/>
              <a:t>2024/2/6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40CA7F6-D84B-4AA1-9FB1-79A6CF638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3B8A7F4-B5E1-4545-89ED-7C2046180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5C88C-E031-4DA4-891A-D0A0CFFE8D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6256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EDEB1E7-11E0-4597-B646-6BF227D60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0E198C8A-2AFA-4D41-A0BF-87D459B336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C06FD5B0-DB5B-44C4-9AE3-5748731B7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B772CE52-C1BB-43C5-9A06-23CEB686F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80C76-D23E-4196-BB2D-FC364D682522}" type="datetimeFigureOut">
              <a:rPr lang="zh-CN" altLang="en-US" smtClean="0"/>
              <a:t>2024/2/6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BFFA516B-C4BB-49E3-9514-E456C82B2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09A6861B-B0AA-46D8-8320-8CA203668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5C88C-E031-4DA4-891A-D0A0CFFE8D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997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B541CA9-317C-49CC-BCA2-93E8040FD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2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27A64A5-75CC-42AF-BFA8-494885E1A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2" y="2428348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2D085125-C1E1-4FBC-8E38-2A2DE5CF0C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2" y="3618443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07B91DF2-2967-465E-9390-D21DB65551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4" y="2428348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5B151BA3-4130-4841-A872-B86F3DDB8D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4" y="3618443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C8636D21-11C8-46F8-BA98-8477413C1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80C76-D23E-4196-BB2D-FC364D682522}" type="datetimeFigureOut">
              <a:rPr lang="zh-CN" altLang="en-US" smtClean="0"/>
              <a:t>2024/2/6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BB9F539F-209A-4DC9-9C3C-706F65A0F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1A423A59-D2DA-4367-BD25-5ABB06410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5C88C-E031-4DA4-891A-D0A0CFFE8D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9637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2449309-C2EF-4ACC-A448-E1405F433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596F95BD-9B8F-4282-9D0A-C3EB6A8BD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80C76-D23E-4196-BB2D-FC364D682522}" type="datetimeFigureOut">
              <a:rPr lang="zh-CN" altLang="en-US" smtClean="0"/>
              <a:t>2024/2/6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5EA9ED52-C2A3-4455-B255-842366ED9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E8097200-95E6-4AAD-A4DC-5EB82653D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5C88C-E031-4DA4-891A-D0A0CFFE8D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3200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F204B84D-3178-4351-8533-864683EB0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80C76-D23E-4196-BB2D-FC364D682522}" type="datetimeFigureOut">
              <a:rPr lang="zh-CN" altLang="en-US" smtClean="0"/>
              <a:t>2024/2/6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F1B1C9B8-911D-41E8-AFC3-AA24F1B73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35466FFE-36D9-464E-BCAD-04B4BDF29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5C88C-E031-4DA4-891A-D0A0CFFE8D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1808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4050166-8EAB-4909-AA1A-1CFEE9B86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2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207068F8-7979-4F96-9DA7-ACCF4F734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4" y="1426283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17F4D702-794E-4055-BB7E-2DF76FF0B6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2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5303616F-73C9-47F2-A993-164F32608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80C76-D23E-4196-BB2D-FC364D682522}" type="datetimeFigureOut">
              <a:rPr lang="zh-CN" altLang="en-US" smtClean="0"/>
              <a:t>2024/2/6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1A571586-C471-4AF8-8E9E-3CAACBADD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6A476658-88C5-4408-9BF0-D5E46211B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5C88C-E031-4DA4-891A-D0A0CFFE8D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9040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0DD1F20-3E4E-4981-95CE-AD79F8251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2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CC0F870E-4440-4283-BF78-6A1A95E5B7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4" y="1426283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E7AC683F-4D7E-4E7A-93A3-E76E30AB8E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2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0EC72EB2-BF58-48CF-A675-892DD957D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80C76-D23E-4196-BB2D-FC364D682522}" type="datetimeFigureOut">
              <a:rPr lang="zh-CN" altLang="en-US" smtClean="0"/>
              <a:t>2024/2/6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50F0E027-C83B-4A57-9EA6-7FCDE2449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5BD648AC-703C-4D94-8939-2D7F8C9F4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5C88C-E031-4DA4-891A-D0A0CFFE8D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8381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C122FE9-B489-45CD-A9B5-23C892613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0A76C8E0-A6B4-4A2F-B85A-AED89D7529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8476277-B71C-494C-8BC0-FE6340692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80C76-D23E-4196-BB2D-FC364D682522}" type="datetimeFigureOut">
              <a:rPr lang="zh-CN" altLang="en-US" smtClean="0"/>
              <a:t>2024/2/6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BFBD12D-ED5A-481B-A0E6-34DFE93E0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9EE01FA-A8DD-4E1A-BA5C-C7DCB190A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5C88C-E031-4DA4-891A-D0A0CFFE8D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0607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1D4E41C2-5E98-4AA9-BECC-BD208E51A1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A46779D4-F6D8-4800-9750-85931BF84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D8DE6BD-1EFB-4277-AB34-8E2855EB2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80C76-D23E-4196-BB2D-FC364D682522}" type="datetimeFigureOut">
              <a:rPr lang="zh-CN" altLang="en-US" smtClean="0"/>
              <a:t>2024/2/6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63CCEE8-5642-46B4-B27B-4FE0DAA1A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AB75732-09A6-47CE-AC6F-6D3711E6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5C88C-E031-4DA4-891A-D0A0CFFE8D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6564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167BDB3E-516B-4FC6-9DBE-C53915820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9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A4FA5479-EADC-4A36-94C4-758876C04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568F1A6-82EB-43BB-9630-8ECF0B1BF3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80C76-D23E-4196-BB2D-FC364D682522}" type="datetimeFigureOut">
              <a:rPr lang="zh-CN" altLang="en-US" smtClean="0"/>
              <a:t>2024/2/6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4FDDDA3-0C04-4941-897C-6155055D06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4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C33F89E-0F97-41E7-8682-AB2D2AE428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5C88C-E031-4DA4-891A-D0A0CFFE8D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7973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iff"/><Relationship Id="rId13" Type="http://schemas.openxmlformats.org/officeDocument/2006/relationships/image" Target="../media/image14.tiff"/><Relationship Id="rId18" Type="http://schemas.microsoft.com/office/2007/relationships/hdphoto" Target="../media/hdphoto14.wdp"/><Relationship Id="rId26" Type="http://schemas.microsoft.com/office/2007/relationships/hdphoto" Target="../media/hdphoto16.wdp"/><Relationship Id="rId3" Type="http://schemas.microsoft.com/office/2007/relationships/hdphoto" Target="../media/hdphoto8.wdp"/><Relationship Id="rId21" Type="http://schemas.openxmlformats.org/officeDocument/2006/relationships/image" Target="../media/image20.jpeg"/><Relationship Id="rId7" Type="http://schemas.microsoft.com/office/2007/relationships/hdphoto" Target="../media/hdphoto10.wdp"/><Relationship Id="rId12" Type="http://schemas.microsoft.com/office/2007/relationships/hdphoto" Target="../media/hdphoto12.wdp"/><Relationship Id="rId17" Type="http://schemas.openxmlformats.org/officeDocument/2006/relationships/image" Target="../media/image17.png"/><Relationship Id="rId25" Type="http://schemas.openxmlformats.org/officeDocument/2006/relationships/image" Target="../media/image23.png"/><Relationship Id="rId2" Type="http://schemas.openxmlformats.org/officeDocument/2006/relationships/image" Target="../media/image8.png"/><Relationship Id="rId16" Type="http://schemas.microsoft.com/office/2007/relationships/hdphoto" Target="../media/hdphoto13.wdp"/><Relationship Id="rId20" Type="http://schemas.openxmlformats.org/officeDocument/2006/relationships/image" Target="../media/image19.png"/><Relationship Id="rId29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24" Type="http://schemas.microsoft.com/office/2007/relationships/hdphoto" Target="../media/hdphoto15.wdp"/><Relationship Id="rId5" Type="http://schemas.microsoft.com/office/2007/relationships/hdphoto" Target="../media/hdphoto9.wdp"/><Relationship Id="rId15" Type="http://schemas.openxmlformats.org/officeDocument/2006/relationships/image" Target="../media/image16.png"/><Relationship Id="rId23" Type="http://schemas.openxmlformats.org/officeDocument/2006/relationships/image" Target="../media/image22.png"/><Relationship Id="rId28" Type="http://schemas.microsoft.com/office/2007/relationships/hdphoto" Target="../media/hdphoto17.wdp"/><Relationship Id="rId10" Type="http://schemas.microsoft.com/office/2007/relationships/hdphoto" Target="../media/hdphoto11.wdp"/><Relationship Id="rId19" Type="http://schemas.openxmlformats.org/officeDocument/2006/relationships/image" Target="../media/image18.tiff"/><Relationship Id="rId4" Type="http://schemas.openxmlformats.org/officeDocument/2006/relationships/image" Target="../media/image9.png"/><Relationship Id="rId9" Type="http://schemas.openxmlformats.org/officeDocument/2006/relationships/image" Target="../media/image12.png"/><Relationship Id="rId14" Type="http://schemas.openxmlformats.org/officeDocument/2006/relationships/image" Target="../media/image15.tiff"/><Relationship Id="rId22" Type="http://schemas.openxmlformats.org/officeDocument/2006/relationships/image" Target="../media/image21.jpg"/><Relationship Id="rId27" Type="http://schemas.openxmlformats.org/officeDocument/2006/relationships/image" Target="../media/image24.png"/><Relationship Id="rId30" Type="http://schemas.microsoft.com/office/2007/relationships/hdphoto" Target="../media/hdphoto18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tiff"/><Relationship Id="rId13" Type="http://schemas.openxmlformats.org/officeDocument/2006/relationships/image" Target="../media/image35.png"/><Relationship Id="rId3" Type="http://schemas.microsoft.com/office/2007/relationships/hdphoto" Target="../media/hdphoto19.wdp"/><Relationship Id="rId7" Type="http://schemas.openxmlformats.org/officeDocument/2006/relationships/image" Target="../media/image30.png"/><Relationship Id="rId12" Type="http://schemas.microsoft.com/office/2007/relationships/hdphoto" Target="../media/hdphoto20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11" Type="http://schemas.openxmlformats.org/officeDocument/2006/relationships/image" Target="../media/image34.png"/><Relationship Id="rId5" Type="http://schemas.openxmlformats.org/officeDocument/2006/relationships/image" Target="../media/image28.tiff"/><Relationship Id="rId10" Type="http://schemas.openxmlformats.org/officeDocument/2006/relationships/image" Target="../media/image33.jpg"/><Relationship Id="rId4" Type="http://schemas.openxmlformats.org/officeDocument/2006/relationships/image" Target="../media/image27.tif"/><Relationship Id="rId9" Type="http://schemas.openxmlformats.org/officeDocument/2006/relationships/image" Target="../media/image32.png"/><Relationship Id="rId14" Type="http://schemas.microsoft.com/office/2007/relationships/hdphoto" Target="../media/hdphoto2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3.tif"/><Relationship Id="rId3" Type="http://schemas.microsoft.com/office/2007/relationships/hdphoto" Target="../media/hdphoto22.wdp"/><Relationship Id="rId7" Type="http://schemas.microsoft.com/office/2007/relationships/hdphoto" Target="../media/hdphoto24.wdp"/><Relationship Id="rId12" Type="http://schemas.openxmlformats.org/officeDocument/2006/relationships/image" Target="../media/image42.t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1.tif"/><Relationship Id="rId5" Type="http://schemas.microsoft.com/office/2007/relationships/hdphoto" Target="../media/hdphoto23.wdp"/><Relationship Id="rId10" Type="http://schemas.openxmlformats.org/officeDocument/2006/relationships/image" Target="../media/image40.tif"/><Relationship Id="rId4" Type="http://schemas.openxmlformats.org/officeDocument/2006/relationships/image" Target="../media/image37.png"/><Relationship Id="rId9" Type="http://schemas.microsoft.com/office/2007/relationships/hdphoto" Target="../media/hdphoto25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microsoft.com/office/2007/relationships/hdphoto" Target="../media/hdphoto30.wdp"/><Relationship Id="rId3" Type="http://schemas.microsoft.com/office/2007/relationships/hdphoto" Target="../media/hdphoto26.wdp"/><Relationship Id="rId7" Type="http://schemas.microsoft.com/office/2007/relationships/hdphoto" Target="../media/hdphoto27.wdp"/><Relationship Id="rId12" Type="http://schemas.openxmlformats.org/officeDocument/2006/relationships/image" Target="../media/image5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microsoft.com/office/2007/relationships/hdphoto" Target="../media/hdphoto29.wdp"/><Relationship Id="rId5" Type="http://schemas.openxmlformats.org/officeDocument/2006/relationships/image" Target="../media/image46.tiff"/><Relationship Id="rId10" Type="http://schemas.openxmlformats.org/officeDocument/2006/relationships/image" Target="../media/image49.png"/><Relationship Id="rId4" Type="http://schemas.openxmlformats.org/officeDocument/2006/relationships/image" Target="../media/image45.tif"/><Relationship Id="rId9" Type="http://schemas.microsoft.com/office/2007/relationships/hdphoto" Target="../media/hdphoto28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3.wdp"/><Relationship Id="rId13" Type="http://schemas.microsoft.com/office/2007/relationships/hdphoto" Target="../media/hdphoto35.wdp"/><Relationship Id="rId18" Type="http://schemas.openxmlformats.org/officeDocument/2006/relationships/image" Target="../media/image60.png"/><Relationship Id="rId3" Type="http://schemas.openxmlformats.org/officeDocument/2006/relationships/image" Target="../media/image52.png"/><Relationship Id="rId7" Type="http://schemas.openxmlformats.org/officeDocument/2006/relationships/image" Target="../media/image54.png"/><Relationship Id="rId12" Type="http://schemas.openxmlformats.org/officeDocument/2006/relationships/image" Target="../media/image57.png"/><Relationship Id="rId17" Type="http://schemas.microsoft.com/office/2007/relationships/hdphoto" Target="../media/hdphoto37.wdp"/><Relationship Id="rId2" Type="http://schemas.openxmlformats.org/officeDocument/2006/relationships/image" Target="../media/image51.png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2.wdp"/><Relationship Id="rId11" Type="http://schemas.microsoft.com/office/2007/relationships/hdphoto" Target="../media/hdphoto34.wdp"/><Relationship Id="rId5" Type="http://schemas.openxmlformats.org/officeDocument/2006/relationships/image" Target="../media/image53.png"/><Relationship Id="rId15" Type="http://schemas.microsoft.com/office/2007/relationships/hdphoto" Target="../media/hdphoto36.wdp"/><Relationship Id="rId10" Type="http://schemas.openxmlformats.org/officeDocument/2006/relationships/image" Target="../media/image56.png"/><Relationship Id="rId19" Type="http://schemas.microsoft.com/office/2007/relationships/hdphoto" Target="../media/hdphoto38.wdp"/><Relationship Id="rId4" Type="http://schemas.microsoft.com/office/2007/relationships/hdphoto" Target="../media/hdphoto31.wdp"/><Relationship Id="rId9" Type="http://schemas.openxmlformats.org/officeDocument/2006/relationships/image" Target="../media/image55.png"/><Relationship Id="rId14" Type="http://schemas.openxmlformats.org/officeDocument/2006/relationships/image" Target="../media/image5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microsoft.com/office/2007/relationships/hdphoto" Target="../media/hdphoto41.wdp"/><Relationship Id="rId18" Type="http://schemas.openxmlformats.org/officeDocument/2006/relationships/image" Target="../media/image72.png"/><Relationship Id="rId26" Type="http://schemas.openxmlformats.org/officeDocument/2006/relationships/image" Target="../media/image76.png"/><Relationship Id="rId3" Type="http://schemas.openxmlformats.org/officeDocument/2006/relationships/image" Target="../media/image62.png"/><Relationship Id="rId21" Type="http://schemas.microsoft.com/office/2007/relationships/hdphoto" Target="../media/hdphoto45.wdp"/><Relationship Id="rId7" Type="http://schemas.openxmlformats.org/officeDocument/2006/relationships/image" Target="../media/image66.png"/><Relationship Id="rId12" Type="http://schemas.openxmlformats.org/officeDocument/2006/relationships/image" Target="../media/image69.png"/><Relationship Id="rId17" Type="http://schemas.microsoft.com/office/2007/relationships/hdphoto" Target="../media/hdphoto43.wdp"/><Relationship Id="rId25" Type="http://schemas.microsoft.com/office/2007/relationships/hdphoto" Target="../media/hdphoto47.wdp"/><Relationship Id="rId2" Type="http://schemas.openxmlformats.org/officeDocument/2006/relationships/image" Target="../media/image61.png"/><Relationship Id="rId16" Type="http://schemas.openxmlformats.org/officeDocument/2006/relationships/image" Target="../media/image71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tif"/><Relationship Id="rId11" Type="http://schemas.microsoft.com/office/2007/relationships/hdphoto" Target="../media/hdphoto40.wdp"/><Relationship Id="rId24" Type="http://schemas.openxmlformats.org/officeDocument/2006/relationships/image" Target="../media/image75.png"/><Relationship Id="rId5" Type="http://schemas.openxmlformats.org/officeDocument/2006/relationships/image" Target="../media/image64.tiff"/><Relationship Id="rId15" Type="http://schemas.microsoft.com/office/2007/relationships/hdphoto" Target="../media/hdphoto42.wdp"/><Relationship Id="rId23" Type="http://schemas.microsoft.com/office/2007/relationships/hdphoto" Target="../media/hdphoto46.wdp"/><Relationship Id="rId10" Type="http://schemas.openxmlformats.org/officeDocument/2006/relationships/image" Target="../media/image68.png"/><Relationship Id="rId19" Type="http://schemas.microsoft.com/office/2007/relationships/hdphoto" Target="../media/hdphoto44.wdp"/><Relationship Id="rId4" Type="http://schemas.openxmlformats.org/officeDocument/2006/relationships/image" Target="../media/image63.tif"/><Relationship Id="rId9" Type="http://schemas.microsoft.com/office/2007/relationships/hdphoto" Target="../media/hdphoto39.wdp"/><Relationship Id="rId14" Type="http://schemas.openxmlformats.org/officeDocument/2006/relationships/image" Target="../media/image70.png"/><Relationship Id="rId22" Type="http://schemas.openxmlformats.org/officeDocument/2006/relationships/image" Target="../media/image74.png"/><Relationship Id="rId27" Type="http://schemas.microsoft.com/office/2007/relationships/hdphoto" Target="../media/hdphoto48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9.wdp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3779" y="110363"/>
            <a:ext cx="9839766" cy="9936817"/>
            <a:chOff x="73779" y="110363"/>
            <a:chExt cx="9839766" cy="9936817"/>
          </a:xfrm>
        </p:grpSpPr>
        <p:grpSp>
          <p:nvGrpSpPr>
            <p:cNvPr id="12" name="组合 11"/>
            <p:cNvGrpSpPr/>
            <p:nvPr/>
          </p:nvGrpSpPr>
          <p:grpSpPr>
            <a:xfrm>
              <a:off x="91944" y="110363"/>
              <a:ext cx="9821601" cy="9936817"/>
              <a:chOff x="91944" y="110363"/>
              <a:chExt cx="9821601" cy="9936817"/>
            </a:xfrm>
          </p:grpSpPr>
          <p:pic>
            <p:nvPicPr>
              <p:cNvPr id="2051" name="Picture 3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5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997939" y="232755"/>
                <a:ext cx="3042113" cy="4608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7" name="组合 6"/>
              <p:cNvGrpSpPr/>
              <p:nvPr/>
            </p:nvGrpSpPr>
            <p:grpSpPr>
              <a:xfrm>
                <a:off x="5987367" y="110363"/>
                <a:ext cx="3926178" cy="4933887"/>
                <a:chOff x="5987367" y="110363"/>
                <a:chExt cx="3926178" cy="4933887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harpenSoften amount="5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6291775" y="110363"/>
                  <a:ext cx="3621770" cy="25570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" name="图片 3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sharpenSoften amount="5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75717" y="2611327"/>
                  <a:ext cx="3530142" cy="243292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30" name="TextBox 129"/>
                <p:cNvSpPr txBox="1"/>
                <p:nvPr/>
              </p:nvSpPr>
              <p:spPr>
                <a:xfrm>
                  <a:off x="5987367" y="287035"/>
                  <a:ext cx="295274" cy="2923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300" b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E</a:t>
                  </a:r>
                  <a:endParaRPr lang="en-US" sz="13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3" name="TextBox 132"/>
                <p:cNvSpPr txBox="1"/>
                <p:nvPr/>
              </p:nvSpPr>
              <p:spPr>
                <a:xfrm>
                  <a:off x="5991031" y="2542840"/>
                  <a:ext cx="287258" cy="2923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300" b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</a:t>
                  </a:r>
                  <a:endParaRPr lang="en-US" sz="13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组合 7"/>
              <p:cNvGrpSpPr/>
              <p:nvPr/>
            </p:nvGrpSpPr>
            <p:grpSpPr>
              <a:xfrm>
                <a:off x="91944" y="4953000"/>
                <a:ext cx="4234088" cy="5094180"/>
                <a:chOff x="91944" y="4953000"/>
                <a:chExt cx="4234088" cy="5094180"/>
              </a:xfrm>
            </p:grpSpPr>
            <p:pic>
              <p:nvPicPr>
                <p:cNvPr id="2050" name="Picture 2"/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sharpenSoften amount="25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275644" y="4953000"/>
                  <a:ext cx="4050388" cy="50941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34" name="TextBox 133"/>
                <p:cNvSpPr txBox="1"/>
                <p:nvPr/>
              </p:nvSpPr>
              <p:spPr>
                <a:xfrm>
                  <a:off x="91944" y="5024876"/>
                  <a:ext cx="423672" cy="2923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300" b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G</a:t>
                  </a:r>
                  <a:endParaRPr lang="en-US" sz="13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组合 10"/>
              <p:cNvGrpSpPr/>
              <p:nvPr/>
            </p:nvGrpSpPr>
            <p:grpSpPr>
              <a:xfrm>
                <a:off x="156269" y="233757"/>
                <a:ext cx="2835949" cy="4719243"/>
                <a:chOff x="156269" y="233757"/>
                <a:chExt cx="2835949" cy="4719243"/>
              </a:xfrm>
            </p:grpSpPr>
            <p:pic>
              <p:nvPicPr>
                <p:cNvPr id="25" name="Picture 3"/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BEBA8EAE-BF5A-486C-A8C5-ECC9F3942E4B}">
                      <a14:imgProps xmlns:a14="http://schemas.microsoft.com/office/drawing/2010/main">
                        <a14:imgLayer r:embed="rId11">
                          <a14:imgEffect>
                            <a14:sharpenSoften amount="50000"/>
                          </a14:imgEffect>
                          <a14:imgEffect>
                            <a14:brightnessContrast contrast="-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259467" y="2555362"/>
                  <a:ext cx="2641052" cy="23976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6" name="组合 5"/>
                <p:cNvGrpSpPr/>
                <p:nvPr/>
              </p:nvGrpSpPr>
              <p:grpSpPr>
                <a:xfrm>
                  <a:off x="156269" y="233757"/>
                  <a:ext cx="2835949" cy="2308079"/>
                  <a:chOff x="96347" y="233757"/>
                  <a:chExt cx="2835949" cy="2308079"/>
                </a:xfrm>
              </p:grpSpPr>
              <p:pic>
                <p:nvPicPr>
                  <p:cNvPr id="24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12">
                    <a:extLst>
                      <a:ext uri="{BEBA8EAE-BF5A-486C-A8C5-ECC9F3942E4B}">
                        <a14:imgProps xmlns:a14="http://schemas.microsoft.com/office/drawing/2010/main">
                          <a14:imgLayer r:embed="rId13">
                            <a14:imgEffect>
                              <a14:sharpenSoften amount="50000"/>
                            </a14:imgEffect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 bwMode="auto">
                  <a:xfrm>
                    <a:off x="216192" y="233757"/>
                    <a:ext cx="2716104" cy="230807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26" name="TextBox 25"/>
                  <p:cNvSpPr txBox="1"/>
                  <p:nvPr/>
                </p:nvSpPr>
                <p:spPr>
                  <a:xfrm>
                    <a:off x="96347" y="278506"/>
                    <a:ext cx="304892" cy="29238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300" b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A</a:t>
                    </a:r>
                    <a:endParaRPr lang="en-US" sz="13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grpSp>
            <p:nvGrpSpPr>
              <p:cNvPr id="9" name="组合 8"/>
              <p:cNvGrpSpPr/>
              <p:nvPr/>
            </p:nvGrpSpPr>
            <p:grpSpPr>
              <a:xfrm>
                <a:off x="4497524" y="5172898"/>
                <a:ext cx="5324393" cy="4832078"/>
                <a:chOff x="4497524" y="5172898"/>
                <a:chExt cx="5324393" cy="4832078"/>
              </a:xfrm>
            </p:grpSpPr>
            <p:grpSp>
              <p:nvGrpSpPr>
                <p:cNvPr id="5" name="组合 4"/>
                <p:cNvGrpSpPr/>
                <p:nvPr/>
              </p:nvGrpSpPr>
              <p:grpSpPr>
                <a:xfrm>
                  <a:off x="4497524" y="5381249"/>
                  <a:ext cx="5324393" cy="4623727"/>
                  <a:chOff x="4497524" y="5381249"/>
                  <a:chExt cx="5324393" cy="4623727"/>
                </a:xfrm>
              </p:grpSpPr>
              <p:pic>
                <p:nvPicPr>
                  <p:cNvPr id="10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14">
                    <a:extLst>
                      <a:ext uri="{BEBA8EAE-BF5A-486C-A8C5-ECC9F3942E4B}">
                        <a14:imgProps xmlns:a14="http://schemas.microsoft.com/office/drawing/2010/main">
                          <a14:imgLayer r:embed="rId15">
                            <a14:imgEffect>
                              <a14:sharpenSoften amount="5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497524" y="5381249"/>
                    <a:ext cx="5324393" cy="462372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sp>
                <p:nvSpPr>
                  <p:cNvPr id="2" name="矩形 1"/>
                  <p:cNvSpPr/>
                  <p:nvPr/>
                </p:nvSpPr>
                <p:spPr>
                  <a:xfrm>
                    <a:off x="7159720" y="7500090"/>
                    <a:ext cx="731213" cy="661777"/>
                  </a:xfrm>
                  <a:prstGeom prst="rect">
                    <a:avLst/>
                  </a:prstGeom>
                  <a:noFill/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1" name="TextBox 20"/>
                <p:cNvSpPr txBox="1"/>
                <p:nvPr/>
              </p:nvSpPr>
              <p:spPr>
                <a:xfrm>
                  <a:off x="4650452" y="5172898"/>
                  <a:ext cx="423672" cy="2923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300" b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H</a:t>
                  </a:r>
                  <a:endParaRPr lang="en-US" sz="13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23" name="TextBox 22"/>
            <p:cNvSpPr txBox="1"/>
            <p:nvPr/>
          </p:nvSpPr>
          <p:spPr>
            <a:xfrm>
              <a:off x="73779" y="2616280"/>
              <a:ext cx="295274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208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Box 166"/>
          <p:cNvSpPr txBox="1"/>
          <p:nvPr/>
        </p:nvSpPr>
        <p:spPr>
          <a:xfrm>
            <a:off x="4383892" y="4503030"/>
            <a:ext cx="4283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  <a:cs typeface="Arial" panose="020B0604020202020204" pitchFamily="34" charset="0"/>
              </a:rPr>
              <a:t>AAT</a:t>
            </a:r>
          </a:p>
        </p:txBody>
      </p:sp>
      <p:sp>
        <p:nvSpPr>
          <p:cNvPr id="168" name="TextBox 167"/>
          <p:cNvSpPr txBox="1"/>
          <p:nvPr/>
        </p:nvSpPr>
        <p:spPr>
          <a:xfrm>
            <a:off x="6151250" y="4523667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  <a:cs typeface="Arial" panose="020B0604020202020204" pitchFamily="34" charset="0"/>
              </a:rPr>
              <a:t>AAY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-63214" y="-63818"/>
            <a:ext cx="6835791" cy="8775026"/>
            <a:chOff x="-63214" y="-63818"/>
            <a:chExt cx="6835791" cy="8775026"/>
          </a:xfrm>
        </p:grpSpPr>
        <p:grpSp>
          <p:nvGrpSpPr>
            <p:cNvPr id="14" name="组合 13"/>
            <p:cNvGrpSpPr/>
            <p:nvPr/>
          </p:nvGrpSpPr>
          <p:grpSpPr>
            <a:xfrm>
              <a:off x="-63214" y="-40745"/>
              <a:ext cx="3595893" cy="2429128"/>
              <a:chOff x="-63214" y="-40745"/>
              <a:chExt cx="3595893" cy="2429128"/>
            </a:xfrm>
          </p:grpSpPr>
          <p:sp>
            <p:nvSpPr>
              <p:cNvPr id="318" name="TextBox 317">
                <a:extLst>
                  <a:ext uri="{FF2B5EF4-FFF2-40B4-BE49-F238E27FC236}">
                    <a16:creationId xmlns:a16="http://schemas.microsoft.com/office/drawing/2014/main" xmlns="" id="{7C688AC8-FBC5-446A-907B-8947709B1C4A}"/>
                  </a:ext>
                </a:extLst>
              </p:cNvPr>
              <p:cNvSpPr txBox="1"/>
              <p:nvPr/>
            </p:nvSpPr>
            <p:spPr>
              <a:xfrm>
                <a:off x="-63214" y="-25176"/>
                <a:ext cx="29527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</a:p>
            </p:txBody>
          </p:sp>
          <p:pic>
            <p:nvPicPr>
              <p:cNvPr id="133" name="图片 132"/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50000"/>
                        </a14:imgEffect>
                        <a14:imgEffect>
                          <a14:brightnessContrast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7086" y="-40745"/>
                <a:ext cx="3295593" cy="2429128"/>
              </a:xfrm>
              <a:prstGeom prst="rect">
                <a:avLst/>
              </a:prstGeom>
            </p:spPr>
          </p:pic>
        </p:grpSp>
        <p:grpSp>
          <p:nvGrpSpPr>
            <p:cNvPr id="15" name="组合 14"/>
            <p:cNvGrpSpPr/>
            <p:nvPr/>
          </p:nvGrpSpPr>
          <p:grpSpPr>
            <a:xfrm>
              <a:off x="3467489" y="-63818"/>
              <a:ext cx="3305088" cy="2296808"/>
              <a:chOff x="3551895" y="-84920"/>
              <a:chExt cx="3305088" cy="2296808"/>
            </a:xfrm>
          </p:grpSpPr>
          <p:sp>
            <p:nvSpPr>
              <p:cNvPr id="171" name="TextBox 170"/>
              <p:cNvSpPr txBox="1"/>
              <p:nvPr/>
            </p:nvSpPr>
            <p:spPr>
              <a:xfrm>
                <a:off x="3551895" y="-84920"/>
                <a:ext cx="28725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</a:p>
            </p:txBody>
          </p:sp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500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3758551" y="76662"/>
                <a:ext cx="3098432" cy="21352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30" name="组合 29"/>
            <p:cNvGrpSpPr/>
            <p:nvPr/>
          </p:nvGrpSpPr>
          <p:grpSpPr>
            <a:xfrm>
              <a:off x="122786" y="6149693"/>
              <a:ext cx="6092396" cy="2561515"/>
              <a:chOff x="-550746" y="7549306"/>
              <a:chExt cx="4372661" cy="1898218"/>
            </a:xfrm>
          </p:grpSpPr>
          <p:pic>
            <p:nvPicPr>
              <p:cNvPr id="117" name="Picture 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-414006" y="7673033"/>
                <a:ext cx="4235921" cy="17744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xmlns="" id="{80C9F5AB-0699-408E-92FF-D285099706E9}"/>
                  </a:ext>
                </a:extLst>
              </p:cNvPr>
              <p:cNvSpPr txBox="1"/>
              <p:nvPr/>
            </p:nvSpPr>
            <p:spPr>
              <a:xfrm>
                <a:off x="-550746" y="7549306"/>
                <a:ext cx="279244" cy="2233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31013" y="2350119"/>
              <a:ext cx="3334773" cy="3372294"/>
              <a:chOff x="3292764" y="2228537"/>
              <a:chExt cx="3334773" cy="3372294"/>
            </a:xfrm>
          </p:grpSpPr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xmlns="" id="{80C9F5AB-0699-408E-92FF-D285099706E9}"/>
                  </a:ext>
                </a:extLst>
              </p:cNvPr>
              <p:cNvSpPr txBox="1"/>
              <p:nvPr/>
            </p:nvSpPr>
            <p:spPr>
              <a:xfrm>
                <a:off x="3292764" y="2228537"/>
                <a:ext cx="29527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endParaRPr lang="en-US" sz="12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9" name="组合 28"/>
              <p:cNvGrpSpPr/>
              <p:nvPr/>
            </p:nvGrpSpPr>
            <p:grpSpPr>
              <a:xfrm>
                <a:off x="3583030" y="2381842"/>
                <a:ext cx="3044507" cy="3218989"/>
                <a:chOff x="3583030" y="2381842"/>
                <a:chExt cx="3044507" cy="3218989"/>
              </a:xfrm>
            </p:grpSpPr>
            <p:grpSp>
              <p:nvGrpSpPr>
                <p:cNvPr id="26" name="组合 25"/>
                <p:cNvGrpSpPr/>
                <p:nvPr/>
              </p:nvGrpSpPr>
              <p:grpSpPr>
                <a:xfrm>
                  <a:off x="3583030" y="2381842"/>
                  <a:ext cx="3044507" cy="3218989"/>
                  <a:chOff x="3586130" y="2208070"/>
                  <a:chExt cx="3324208" cy="3355388"/>
                </a:xfrm>
              </p:grpSpPr>
              <p:grpSp>
                <p:nvGrpSpPr>
                  <p:cNvPr id="24" name="组合 23"/>
                  <p:cNvGrpSpPr/>
                  <p:nvPr/>
                </p:nvGrpSpPr>
                <p:grpSpPr>
                  <a:xfrm>
                    <a:off x="3602066" y="2208070"/>
                    <a:ext cx="1647733" cy="1689780"/>
                    <a:chOff x="3602066" y="2208070"/>
                    <a:chExt cx="1647733" cy="1689780"/>
                  </a:xfrm>
                </p:grpSpPr>
                <p:sp>
                  <p:nvSpPr>
                    <p:cNvPr id="169" name="TextBox 168">
                      <a:extLst>
                        <a:ext uri="{FF2B5EF4-FFF2-40B4-BE49-F238E27FC236}">
                          <a16:creationId xmlns:a16="http://schemas.microsoft.com/office/drawing/2014/main" xmlns="" id="{930B68D0-C33F-478B-8D09-84A1C8B9924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209670" y="2208070"/>
                      <a:ext cx="335175" cy="2025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9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NC</a:t>
                      </a:r>
                    </a:p>
                  </p:txBody>
                </p:sp>
                <p:grpSp>
                  <p:nvGrpSpPr>
                    <p:cNvPr id="18" name="组合 17"/>
                    <p:cNvGrpSpPr/>
                    <p:nvPr/>
                  </p:nvGrpSpPr>
                  <p:grpSpPr>
                    <a:xfrm>
                      <a:off x="3602066" y="2244710"/>
                      <a:ext cx="1647733" cy="1653140"/>
                      <a:chOff x="3602066" y="2244710"/>
                      <a:chExt cx="1647733" cy="1653140"/>
                    </a:xfrm>
                  </p:grpSpPr>
                  <p:grpSp>
                    <p:nvGrpSpPr>
                      <p:cNvPr id="161" name="组合 160"/>
                      <p:cNvGrpSpPr/>
                      <p:nvPr/>
                    </p:nvGrpSpPr>
                    <p:grpSpPr>
                      <a:xfrm>
                        <a:off x="3611106" y="2418210"/>
                        <a:ext cx="1637341" cy="1479640"/>
                        <a:chOff x="52780" y="72437"/>
                        <a:chExt cx="5622235" cy="4269167"/>
                      </a:xfrm>
                    </p:grpSpPr>
                    <p:pic>
                      <p:nvPicPr>
                        <p:cNvPr id="162" name="Picture 3" descr="C:\Users\windows\Desktop\AAY-电镜图.tif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389" y="4169997"/>
                          <a:ext cx="5616626" cy="171607"/>
                        </a:xfrm>
                        <a:prstGeom prst="rect">
                          <a:avLst/>
                        </a:prstGeom>
                        <a:noFill/>
                        <a:ln>
                          <a:solidFill>
                            <a:schemeClr val="tx1"/>
                          </a:solidFill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  <p:pic>
                      <p:nvPicPr>
                        <p:cNvPr id="163" name="图片 162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9" cstate="print">
                          <a:extLst>
                            <a:ext uri="{BEBA8EAE-BF5A-486C-A8C5-ECC9F3942E4B}">
                              <a14:imgProps xmlns:a14="http://schemas.microsoft.com/office/drawing/2010/main">
                                <a14:imgLayer r:embed="rId10">
                                  <a14:imgEffect>
                                    <a14:brightnessContrast contrast="40000"/>
                                  </a14:imgEffect>
                                </a14:imgLayer>
                              </a14:imgProps>
                            </a:ex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2780" y="72437"/>
                          <a:ext cx="5616622" cy="4099283"/>
                        </a:xfrm>
                        <a:prstGeom prst="rect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</p:pic>
                  </p:grpSp>
                  <p:sp>
                    <p:nvSpPr>
                      <p:cNvPr id="170" name="矩形 169"/>
                      <p:cNvSpPr/>
                      <p:nvPr/>
                    </p:nvSpPr>
                    <p:spPr>
                      <a:xfrm>
                        <a:off x="3602066" y="2244710"/>
                        <a:ext cx="1647733" cy="15236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  <p:grpSp>
                <p:nvGrpSpPr>
                  <p:cNvPr id="25" name="组合 24"/>
                  <p:cNvGrpSpPr/>
                  <p:nvPr/>
                </p:nvGrpSpPr>
                <p:grpSpPr>
                  <a:xfrm>
                    <a:off x="5277486" y="2216095"/>
                    <a:ext cx="1632852" cy="1681761"/>
                    <a:chOff x="5277486" y="2216095"/>
                    <a:chExt cx="1632852" cy="1681761"/>
                  </a:xfrm>
                </p:grpSpPr>
                <p:sp>
                  <p:nvSpPr>
                    <p:cNvPr id="172" name="TextBox 171">
                      <a:extLst>
                        <a:ext uri="{FF2B5EF4-FFF2-40B4-BE49-F238E27FC236}">
                          <a16:creationId xmlns:a16="http://schemas.microsoft.com/office/drawing/2014/main" xmlns="" id="{930B68D0-C33F-478B-8D09-84A1C8B9924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921324" y="2216095"/>
                      <a:ext cx="338554" cy="230833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9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</a:t>
                      </a:r>
                    </a:p>
                  </p:txBody>
                </p:sp>
                <p:grpSp>
                  <p:nvGrpSpPr>
                    <p:cNvPr id="19" name="组合 18"/>
                    <p:cNvGrpSpPr/>
                    <p:nvPr/>
                  </p:nvGrpSpPr>
                  <p:grpSpPr>
                    <a:xfrm>
                      <a:off x="5277486" y="2249881"/>
                      <a:ext cx="1632852" cy="1647975"/>
                      <a:chOff x="5277486" y="2249881"/>
                      <a:chExt cx="1632852" cy="1647975"/>
                    </a:xfrm>
                  </p:grpSpPr>
                  <p:grpSp>
                    <p:nvGrpSpPr>
                      <p:cNvPr id="164" name="组合 163"/>
                      <p:cNvGrpSpPr/>
                      <p:nvPr/>
                    </p:nvGrpSpPr>
                    <p:grpSpPr>
                      <a:xfrm>
                        <a:off x="5280500" y="2428740"/>
                        <a:ext cx="1629596" cy="1469116"/>
                        <a:chOff x="51848" y="189819"/>
                        <a:chExt cx="5621863" cy="4249968"/>
                      </a:xfrm>
                    </p:grpSpPr>
                    <p:pic>
                      <p:nvPicPr>
                        <p:cNvPr id="165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 cstate="print">
                          <a:extLst>
                            <a:ext uri="{BEBA8EAE-BF5A-486C-A8C5-ECC9F3942E4B}">
                              <a14:imgProps xmlns:a14="http://schemas.microsoft.com/office/drawing/2010/main">
                                <a14:imgLayer r:embed="rId12">
                                  <a14:imgEffect>
                                    <a14:brightnessContrast contrast="40000"/>
                                  </a14:imgEffect>
                                </a14:imgLayer>
                              </a14:imgProps>
                            </a:ex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 bwMode="auto">
                        <a:xfrm>
                          <a:off x="51848" y="189819"/>
                          <a:ext cx="5616623" cy="4111794"/>
                        </a:xfrm>
                        <a:prstGeom prst="rect">
                          <a:avLst/>
                        </a:prstGeom>
                        <a:noFill/>
                        <a:ln>
                          <a:solidFill>
                            <a:schemeClr val="tx1"/>
                          </a:solidFill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  <p:pic>
                      <p:nvPicPr>
                        <p:cNvPr id="166" name="Picture 3" descr="C:\Users\windows\Desktop\AAY-电镜图.tif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088" y="4268180"/>
                          <a:ext cx="5616623" cy="171607"/>
                        </a:xfrm>
                        <a:prstGeom prst="rect">
                          <a:avLst/>
                        </a:prstGeom>
                        <a:noFill/>
                        <a:ln>
                          <a:solidFill>
                            <a:schemeClr val="tx1"/>
                          </a:solidFill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grpSp>
                  <p:sp>
                    <p:nvSpPr>
                      <p:cNvPr id="173" name="矩形 172"/>
                      <p:cNvSpPr/>
                      <p:nvPr/>
                    </p:nvSpPr>
                    <p:spPr>
                      <a:xfrm>
                        <a:off x="5277486" y="2249881"/>
                        <a:ext cx="1632852" cy="15236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  <p:grpSp>
                <p:nvGrpSpPr>
                  <p:cNvPr id="22" name="组合 21"/>
                  <p:cNvGrpSpPr/>
                  <p:nvPr/>
                </p:nvGrpSpPr>
                <p:grpSpPr>
                  <a:xfrm>
                    <a:off x="3586130" y="3874451"/>
                    <a:ext cx="1654145" cy="1689007"/>
                    <a:chOff x="3586130" y="3874451"/>
                    <a:chExt cx="1654145" cy="1689007"/>
                  </a:xfrm>
                </p:grpSpPr>
                <p:sp>
                  <p:nvSpPr>
                    <p:cNvPr id="175" name="TextBox 174">
                      <a:extLst>
                        <a:ext uri="{FF2B5EF4-FFF2-40B4-BE49-F238E27FC236}">
                          <a16:creationId xmlns:a16="http://schemas.microsoft.com/office/drawing/2014/main" xmlns="" id="{930B68D0-C33F-478B-8D09-84A1C8B9924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208072" y="3874451"/>
                      <a:ext cx="428321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9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AAT</a:t>
                      </a:r>
                    </a:p>
                  </p:txBody>
                </p:sp>
                <p:grpSp>
                  <p:nvGrpSpPr>
                    <p:cNvPr id="20" name="组合 19"/>
                    <p:cNvGrpSpPr/>
                    <p:nvPr/>
                  </p:nvGrpSpPr>
                  <p:grpSpPr>
                    <a:xfrm>
                      <a:off x="3586130" y="3927065"/>
                      <a:ext cx="1654145" cy="1636393"/>
                      <a:chOff x="3598162" y="3903001"/>
                      <a:chExt cx="1654145" cy="1636393"/>
                    </a:xfrm>
                  </p:grpSpPr>
                  <p:grpSp>
                    <p:nvGrpSpPr>
                      <p:cNvPr id="158" name="组合 157"/>
                      <p:cNvGrpSpPr/>
                      <p:nvPr/>
                    </p:nvGrpSpPr>
                    <p:grpSpPr>
                      <a:xfrm>
                        <a:off x="3604571" y="4074398"/>
                        <a:ext cx="1647736" cy="1464996"/>
                        <a:chOff x="21634" y="579398"/>
                        <a:chExt cx="5657943" cy="4268100"/>
                      </a:xfrm>
                    </p:grpSpPr>
                    <p:pic>
                      <p:nvPicPr>
                        <p:cNvPr id="159" name="Picture 3" descr="C:\Users\windows\Desktop\AAY-电镜图.tif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634" y="4674629"/>
                          <a:ext cx="5657943" cy="172869"/>
                        </a:xfrm>
                        <a:prstGeom prst="rect">
                          <a:avLst/>
                        </a:prstGeom>
                        <a:noFill/>
                        <a:ln>
                          <a:solidFill>
                            <a:schemeClr val="tx1"/>
                          </a:solidFill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  <p:pic>
                      <p:nvPicPr>
                        <p:cNvPr id="16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 cstate="print">
                          <a:extLst>
                            <a:ext uri="{BEBA8EAE-BF5A-486C-A8C5-ECC9F3942E4B}">
                              <a14:imgProps xmlns:a14="http://schemas.microsoft.com/office/drawing/2010/main">
                                <a14:imgLayer r:embed="rId16">
                                  <a14:imgEffect>
                                    <a14:brightnessContrast contrast="40000"/>
                                  </a14:imgEffect>
                                </a14:imgLayer>
                              </a14:imgProps>
                            </a:ex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 bwMode="auto">
                        <a:xfrm>
                          <a:off x="44069" y="579398"/>
                          <a:ext cx="5633352" cy="4075364"/>
                        </a:xfrm>
                        <a:prstGeom prst="rect">
                          <a:avLst/>
                        </a:prstGeom>
                        <a:noFill/>
                        <a:ln>
                          <a:solidFill>
                            <a:schemeClr val="tx1"/>
                          </a:solidFill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grpSp>
                  <p:sp>
                    <p:nvSpPr>
                      <p:cNvPr id="177" name="矩形 176"/>
                      <p:cNvSpPr/>
                      <p:nvPr/>
                    </p:nvSpPr>
                    <p:spPr>
                      <a:xfrm>
                        <a:off x="3598162" y="3903001"/>
                        <a:ext cx="1653522" cy="15236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  <p:grpSp>
                <p:nvGrpSpPr>
                  <p:cNvPr id="23" name="组合 22"/>
                  <p:cNvGrpSpPr/>
                  <p:nvPr/>
                </p:nvGrpSpPr>
                <p:grpSpPr>
                  <a:xfrm>
                    <a:off x="5267891" y="3899041"/>
                    <a:ext cx="1640685" cy="1663989"/>
                    <a:chOff x="5267891" y="3899041"/>
                    <a:chExt cx="1640685" cy="1663989"/>
                  </a:xfrm>
                </p:grpSpPr>
                <p:sp>
                  <p:nvSpPr>
                    <p:cNvPr id="178" name="TextBox 177">
                      <a:extLst>
                        <a:ext uri="{FF2B5EF4-FFF2-40B4-BE49-F238E27FC236}">
                          <a16:creationId xmlns:a16="http://schemas.microsoft.com/office/drawing/2014/main" xmlns="" id="{930B68D0-C33F-478B-8D09-84A1C8B9924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873197" y="3899041"/>
                      <a:ext cx="434734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9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AAY</a:t>
                      </a:r>
                    </a:p>
                  </p:txBody>
                </p:sp>
                <p:grpSp>
                  <p:nvGrpSpPr>
                    <p:cNvPr id="21" name="组合 20"/>
                    <p:cNvGrpSpPr/>
                    <p:nvPr/>
                  </p:nvGrpSpPr>
                  <p:grpSpPr>
                    <a:xfrm>
                      <a:off x="5267891" y="3934411"/>
                      <a:ext cx="1640685" cy="1628619"/>
                      <a:chOff x="5267891" y="3934411"/>
                      <a:chExt cx="1640685" cy="1628619"/>
                    </a:xfrm>
                  </p:grpSpPr>
                  <p:pic>
                    <p:nvPicPr>
                      <p:cNvPr id="157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 cstate="print"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18">
                                <a14:imgEffect>
                                  <a14:brightnessContrast contrast="40000"/>
                                </a14:imgEffect>
                              </a14:imgLayer>
                            </a14:imgProps>
                          </a:ex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 bwMode="auto">
                      <a:xfrm>
                        <a:off x="5280501" y="4105283"/>
                        <a:ext cx="1628075" cy="1457747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  <p:sp>
                    <p:nvSpPr>
                      <p:cNvPr id="179" name="矩形 178"/>
                      <p:cNvSpPr/>
                      <p:nvPr/>
                    </p:nvSpPr>
                    <p:spPr>
                      <a:xfrm>
                        <a:off x="5267891" y="3934411"/>
                        <a:ext cx="1632851" cy="15236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</p:grpSp>
            <p:cxnSp>
              <p:nvCxnSpPr>
                <p:cNvPr id="87" name="直接箭头连接符 86"/>
                <p:cNvCxnSpPr/>
                <p:nvPr/>
              </p:nvCxnSpPr>
              <p:spPr>
                <a:xfrm flipH="1">
                  <a:off x="6039373" y="2697123"/>
                  <a:ext cx="91440" cy="93357"/>
                </a:xfrm>
                <a:prstGeom prst="straightConnector1">
                  <a:avLst/>
                </a:prstGeom>
                <a:ln w="3175">
                  <a:solidFill>
                    <a:srgbClr val="FFC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直接箭头连接符 88"/>
                <p:cNvCxnSpPr/>
                <p:nvPr/>
              </p:nvCxnSpPr>
              <p:spPr>
                <a:xfrm flipH="1">
                  <a:off x="6097343" y="2899223"/>
                  <a:ext cx="91440" cy="93357"/>
                </a:xfrm>
                <a:prstGeom prst="straightConnector1">
                  <a:avLst/>
                </a:prstGeom>
                <a:ln w="3175">
                  <a:solidFill>
                    <a:srgbClr val="FFC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直接箭头连接符 89"/>
                <p:cNvCxnSpPr/>
                <p:nvPr/>
              </p:nvCxnSpPr>
              <p:spPr>
                <a:xfrm flipH="1">
                  <a:off x="6210307" y="3101323"/>
                  <a:ext cx="91440" cy="93357"/>
                </a:xfrm>
                <a:prstGeom prst="straightConnector1">
                  <a:avLst/>
                </a:prstGeom>
                <a:ln w="3175">
                  <a:solidFill>
                    <a:srgbClr val="FFC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直接箭头连接符 90"/>
                <p:cNvCxnSpPr/>
                <p:nvPr/>
              </p:nvCxnSpPr>
              <p:spPr>
                <a:xfrm flipH="1">
                  <a:off x="4347514" y="4303949"/>
                  <a:ext cx="91440" cy="93357"/>
                </a:xfrm>
                <a:prstGeom prst="straightConnector1">
                  <a:avLst/>
                </a:prstGeom>
                <a:ln w="3175">
                  <a:solidFill>
                    <a:srgbClr val="FFC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直接箭头连接符 91"/>
                <p:cNvCxnSpPr/>
                <p:nvPr/>
              </p:nvCxnSpPr>
              <p:spPr>
                <a:xfrm flipH="1">
                  <a:off x="4441289" y="4603006"/>
                  <a:ext cx="91440" cy="93357"/>
                </a:xfrm>
                <a:prstGeom prst="straightConnector1">
                  <a:avLst/>
                </a:prstGeom>
                <a:ln w="3175">
                  <a:solidFill>
                    <a:srgbClr val="FFC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直接箭头连接符 92"/>
                <p:cNvCxnSpPr/>
                <p:nvPr/>
              </p:nvCxnSpPr>
              <p:spPr>
                <a:xfrm flipH="1">
                  <a:off x="4564193" y="4432435"/>
                  <a:ext cx="91440" cy="93357"/>
                </a:xfrm>
                <a:prstGeom prst="straightConnector1">
                  <a:avLst/>
                </a:prstGeom>
                <a:ln w="3175">
                  <a:solidFill>
                    <a:srgbClr val="FFC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4" name="组合 83"/>
            <p:cNvGrpSpPr/>
            <p:nvPr/>
          </p:nvGrpSpPr>
          <p:grpSpPr>
            <a:xfrm>
              <a:off x="3477259" y="5349022"/>
              <a:ext cx="3272490" cy="1387447"/>
              <a:chOff x="10057" y="5757914"/>
              <a:chExt cx="3272490" cy="1387447"/>
            </a:xfrm>
          </p:grpSpPr>
          <p:grpSp>
            <p:nvGrpSpPr>
              <p:cNvPr id="85" name="组合 84"/>
              <p:cNvGrpSpPr/>
              <p:nvPr/>
            </p:nvGrpSpPr>
            <p:grpSpPr>
              <a:xfrm>
                <a:off x="394082" y="5757914"/>
                <a:ext cx="2888465" cy="1387447"/>
                <a:chOff x="12257" y="5360562"/>
                <a:chExt cx="3429960" cy="1504397"/>
              </a:xfrm>
            </p:grpSpPr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xmlns="" id="{1375F2BE-ABD0-44D3-A893-9E2652B1BC7F}"/>
                    </a:ext>
                  </a:extLst>
                </p:cNvPr>
                <p:cNvSpPr txBox="1"/>
                <p:nvPr/>
              </p:nvSpPr>
              <p:spPr>
                <a:xfrm>
                  <a:off x="2750860" y="6631355"/>
                  <a:ext cx="691357" cy="23360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Lamin</a:t>
                  </a:r>
                  <a:r>
                    <a:rPr lang="en-US" altLang="zh-CN" sz="8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β1</a:t>
                  </a:r>
                  <a:endParaRPr lang="en-US" sz="8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xmlns="" id="{063CB407-079D-4E1A-A654-716D1FCE9C2F}"/>
                    </a:ext>
                  </a:extLst>
                </p:cNvPr>
                <p:cNvSpPr txBox="1"/>
                <p:nvPr/>
              </p:nvSpPr>
              <p:spPr>
                <a:xfrm>
                  <a:off x="2759574" y="5716609"/>
                  <a:ext cx="575243" cy="3670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LC3 I</a:t>
                  </a:r>
                </a:p>
                <a:p>
                  <a:r>
                    <a:rPr lang="en-US" sz="8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LC3 II</a:t>
                  </a:r>
                </a:p>
              </p:txBody>
            </p:sp>
            <p:pic>
              <p:nvPicPr>
                <p:cNvPr id="95" name="Picture 3" descr="C:\Users\yuhuv\Desktop\图片1.tif">
                  <a:extLst>
                    <a:ext uri="{FF2B5EF4-FFF2-40B4-BE49-F238E27FC236}">
                      <a16:creationId xmlns:a16="http://schemas.microsoft.com/office/drawing/2014/main" xmlns="" id="{20B979C8-E444-4EC7-94AA-F2B7B0C734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258" y="5735372"/>
                  <a:ext cx="2786343" cy="26685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6" name="Picture 5" descr="C:\Users\yuhuv\Desktop\P62.png">
                  <a:extLst>
                    <a:ext uri="{FF2B5EF4-FFF2-40B4-BE49-F238E27FC236}">
                      <a16:creationId xmlns:a16="http://schemas.microsoft.com/office/drawing/2014/main" xmlns="" id="{1746AE3C-926B-4BDF-81F7-1C5D238E13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257" y="6053237"/>
                  <a:ext cx="2786342" cy="248384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xmlns="" id="{DFAD69FB-B835-4F86-AFE0-84CE2519E355}"/>
                    </a:ext>
                  </a:extLst>
                </p:cNvPr>
                <p:cNvSpPr txBox="1"/>
                <p:nvPr/>
              </p:nvSpPr>
              <p:spPr>
                <a:xfrm>
                  <a:off x="2773775" y="6019209"/>
                  <a:ext cx="415348" cy="23360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P62</a:t>
                  </a:r>
                </a:p>
              </p:txBody>
            </p:sp>
            <p:pic>
              <p:nvPicPr>
                <p:cNvPr id="98" name="Picture 6" descr="C:\Users\yuhuv\Desktop\整理博士数据--2021.3\博士实验数据--WB的图\WB的图 - Copy\lamb4.tif">
                  <a:extLst>
                    <a:ext uri="{FF2B5EF4-FFF2-40B4-BE49-F238E27FC236}">
                      <a16:creationId xmlns:a16="http://schemas.microsoft.com/office/drawing/2014/main" xmlns="" id="{7D4B4B9F-9482-4851-AC57-C70F5FADC1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83" y="6615569"/>
                  <a:ext cx="2781562" cy="219017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9" name="Picture 8">
                  <a:extLst>
                    <a:ext uri="{FF2B5EF4-FFF2-40B4-BE49-F238E27FC236}">
                      <a16:creationId xmlns:a16="http://schemas.microsoft.com/office/drawing/2014/main" xmlns="" id="{013C67D7-9270-43B9-A0FB-D119E252B2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257" y="6350792"/>
                  <a:ext cx="2807165" cy="220654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xmlns="" id="{FFB74596-4BC2-41C2-B5EA-17D363F0C834}"/>
                    </a:ext>
                  </a:extLst>
                </p:cNvPr>
                <p:cNvSpPr txBox="1"/>
                <p:nvPr/>
              </p:nvSpPr>
              <p:spPr>
                <a:xfrm>
                  <a:off x="2766847" y="6333261"/>
                  <a:ext cx="638059" cy="23360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LAMP2</a:t>
                  </a:r>
                  <a:endParaRPr lang="en-US" sz="8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xmlns="" id="{AFB6439B-0802-4FB8-940E-6D00E791E5D8}"/>
                    </a:ext>
                  </a:extLst>
                </p:cNvPr>
                <p:cNvSpPr txBox="1"/>
                <p:nvPr/>
              </p:nvSpPr>
              <p:spPr>
                <a:xfrm>
                  <a:off x="104109" y="5360562"/>
                  <a:ext cx="3099304" cy="30034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9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NC  </a:t>
                  </a:r>
                  <a:r>
                    <a:rPr lang="en-US" sz="900" b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</a:t>
                  </a:r>
                  <a:r>
                    <a:rPr lang="en-US" sz="9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HS    </a:t>
                  </a:r>
                  <a:r>
                    <a:rPr lang="en-US" sz="900" b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AAT    AAY   AAT+HS  </a:t>
                  </a:r>
                  <a:r>
                    <a:rPr lang="en-US" sz="9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AAY+HS</a:t>
                  </a:r>
                </a:p>
              </p:txBody>
            </p:sp>
            <p:cxnSp>
              <p:nvCxnSpPr>
                <p:cNvPr id="102" name="直接连接符 101"/>
                <p:cNvCxnSpPr/>
                <p:nvPr/>
              </p:nvCxnSpPr>
              <p:spPr>
                <a:xfrm>
                  <a:off x="12258" y="5644244"/>
                  <a:ext cx="2851282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xmlns="" id="{80C9F5AB-0699-408E-92FF-D285099706E9}"/>
                  </a:ext>
                </a:extLst>
              </p:cNvPr>
              <p:cNvSpPr txBox="1"/>
              <p:nvPr/>
            </p:nvSpPr>
            <p:spPr>
              <a:xfrm>
                <a:off x="10057" y="5838311"/>
                <a:ext cx="29527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endParaRPr lang="en-US" sz="12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3419603" y="2232990"/>
              <a:ext cx="3053028" cy="3174959"/>
              <a:chOff x="3419603" y="2232990"/>
              <a:chExt cx="3053028" cy="3174959"/>
            </a:xfrm>
          </p:grpSpPr>
          <p:grpSp>
            <p:nvGrpSpPr>
              <p:cNvPr id="134" name="组合 133"/>
              <p:cNvGrpSpPr/>
              <p:nvPr/>
            </p:nvGrpSpPr>
            <p:grpSpPr>
              <a:xfrm>
                <a:off x="3419603" y="2232990"/>
                <a:ext cx="3053028" cy="2967722"/>
                <a:chOff x="503435" y="355392"/>
                <a:chExt cx="3439132" cy="3343037"/>
              </a:xfrm>
            </p:grpSpPr>
            <p:pic>
              <p:nvPicPr>
                <p:cNvPr id="135" name="Picture 4" descr="C:\Users\yuhuv\Desktop\bodipy\Overlay-6-ADGFP-200-1-3.tif"/>
                <p:cNvPicPr>
                  <a:picLocks noChangeAspect="1" noChangeArrowheads="1"/>
                </p:cNvPicPr>
                <p:nvPr/>
              </p:nvPicPr>
              <p:blipFill>
                <a:blip r:embed="rId23" cstate="print">
                  <a:extLst>
                    <a:ext uri="{BEBA8EAE-BF5A-486C-A8C5-ECC9F3942E4B}">
                      <a14:imgProps xmlns:a14="http://schemas.microsoft.com/office/drawing/2010/main">
                        <a14:imgLayer r:embed="rId24">
                          <a14:imgEffect>
                            <a14:sharpenSoften amount="50000"/>
                          </a14:imgEffect>
                          <a14:imgEffect>
                            <a14:brightnessContrast bright="40000" contrast="-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9142" y="625290"/>
                  <a:ext cx="1575609" cy="140898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136" name="组合 135"/>
                <p:cNvGrpSpPr/>
                <p:nvPr/>
              </p:nvGrpSpPr>
              <p:grpSpPr>
                <a:xfrm>
                  <a:off x="503435" y="355392"/>
                  <a:ext cx="3439132" cy="3343037"/>
                  <a:chOff x="503435" y="355392"/>
                  <a:chExt cx="3439132" cy="3343037"/>
                </a:xfrm>
              </p:grpSpPr>
              <p:grpSp>
                <p:nvGrpSpPr>
                  <p:cNvPr id="139" name="组合 138"/>
                  <p:cNvGrpSpPr/>
                  <p:nvPr/>
                </p:nvGrpSpPr>
                <p:grpSpPr>
                  <a:xfrm>
                    <a:off x="503435" y="355392"/>
                    <a:ext cx="3439132" cy="1860877"/>
                    <a:chOff x="-105171" y="2356711"/>
                    <a:chExt cx="3460628" cy="1822189"/>
                  </a:xfrm>
                </p:grpSpPr>
                <p:sp>
                  <p:nvSpPr>
                    <p:cNvPr id="147" name="TextBox 146">
                      <a:extLst>
                        <a:ext uri="{FF2B5EF4-FFF2-40B4-BE49-F238E27FC236}">
                          <a16:creationId xmlns:a16="http://schemas.microsoft.com/office/drawing/2014/main" xmlns="" id="{80C9F5AB-0699-408E-92FF-D285099706E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105171" y="2356711"/>
                      <a:ext cx="334695" cy="305543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2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12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grpSp>
                  <p:nvGrpSpPr>
                    <p:cNvPr id="174" name="组合 173"/>
                    <p:cNvGrpSpPr/>
                    <p:nvPr/>
                  </p:nvGrpSpPr>
                  <p:grpSpPr>
                    <a:xfrm>
                      <a:off x="212508" y="2423567"/>
                      <a:ext cx="3142949" cy="1755333"/>
                      <a:chOff x="302924" y="2419826"/>
                      <a:chExt cx="3213849" cy="1933813"/>
                    </a:xfrm>
                  </p:grpSpPr>
                  <p:grpSp>
                    <p:nvGrpSpPr>
                      <p:cNvPr id="176" name="组合 175"/>
                      <p:cNvGrpSpPr/>
                      <p:nvPr/>
                    </p:nvGrpSpPr>
                    <p:grpSpPr>
                      <a:xfrm>
                        <a:off x="302924" y="2419826"/>
                        <a:ext cx="3213848" cy="246284"/>
                        <a:chOff x="126830" y="3443520"/>
                        <a:chExt cx="2984843" cy="230832"/>
                      </a:xfrm>
                    </p:grpSpPr>
                    <p:grpSp>
                      <p:nvGrpSpPr>
                        <p:cNvPr id="186" name="组合 185"/>
                        <p:cNvGrpSpPr/>
                        <p:nvPr/>
                      </p:nvGrpSpPr>
                      <p:grpSpPr>
                        <a:xfrm>
                          <a:off x="126830" y="3450896"/>
                          <a:ext cx="1501571" cy="209110"/>
                          <a:chOff x="113954" y="3447717"/>
                          <a:chExt cx="1657556" cy="230832"/>
                        </a:xfrm>
                      </p:grpSpPr>
                      <p:sp>
                        <p:nvSpPr>
                          <p:cNvPr id="189" name="TextBox 188">
                            <a:extLst>
                              <a:ext uri="{FF2B5EF4-FFF2-40B4-BE49-F238E27FC236}">
                                <a16:creationId xmlns:a16="http://schemas.microsoft.com/office/drawing/2014/main" xmlns="" id="{930B68D0-C33F-478B-8D09-84A1C8B99243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875256" y="3447717"/>
                            <a:ext cx="351377" cy="23083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rtlCol="0">
                            <a:spAutoFit/>
                          </a:bodyPr>
                          <a:lstStyle/>
                          <a:p>
                            <a:r>
                              <a:rPr lang="en-US" sz="900" b="1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NC</a:t>
                            </a:r>
                          </a:p>
                        </p:txBody>
                      </p:sp>
                      <p:sp>
                        <p:nvSpPr>
                          <p:cNvPr id="190" name="矩形 189"/>
                          <p:cNvSpPr/>
                          <p:nvPr/>
                        </p:nvSpPr>
                        <p:spPr>
                          <a:xfrm>
                            <a:off x="113954" y="3481495"/>
                            <a:ext cx="1657556" cy="197054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</p:grpSp>
                    <p:sp>
                      <p:nvSpPr>
                        <p:cNvPr id="187" name="矩形 186"/>
                        <p:cNvSpPr/>
                        <p:nvPr/>
                      </p:nvSpPr>
                      <p:spPr>
                        <a:xfrm>
                          <a:off x="1643046" y="3481712"/>
                          <a:ext cx="1468627" cy="165671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88" name="TextBox 187">
                          <a:extLst>
                            <a:ext uri="{FF2B5EF4-FFF2-40B4-BE49-F238E27FC236}">
                              <a16:creationId xmlns:a16="http://schemas.microsoft.com/office/drawing/2014/main" xmlns="" id="{930B68D0-C33F-478B-8D09-84A1C8B99243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192890" y="3443520"/>
                          <a:ext cx="338554" cy="2308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r>
                            <a:rPr lang="en-US" sz="900" b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HS</a:t>
                          </a:r>
                        </a:p>
                      </p:txBody>
                    </p:sp>
                  </p:grpSp>
                  <p:grpSp>
                    <p:nvGrpSpPr>
                      <p:cNvPr id="180" name="组合 179"/>
                      <p:cNvGrpSpPr/>
                      <p:nvPr/>
                    </p:nvGrpSpPr>
                    <p:grpSpPr>
                      <a:xfrm>
                        <a:off x="311033" y="4122792"/>
                        <a:ext cx="1608667" cy="229217"/>
                        <a:chOff x="114706" y="5385754"/>
                        <a:chExt cx="1693637" cy="230831"/>
                      </a:xfrm>
                    </p:grpSpPr>
                    <p:sp>
                      <p:nvSpPr>
                        <p:cNvPr id="184" name="矩形 183"/>
                        <p:cNvSpPr/>
                        <p:nvPr/>
                      </p:nvSpPr>
                      <p:spPr>
                        <a:xfrm>
                          <a:off x="114706" y="5416881"/>
                          <a:ext cx="1693637" cy="183321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85" name="TextBox 184">
                          <a:extLst>
                            <a:ext uri="{FF2B5EF4-FFF2-40B4-BE49-F238E27FC236}">
                              <a16:creationId xmlns:a16="http://schemas.microsoft.com/office/drawing/2014/main" xmlns="" id="{930B68D0-C33F-478B-8D09-84A1C8B99243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712744" y="5385754"/>
                          <a:ext cx="428321" cy="230831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r>
                            <a:rPr lang="en-US" sz="900" b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AAT</a:t>
                          </a:r>
                        </a:p>
                      </p:txBody>
                    </p:sp>
                  </p:grpSp>
                  <p:grpSp>
                    <p:nvGrpSpPr>
                      <p:cNvPr id="181" name="组合 180"/>
                      <p:cNvGrpSpPr/>
                      <p:nvPr/>
                    </p:nvGrpSpPr>
                    <p:grpSpPr>
                      <a:xfrm>
                        <a:off x="1941440" y="4122808"/>
                        <a:ext cx="1575333" cy="230831"/>
                        <a:chOff x="1941440" y="4122808"/>
                        <a:chExt cx="1575333" cy="230831"/>
                      </a:xfrm>
                    </p:grpSpPr>
                    <p:sp>
                      <p:nvSpPr>
                        <p:cNvPr id="182" name="矩形 181"/>
                        <p:cNvSpPr/>
                        <p:nvPr/>
                      </p:nvSpPr>
                      <p:spPr>
                        <a:xfrm>
                          <a:off x="1941440" y="4153718"/>
                          <a:ext cx="1575333" cy="182040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83" name="TextBox 182">
                          <a:extLst>
                            <a:ext uri="{FF2B5EF4-FFF2-40B4-BE49-F238E27FC236}">
                              <a16:creationId xmlns:a16="http://schemas.microsoft.com/office/drawing/2014/main" xmlns="" id="{930B68D0-C33F-478B-8D09-84A1C8B99243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503506" y="4122808"/>
                          <a:ext cx="434734" cy="230831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r>
                            <a:rPr lang="en-US" sz="900" b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AAY</a:t>
                          </a:r>
                        </a:p>
                      </p:txBody>
                    </p:sp>
                  </p:grpSp>
                </p:grpSp>
              </p:grpSp>
              <p:pic>
                <p:nvPicPr>
                  <p:cNvPr id="141" name="Picture 3" descr="C:\Users\yuhuv\Desktop\bodipy\Overlay-6-ADGFP-200-1-2.tif"/>
                  <p:cNvPicPr>
                    <a:picLocks noChangeAspect="1" noChangeArrowheads="1"/>
                  </p:cNvPicPr>
                  <p:nvPr/>
                </p:nvPicPr>
                <p:blipFill>
                  <a:blip r:embed="rId25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26">
                            <a14:imgEffect>
                              <a14:sharpenSoften amount="50000"/>
                            </a14:imgEffect>
                            <a14:imgEffect>
                              <a14:brightnessContrast bright="20000" contrast="-2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7022" y="2207441"/>
                    <a:ext cx="1567729" cy="1490988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45" name="Picture 6" descr="C:\Users\yuhuv\Desktop\bodipy\Overlay-6-ADGFP-200-1.tif"/>
                  <p:cNvPicPr>
                    <a:picLocks noChangeAspect="1" noChangeArrowheads="1"/>
                  </p:cNvPicPr>
                  <p:nvPr/>
                </p:nvPicPr>
                <p:blipFill>
                  <a:blip r:embed="rId27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28">
                            <a14:imgEffect>
                              <a14:brightnessContrast bright="40000" contrast="-2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403555" y="2207440"/>
                    <a:ext cx="1539012" cy="149098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137" name="Picture 8" descr="C:\Users\yuhuv\Desktop\bodipy\Overlay-6-ADGFP-1-200-1-3.tif"/>
                <p:cNvPicPr>
                  <a:picLocks noChangeAspect="1" noChangeArrowheads="1"/>
                </p:cNvPicPr>
                <p:nvPr/>
              </p:nvPicPr>
              <p:blipFill>
                <a:blip r:embed="rId29" cstate="print">
                  <a:extLst>
                    <a:ext uri="{BEBA8EAE-BF5A-486C-A8C5-ECC9F3942E4B}">
                      <a14:imgProps xmlns:a14="http://schemas.microsoft.com/office/drawing/2010/main">
                        <a14:imgLayer r:embed="rId30">
                          <a14:imgEffect>
                            <a14:sharpenSoften amount="5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05753" y="625290"/>
                  <a:ext cx="1536813" cy="140565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03" name="TextBox 102"/>
              <p:cNvSpPr txBox="1"/>
              <p:nvPr/>
            </p:nvSpPr>
            <p:spPr>
              <a:xfrm>
                <a:off x="3627875" y="5161728"/>
                <a:ext cx="16369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LC3-GFP</a:t>
                </a:r>
                <a:r>
                  <a:rPr lang="en-US" sz="10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</a:t>
                </a:r>
                <a:r>
                  <a:rPr lang="en-US" sz="100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lysosome</a:t>
                </a:r>
                <a:r>
                  <a:rPr lang="en-US" sz="10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</a:t>
                </a:r>
                <a:r>
                  <a:rPr lang="en-US" sz="100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nucleus</a:t>
                </a:r>
                <a:endParaRPr lang="en-US" sz="100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1740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739" y="298962"/>
            <a:ext cx="6566435" cy="7410357"/>
            <a:chOff x="55739" y="298962"/>
            <a:chExt cx="6566435" cy="7410357"/>
          </a:xfrm>
        </p:grpSpPr>
        <p:grpSp>
          <p:nvGrpSpPr>
            <p:cNvPr id="17" name="组合 16"/>
            <p:cNvGrpSpPr/>
            <p:nvPr/>
          </p:nvGrpSpPr>
          <p:grpSpPr>
            <a:xfrm>
              <a:off x="145122" y="313322"/>
              <a:ext cx="3375742" cy="2833608"/>
              <a:chOff x="3293948" y="2392174"/>
              <a:chExt cx="3262969" cy="2364519"/>
            </a:xfrm>
          </p:grpSpPr>
          <p:pic>
            <p:nvPicPr>
              <p:cNvPr id="59" name="Picture 2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3293948" y="2661523"/>
                <a:ext cx="3262969" cy="20951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7C688AC8-FBC5-446A-907B-8947709B1C4A}"/>
                  </a:ext>
                </a:extLst>
              </p:cNvPr>
              <p:cNvSpPr txBox="1"/>
              <p:nvPr/>
            </p:nvSpPr>
            <p:spPr>
              <a:xfrm>
                <a:off x="3331757" y="2392174"/>
                <a:ext cx="304003" cy="2568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14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97824" y="3336205"/>
              <a:ext cx="3636570" cy="1280719"/>
              <a:chOff x="275203" y="2352766"/>
              <a:chExt cx="3636570" cy="1280719"/>
            </a:xfrm>
          </p:grpSpPr>
          <p:pic>
            <p:nvPicPr>
              <p:cNvPr id="80" name="Picture 5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35064" y="3073072"/>
                <a:ext cx="2651760" cy="269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5" name="组合 14"/>
              <p:cNvGrpSpPr/>
              <p:nvPr/>
            </p:nvGrpSpPr>
            <p:grpSpPr>
              <a:xfrm>
                <a:off x="275203" y="2352766"/>
                <a:ext cx="3636570" cy="1280719"/>
                <a:chOff x="174354" y="2492622"/>
                <a:chExt cx="3636570" cy="1280719"/>
              </a:xfrm>
            </p:grpSpPr>
            <p:grpSp>
              <p:nvGrpSpPr>
                <p:cNvPr id="48" name="组合 47"/>
                <p:cNvGrpSpPr/>
                <p:nvPr/>
              </p:nvGrpSpPr>
              <p:grpSpPr>
                <a:xfrm>
                  <a:off x="279872" y="2686006"/>
                  <a:ext cx="3531052" cy="1087335"/>
                  <a:chOff x="195938" y="5395752"/>
                  <a:chExt cx="3531052" cy="1087335"/>
                </a:xfrm>
              </p:grpSpPr>
              <p:grpSp>
                <p:nvGrpSpPr>
                  <p:cNvPr id="50" name="Group 84">
                    <a:extLst>
                      <a:ext uri="{FF2B5EF4-FFF2-40B4-BE49-F238E27FC236}">
                        <a16:creationId xmlns:a16="http://schemas.microsoft.com/office/drawing/2014/main" xmlns="" id="{FD45B786-029F-42D0-A9BC-C9986154430C}"/>
                      </a:ext>
                    </a:extLst>
                  </p:cNvPr>
                  <p:cNvGrpSpPr/>
                  <p:nvPr/>
                </p:nvGrpSpPr>
                <p:grpSpPr>
                  <a:xfrm>
                    <a:off x="195938" y="5395752"/>
                    <a:ext cx="3531052" cy="1087335"/>
                    <a:chOff x="8101738" y="6584986"/>
                    <a:chExt cx="4129324" cy="1182651"/>
                  </a:xfrm>
                </p:grpSpPr>
                <p:pic>
                  <p:nvPicPr>
                    <p:cNvPr id="60" name="Picture 15" descr="C:\Users\yuhuv\Desktop\博士实验数据--WB的图\WB的图 - Copy\lamb3.tif">
                      <a:extLst>
                        <a:ext uri="{FF2B5EF4-FFF2-40B4-BE49-F238E27FC236}">
                          <a16:creationId xmlns:a16="http://schemas.microsoft.com/office/drawing/2014/main" xmlns="" id="{28E2725A-129E-445B-8046-D5CB5EA63743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8282976" y="7497033"/>
                      <a:ext cx="3073246" cy="270604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sp>
                  <p:nvSpPr>
                    <p:cNvPr id="62" name="TextBox 61">
                      <a:extLst>
                        <a:ext uri="{FF2B5EF4-FFF2-40B4-BE49-F238E27FC236}">
                          <a16:creationId xmlns:a16="http://schemas.microsoft.com/office/drawing/2014/main" xmlns="" id="{78E6554E-D2AC-4AFB-B948-AA6434DACCB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306486" y="7481619"/>
                      <a:ext cx="924576" cy="26780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00" b="1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Lamin</a:t>
                      </a:r>
                      <a:r>
                        <a:rPr lang="el-GR" sz="1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r>
                        <a:rPr lang="en-US" sz="1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p:txBody>
                </p:sp>
                <p:sp>
                  <p:nvSpPr>
                    <p:cNvPr id="63" name="TextBox 62">
                      <a:extLst>
                        <a:ext uri="{FF2B5EF4-FFF2-40B4-BE49-F238E27FC236}">
                          <a16:creationId xmlns:a16="http://schemas.microsoft.com/office/drawing/2014/main" xmlns="" id="{9B797720-3FEE-48C2-9CB7-4B6301D269C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101738" y="6584986"/>
                      <a:ext cx="3676468" cy="26780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0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</a:t>
                      </a:r>
                      <a:r>
                        <a:rPr lang="en-US" sz="1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NC    </a:t>
                      </a:r>
                      <a:r>
                        <a:rPr lang="en-US" sz="10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HS     AAT    </a:t>
                      </a:r>
                      <a:r>
                        <a:rPr lang="en-US" sz="1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AAY   </a:t>
                      </a:r>
                      <a:r>
                        <a:rPr lang="en-US" sz="10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AAT+HS   </a:t>
                      </a:r>
                      <a:r>
                        <a:rPr lang="en-US" sz="1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AAY+HS</a:t>
                      </a:r>
                    </a:p>
                  </p:txBody>
                </p:sp>
                <p:pic>
                  <p:nvPicPr>
                    <p:cNvPr id="64" name="Picture 66" descr="A close up of a person's face&#10;&#10;Description automatically generated with low confidence">
                      <a:extLst>
                        <a:ext uri="{FF2B5EF4-FFF2-40B4-BE49-F238E27FC236}">
                          <a16:creationId xmlns:a16="http://schemas.microsoft.com/office/drawing/2014/main" xmlns="" id="{F422C825-9E1B-4A07-A72D-B23801A681A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V="1">
                      <a:off x="8296135" y="6870239"/>
                      <a:ext cx="3073245" cy="252174"/>
                    </a:xfrm>
                    <a:prstGeom prst="rect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</p:pic>
                <p:sp>
                  <p:nvSpPr>
                    <p:cNvPr id="65" name="TextBox 64">
                      <a:extLst>
                        <a:ext uri="{FF2B5EF4-FFF2-40B4-BE49-F238E27FC236}">
                          <a16:creationId xmlns:a16="http://schemas.microsoft.com/office/drawing/2014/main" xmlns="" id="{35BA6B57-853A-4D13-8585-E03D6DBF227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326783" y="6832436"/>
                      <a:ext cx="841063" cy="26780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KEAP1</a:t>
                      </a:r>
                    </a:p>
                  </p:txBody>
                </p:sp>
              </p:grpSp>
              <p:cxnSp>
                <p:nvCxnSpPr>
                  <p:cNvPr id="58" name="直接连接符 57"/>
                  <p:cNvCxnSpPr/>
                  <p:nvPr/>
                </p:nvCxnSpPr>
                <p:spPr>
                  <a:xfrm>
                    <a:off x="358647" y="5609206"/>
                    <a:ext cx="2651760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xmlns="" id="{7C688AC8-FBC5-446A-907B-8947709B1C4A}"/>
                    </a:ext>
                  </a:extLst>
                </p:cNvPr>
                <p:cNvSpPr txBox="1"/>
                <p:nvPr/>
              </p:nvSpPr>
              <p:spPr>
                <a:xfrm>
                  <a:off x="174354" y="2492622"/>
                  <a:ext cx="314510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</a:t>
                  </a:r>
                </a:p>
              </p:txBody>
            </p:sp>
          </p:grp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xmlns="" id="{706028C8-5AB6-47C1-A215-092B2C90D2A4}"/>
                  </a:ext>
                </a:extLst>
              </p:cNvPr>
              <p:cNvSpPr txBox="1"/>
              <p:nvPr/>
            </p:nvSpPr>
            <p:spPr>
              <a:xfrm>
                <a:off x="3147052" y="3062238"/>
                <a:ext cx="513282" cy="3011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NRF2</a:t>
                </a: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3553041" y="3314387"/>
              <a:ext cx="2974539" cy="1506083"/>
              <a:chOff x="3741808" y="2426720"/>
              <a:chExt cx="2779059" cy="1506083"/>
            </a:xfrm>
          </p:grpSpPr>
          <p:cxnSp>
            <p:nvCxnSpPr>
              <p:cNvPr id="84" name="直接连接符 83"/>
              <p:cNvCxnSpPr/>
              <p:nvPr/>
            </p:nvCxnSpPr>
            <p:spPr>
              <a:xfrm flipH="1">
                <a:off x="4083617" y="3425120"/>
                <a:ext cx="1" cy="457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" name="组合 21"/>
              <p:cNvGrpSpPr/>
              <p:nvPr/>
            </p:nvGrpSpPr>
            <p:grpSpPr>
              <a:xfrm>
                <a:off x="3741808" y="2426720"/>
                <a:ext cx="2779059" cy="1506083"/>
                <a:chOff x="3741808" y="2426720"/>
                <a:chExt cx="2779059" cy="1506083"/>
              </a:xfrm>
            </p:grpSpPr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xmlns="" id="{7C688AC8-FBC5-446A-907B-8947709B1C4A}"/>
                    </a:ext>
                  </a:extLst>
                </p:cNvPr>
                <p:cNvSpPr txBox="1"/>
                <p:nvPr/>
              </p:nvSpPr>
              <p:spPr>
                <a:xfrm>
                  <a:off x="3741808" y="2490523"/>
                  <a:ext cx="28485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E</a:t>
                  </a:r>
                  <a:endParaRPr lang="en-US" sz="14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31" name="组合 30"/>
                <p:cNvGrpSpPr/>
                <p:nvPr/>
              </p:nvGrpSpPr>
              <p:grpSpPr>
                <a:xfrm>
                  <a:off x="3795879" y="2426720"/>
                  <a:ext cx="2724988" cy="1506083"/>
                  <a:chOff x="3795879" y="2426720"/>
                  <a:chExt cx="2724988" cy="1506083"/>
                </a:xfrm>
              </p:grpSpPr>
              <p:cxnSp>
                <p:nvCxnSpPr>
                  <p:cNvPr id="25" name="直接连接符 24"/>
                  <p:cNvCxnSpPr/>
                  <p:nvPr/>
                </p:nvCxnSpPr>
                <p:spPr>
                  <a:xfrm flipH="1">
                    <a:off x="4093769" y="2863241"/>
                    <a:ext cx="1" cy="4572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30" name="组合 29"/>
                  <p:cNvGrpSpPr/>
                  <p:nvPr/>
                </p:nvGrpSpPr>
                <p:grpSpPr>
                  <a:xfrm>
                    <a:off x="3795879" y="2426720"/>
                    <a:ext cx="2724988" cy="1506083"/>
                    <a:chOff x="3787641" y="2426720"/>
                    <a:chExt cx="2724988" cy="1506083"/>
                  </a:xfrm>
                </p:grpSpPr>
                <p:pic>
                  <p:nvPicPr>
                    <p:cNvPr id="1026" name="Picture 2" descr="C:\Users\yuhuv\Desktop\HIF 6 samples - 副本 - Copy.pn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471854" y="3140209"/>
                      <a:ext cx="2038889" cy="184138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grpSp>
                  <p:nvGrpSpPr>
                    <p:cNvPr id="18" name="组合 17"/>
                    <p:cNvGrpSpPr/>
                    <p:nvPr/>
                  </p:nvGrpSpPr>
                  <p:grpSpPr>
                    <a:xfrm>
                      <a:off x="4417101" y="2621310"/>
                      <a:ext cx="388248" cy="246221"/>
                      <a:chOff x="4068762" y="2660288"/>
                      <a:chExt cx="449470" cy="246221"/>
                    </a:xfrm>
                  </p:grpSpPr>
                  <p:cxnSp>
                    <p:nvCxnSpPr>
                      <p:cNvPr id="56" name="直接连接符 55"/>
                      <p:cNvCxnSpPr/>
                      <p:nvPr/>
                    </p:nvCxnSpPr>
                    <p:spPr>
                      <a:xfrm>
                        <a:off x="4140924" y="2880573"/>
                        <a:ext cx="274320" cy="0"/>
                      </a:xfrm>
                      <a:prstGeom prst="line">
                        <a:avLst/>
                      </a:prstGeom>
                      <a:ln w="190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" name="TextBox 2"/>
                      <p:cNvSpPr txBox="1"/>
                      <p:nvPr/>
                    </p:nvSpPr>
                    <p:spPr>
                      <a:xfrm>
                        <a:off x="4068762" y="2660288"/>
                        <a:ext cx="449470" cy="24622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00" b="1" smtClean="0"/>
                          <a:t>IgG</a:t>
                        </a:r>
                        <a:endParaRPr lang="en-US" sz="1000" b="1"/>
                      </a:p>
                    </p:txBody>
                  </p:sp>
                </p:grpSp>
                <p:grpSp>
                  <p:nvGrpSpPr>
                    <p:cNvPr id="4" name="组合 3"/>
                    <p:cNvGrpSpPr/>
                    <p:nvPr/>
                  </p:nvGrpSpPr>
                  <p:grpSpPr>
                    <a:xfrm>
                      <a:off x="4775316" y="2630096"/>
                      <a:ext cx="631879" cy="246221"/>
                      <a:chOff x="4496421" y="2672069"/>
                      <a:chExt cx="731520" cy="246221"/>
                    </a:xfrm>
                  </p:grpSpPr>
                  <p:cxnSp>
                    <p:nvCxnSpPr>
                      <p:cNvPr id="69" name="直接连接符 68"/>
                      <p:cNvCxnSpPr/>
                      <p:nvPr/>
                    </p:nvCxnSpPr>
                    <p:spPr>
                      <a:xfrm>
                        <a:off x="4496421" y="2881127"/>
                        <a:ext cx="731520" cy="0"/>
                      </a:xfrm>
                      <a:prstGeom prst="line">
                        <a:avLst/>
                      </a:prstGeom>
                      <a:ln w="190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70" name="TextBox 69"/>
                      <p:cNvSpPr txBox="1"/>
                      <p:nvPr/>
                    </p:nvSpPr>
                    <p:spPr>
                      <a:xfrm>
                        <a:off x="4515719" y="2672069"/>
                        <a:ext cx="649895" cy="24622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00" b="1" smtClean="0"/>
                          <a:t>KEAP1</a:t>
                        </a:r>
                        <a:endParaRPr lang="en-US" sz="1000" b="1"/>
                      </a:p>
                    </p:txBody>
                  </p:sp>
                </p:grpSp>
                <p:grpSp>
                  <p:nvGrpSpPr>
                    <p:cNvPr id="5" name="组合 4"/>
                    <p:cNvGrpSpPr/>
                    <p:nvPr/>
                  </p:nvGrpSpPr>
                  <p:grpSpPr>
                    <a:xfrm>
                      <a:off x="5746927" y="2628564"/>
                      <a:ext cx="710864" cy="246221"/>
                      <a:chOff x="5639421" y="2658488"/>
                      <a:chExt cx="822960" cy="246221"/>
                    </a:xfrm>
                  </p:grpSpPr>
                  <p:cxnSp>
                    <p:nvCxnSpPr>
                      <p:cNvPr id="71" name="直接连接符 70"/>
                      <p:cNvCxnSpPr/>
                      <p:nvPr/>
                    </p:nvCxnSpPr>
                    <p:spPr>
                      <a:xfrm>
                        <a:off x="5639421" y="2876600"/>
                        <a:ext cx="822960" cy="0"/>
                      </a:xfrm>
                      <a:prstGeom prst="line">
                        <a:avLst/>
                      </a:prstGeom>
                      <a:ln w="190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72" name="TextBox 71"/>
                      <p:cNvSpPr txBox="1"/>
                      <p:nvPr/>
                    </p:nvSpPr>
                    <p:spPr>
                      <a:xfrm>
                        <a:off x="5738262" y="2658488"/>
                        <a:ext cx="649895" cy="24622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00" b="1" smtClean="0"/>
                          <a:t>KEAP1</a:t>
                        </a:r>
                        <a:endParaRPr lang="en-US" sz="1000" b="1"/>
                      </a:p>
                    </p:txBody>
                  </p:sp>
                </p:grpSp>
                <p:sp>
                  <p:nvSpPr>
                    <p:cNvPr id="23" name="TextBox 22"/>
                    <p:cNvSpPr txBox="1"/>
                    <p:nvPr/>
                  </p:nvSpPr>
                  <p:spPr>
                    <a:xfrm>
                      <a:off x="4845537" y="2426720"/>
                      <a:ext cx="365760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00" b="1"/>
                        <a:t>HS</a:t>
                      </a:r>
                    </a:p>
                  </p:txBody>
                </p:sp>
                <p:cxnSp>
                  <p:nvCxnSpPr>
                    <p:cNvPr id="73" name="直接连接符 72"/>
                    <p:cNvCxnSpPr/>
                    <p:nvPr/>
                  </p:nvCxnSpPr>
                  <p:spPr>
                    <a:xfrm>
                      <a:off x="4452078" y="2649395"/>
                      <a:ext cx="2011680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74" name="TextBox 73"/>
                    <p:cNvSpPr txBox="1"/>
                    <p:nvPr/>
                  </p:nvSpPr>
                  <p:spPr>
                    <a:xfrm>
                      <a:off x="5866691" y="2437087"/>
                      <a:ext cx="428322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00" b="1" smtClean="0"/>
                        <a:t>AAT</a:t>
                      </a:r>
                      <a:endParaRPr lang="en-US" sz="1000" b="1"/>
                    </a:p>
                  </p:txBody>
                </p:sp>
                <p:pic>
                  <p:nvPicPr>
                    <p:cNvPr id="1029" name="Picture 5" descr="C:\Users\yuhuv\Desktop\c4(sg2) - Copy1.tif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8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467885" y="2890226"/>
                      <a:ext cx="2044743" cy="2081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sp>
                  <p:nvSpPr>
                    <p:cNvPr id="76" name="TextBox 75"/>
                    <p:cNvSpPr txBox="1"/>
                    <p:nvPr/>
                  </p:nvSpPr>
                  <p:spPr>
                    <a:xfrm rot="16200000">
                      <a:off x="3793723" y="2884401"/>
                      <a:ext cx="319318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200" b="1" smtClean="0"/>
                        <a:t>IP</a:t>
                      </a:r>
                      <a:endParaRPr lang="en-US" sz="1200" b="1"/>
                    </a:p>
                  </p:txBody>
                </p:sp>
                <p:sp>
                  <p:nvSpPr>
                    <p:cNvPr id="77" name="TextBox 76"/>
                    <p:cNvSpPr txBox="1"/>
                    <p:nvPr/>
                  </p:nvSpPr>
                  <p:spPr>
                    <a:xfrm>
                      <a:off x="4035637" y="2861009"/>
                      <a:ext cx="522900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900" b="1" smtClean="0"/>
                        <a:t>KEAP1</a:t>
                      </a:r>
                      <a:endParaRPr lang="en-US" sz="900" b="1"/>
                    </a:p>
                  </p:txBody>
                </p:sp>
                <p:sp>
                  <p:nvSpPr>
                    <p:cNvPr id="78" name="TextBox 77"/>
                    <p:cNvSpPr txBox="1"/>
                    <p:nvPr/>
                  </p:nvSpPr>
                  <p:spPr>
                    <a:xfrm>
                      <a:off x="4016845" y="3406131"/>
                      <a:ext cx="522900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900" b="1" smtClean="0"/>
                        <a:t>KEAP1</a:t>
                      </a:r>
                      <a:endParaRPr lang="en-US" sz="900" b="1"/>
                    </a:p>
                  </p:txBody>
                </p:sp>
                <p:sp>
                  <p:nvSpPr>
                    <p:cNvPr id="79" name="TextBox 78"/>
                    <p:cNvSpPr txBox="1"/>
                    <p:nvPr/>
                  </p:nvSpPr>
                  <p:spPr>
                    <a:xfrm rot="16200000">
                      <a:off x="3647058" y="3515220"/>
                      <a:ext cx="55816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200" b="1" smtClean="0"/>
                        <a:t>Input</a:t>
                      </a:r>
                      <a:endParaRPr lang="en-US" sz="1200" b="1"/>
                    </a:p>
                  </p:txBody>
                </p:sp>
                <p:sp>
                  <p:nvSpPr>
                    <p:cNvPr id="81" name="TextBox 80"/>
                    <p:cNvSpPr txBox="1"/>
                    <p:nvPr/>
                  </p:nvSpPr>
                  <p:spPr>
                    <a:xfrm>
                      <a:off x="4041987" y="3128035"/>
                      <a:ext cx="466794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900" b="1" smtClean="0"/>
                        <a:t>NRF2</a:t>
                      </a:r>
                      <a:endParaRPr lang="en-US" sz="900" b="1"/>
                    </a:p>
                  </p:txBody>
                </p:sp>
                <p:sp>
                  <p:nvSpPr>
                    <p:cNvPr id="83" name="TextBox 82"/>
                    <p:cNvSpPr txBox="1"/>
                    <p:nvPr/>
                  </p:nvSpPr>
                  <p:spPr>
                    <a:xfrm>
                      <a:off x="4057698" y="3679570"/>
                      <a:ext cx="466794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900" b="1" smtClean="0"/>
                        <a:t>NRF2</a:t>
                      </a:r>
                      <a:endParaRPr lang="en-US" sz="900" b="1"/>
                    </a:p>
                  </p:txBody>
                </p:sp>
                <p:pic>
                  <p:nvPicPr>
                    <p:cNvPr id="1031" name="Picture 7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 bwMode="auto">
                    <a:xfrm>
                      <a:off x="4479434" y="3641226"/>
                      <a:ext cx="2033195" cy="209298"/>
                    </a:xfrm>
                    <a:prstGeom prst="rect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28" name="图片 27"/>
                    <p:cNvPicPr>
                      <a:picLocks noChangeAspect="1"/>
                    </p:cNvPicPr>
                    <p:nvPr/>
                  </p:nvPicPr>
                  <p:blipFill>
                    <a:blip r:embed="rId10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467885" y="3378049"/>
                      <a:ext cx="2042857" cy="219456"/>
                    </a:xfrm>
                    <a:prstGeom prst="rect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</p:pic>
              </p:grpSp>
            </p:grpSp>
          </p:grpSp>
        </p:grpSp>
        <p:grpSp>
          <p:nvGrpSpPr>
            <p:cNvPr id="6" name="组合 5"/>
            <p:cNvGrpSpPr/>
            <p:nvPr/>
          </p:nvGrpSpPr>
          <p:grpSpPr>
            <a:xfrm>
              <a:off x="55739" y="4915066"/>
              <a:ext cx="6566435" cy="2794253"/>
              <a:chOff x="1962" y="3860896"/>
              <a:chExt cx="6350178" cy="2794253"/>
            </a:xfrm>
          </p:grpSpPr>
          <p:pic>
            <p:nvPicPr>
              <p:cNvPr id="1034" name="Picture 10" descr="C:\Users\yuhuv\Desktop\图片4.png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5743" y="3952965"/>
                <a:ext cx="6186397" cy="27021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xmlns="" id="{7C688AC8-FBC5-446A-907B-8947709B1C4A}"/>
                  </a:ext>
                </a:extLst>
              </p:cNvPr>
              <p:cNvSpPr txBox="1"/>
              <p:nvPr/>
            </p:nvSpPr>
            <p:spPr>
              <a:xfrm>
                <a:off x="1962" y="3860896"/>
                <a:ext cx="30489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endParaRPr lang="en-US" sz="14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3444554" y="298962"/>
              <a:ext cx="3177620" cy="2847975"/>
              <a:chOff x="3444554" y="298962"/>
              <a:chExt cx="3177620" cy="2847975"/>
            </a:xfrm>
          </p:grpSpPr>
          <p:pic>
            <p:nvPicPr>
              <p:cNvPr id="5123" name="Picture 3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83826" y="636111"/>
                <a:ext cx="3138348" cy="25108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xmlns="" id="{7C688AC8-FBC5-446A-907B-8947709B1C4A}"/>
                  </a:ext>
                </a:extLst>
              </p:cNvPr>
              <p:cNvSpPr txBox="1"/>
              <p:nvPr/>
            </p:nvSpPr>
            <p:spPr>
              <a:xfrm>
                <a:off x="3444554" y="298962"/>
                <a:ext cx="3145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en-US" sz="14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6552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56307" y="378073"/>
            <a:ext cx="6925454" cy="7501174"/>
            <a:chOff x="-56307" y="378073"/>
            <a:chExt cx="6925454" cy="7501174"/>
          </a:xfrm>
        </p:grpSpPr>
        <p:grpSp>
          <p:nvGrpSpPr>
            <p:cNvPr id="2" name="组合 1"/>
            <p:cNvGrpSpPr/>
            <p:nvPr/>
          </p:nvGrpSpPr>
          <p:grpSpPr>
            <a:xfrm>
              <a:off x="20219" y="409679"/>
              <a:ext cx="3189573" cy="2774448"/>
              <a:chOff x="20219" y="409679"/>
              <a:chExt cx="3189573" cy="2774448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320781" y="430660"/>
                <a:ext cx="2889011" cy="2753467"/>
                <a:chOff x="3270680" y="2454836"/>
                <a:chExt cx="2889011" cy="2753467"/>
              </a:xfrm>
            </p:grpSpPr>
            <p:pic>
              <p:nvPicPr>
                <p:cNvPr id="5" name="Picture 2" descr="C:\Users\yuhuv\Desktop\图片1 - Copy.png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rightnessContrast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80728" y="2454836"/>
                  <a:ext cx="2878963" cy="141633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" name="Picture 3" descr="C:\Users\yuhuv\Desktop\图片1.png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harpenSoften amount="5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0680" y="3871173"/>
                  <a:ext cx="2889011" cy="133713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7C688AC8-FBC5-446A-907B-8947709B1C4A}"/>
                  </a:ext>
                </a:extLst>
              </p:cNvPr>
              <p:cNvSpPr txBox="1"/>
              <p:nvPr/>
            </p:nvSpPr>
            <p:spPr>
              <a:xfrm>
                <a:off x="20219" y="409679"/>
                <a:ext cx="314510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00" b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13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-5084" y="3165135"/>
              <a:ext cx="3176775" cy="2368983"/>
              <a:chOff x="-5084" y="3165135"/>
              <a:chExt cx="3176775" cy="2368983"/>
            </a:xfrm>
          </p:grpSpPr>
          <p:pic>
            <p:nvPicPr>
              <p:cNvPr id="2051" name="Picture 3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7952" y="3234927"/>
                <a:ext cx="2973739" cy="22991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7C688AC8-FBC5-446A-907B-8947709B1C4A}"/>
                  </a:ext>
                </a:extLst>
              </p:cNvPr>
              <p:cNvSpPr txBox="1"/>
              <p:nvPr/>
            </p:nvSpPr>
            <p:spPr>
              <a:xfrm>
                <a:off x="-5084" y="3165135"/>
                <a:ext cx="295274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00" b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en-US" sz="13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-56307" y="5428238"/>
              <a:ext cx="3514364" cy="2451009"/>
              <a:chOff x="-56307" y="5428238"/>
              <a:chExt cx="3514364" cy="2451009"/>
            </a:xfrm>
          </p:grpSpPr>
          <p:pic>
            <p:nvPicPr>
              <p:cNvPr id="2052" name="Picture 4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01274" y="5574432"/>
                <a:ext cx="3356783" cy="23048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7C688AC8-FBC5-446A-907B-8947709B1C4A}"/>
                  </a:ext>
                </a:extLst>
              </p:cNvPr>
              <p:cNvSpPr txBox="1"/>
              <p:nvPr/>
            </p:nvSpPr>
            <p:spPr>
              <a:xfrm>
                <a:off x="-56307" y="5428238"/>
                <a:ext cx="304892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00" b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endParaRPr lang="en-US" sz="13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3319103" y="378073"/>
              <a:ext cx="3550044" cy="6784727"/>
              <a:chOff x="3319103" y="378073"/>
              <a:chExt cx="3550044" cy="6784727"/>
            </a:xfrm>
          </p:grpSpPr>
          <p:grpSp>
            <p:nvGrpSpPr>
              <p:cNvPr id="2049" name="组合 2048"/>
              <p:cNvGrpSpPr/>
              <p:nvPr/>
            </p:nvGrpSpPr>
            <p:grpSpPr>
              <a:xfrm>
                <a:off x="3646313" y="378073"/>
                <a:ext cx="3222834" cy="6784727"/>
                <a:chOff x="393044" y="3440442"/>
                <a:chExt cx="3156453" cy="7167412"/>
              </a:xfrm>
            </p:grpSpPr>
            <p:pic>
              <p:nvPicPr>
                <p:cNvPr id="31" name="图片 30"/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03961" y="8707438"/>
                  <a:ext cx="3145536" cy="1900416"/>
                </a:xfrm>
                <a:prstGeom prst="rect">
                  <a:avLst/>
                </a:prstGeom>
              </p:spPr>
            </p:pic>
            <p:pic>
              <p:nvPicPr>
                <p:cNvPr id="38" name="图片 37"/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99523" y="6885775"/>
                  <a:ext cx="3139057" cy="1835060"/>
                </a:xfrm>
                <a:prstGeom prst="rect">
                  <a:avLst/>
                </a:prstGeom>
              </p:spPr>
            </p:pic>
            <p:pic>
              <p:nvPicPr>
                <p:cNvPr id="39" name="图片 38"/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93044" y="5155285"/>
                  <a:ext cx="3145536" cy="1788008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40" name="组合 39"/>
                <p:cNvGrpSpPr/>
                <p:nvPr/>
              </p:nvGrpSpPr>
              <p:grpSpPr>
                <a:xfrm>
                  <a:off x="394344" y="3440442"/>
                  <a:ext cx="3111903" cy="1743207"/>
                  <a:chOff x="394344" y="3399705"/>
                  <a:chExt cx="3111903" cy="1743207"/>
                </a:xfrm>
              </p:grpSpPr>
              <p:pic>
                <p:nvPicPr>
                  <p:cNvPr id="41" name="图片 40"/>
                  <p:cNvPicPr>
                    <a:picLocks noChangeAspect="1"/>
                  </p:cNvPicPr>
                  <p:nvPr/>
                </p:nvPicPr>
                <p:blipFill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94345" y="3399705"/>
                    <a:ext cx="3111902" cy="1743207"/>
                  </a:xfrm>
                  <a:prstGeom prst="rect">
                    <a:avLst/>
                  </a:prstGeom>
                </p:spPr>
              </p:pic>
              <p:cxnSp>
                <p:nvCxnSpPr>
                  <p:cNvPr id="42" name="直接连接符 41"/>
                  <p:cNvCxnSpPr/>
                  <p:nvPr/>
                </p:nvCxnSpPr>
                <p:spPr>
                  <a:xfrm>
                    <a:off x="394344" y="5134366"/>
                    <a:ext cx="310896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7C688AC8-FBC5-446A-907B-8947709B1C4A}"/>
                  </a:ext>
                </a:extLst>
              </p:cNvPr>
              <p:cNvSpPr txBox="1"/>
              <p:nvPr/>
            </p:nvSpPr>
            <p:spPr>
              <a:xfrm>
                <a:off x="3319103" y="419452"/>
                <a:ext cx="314510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00" b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endParaRPr lang="en-US" sz="13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5885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4286611" y="6818156"/>
            <a:ext cx="1743102" cy="2374044"/>
            <a:chOff x="1245548" y="1230370"/>
            <a:chExt cx="2893343" cy="4184038"/>
          </a:xfrm>
        </p:grpSpPr>
        <p:sp>
          <p:nvSpPr>
            <p:cNvPr id="50" name="下箭头 49"/>
            <p:cNvSpPr/>
            <p:nvPr/>
          </p:nvSpPr>
          <p:spPr>
            <a:xfrm rot="1550490">
              <a:off x="3248640" y="1230370"/>
              <a:ext cx="151780" cy="193386"/>
            </a:xfrm>
            <a:prstGeom prst="downArrow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1" name="下箭头 50"/>
            <p:cNvSpPr/>
            <p:nvPr/>
          </p:nvSpPr>
          <p:spPr>
            <a:xfrm rot="1550490">
              <a:off x="3582741" y="1530922"/>
              <a:ext cx="151780" cy="193386"/>
            </a:xfrm>
            <a:prstGeom prst="downArrow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下箭头 52"/>
            <p:cNvSpPr/>
            <p:nvPr/>
          </p:nvSpPr>
          <p:spPr>
            <a:xfrm rot="1550490">
              <a:off x="3987111" y="2367187"/>
              <a:ext cx="151780" cy="193386"/>
            </a:xfrm>
            <a:prstGeom prst="downArrow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下箭头 54"/>
            <p:cNvSpPr/>
            <p:nvPr/>
          </p:nvSpPr>
          <p:spPr>
            <a:xfrm rot="1550490">
              <a:off x="1428164" y="4739657"/>
              <a:ext cx="151780" cy="193386"/>
            </a:xfrm>
            <a:prstGeom prst="downArrow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下箭头 55"/>
            <p:cNvSpPr/>
            <p:nvPr/>
          </p:nvSpPr>
          <p:spPr>
            <a:xfrm rot="1550490">
              <a:off x="1245548" y="5221022"/>
              <a:ext cx="151780" cy="193386"/>
            </a:xfrm>
            <a:prstGeom prst="downArrow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3663" y="100228"/>
            <a:ext cx="6747457" cy="7284542"/>
            <a:chOff x="73663" y="100228"/>
            <a:chExt cx="6747457" cy="7284542"/>
          </a:xfrm>
        </p:grpSpPr>
        <p:grpSp>
          <p:nvGrpSpPr>
            <p:cNvPr id="2" name="组合 1"/>
            <p:cNvGrpSpPr/>
            <p:nvPr/>
          </p:nvGrpSpPr>
          <p:grpSpPr>
            <a:xfrm>
              <a:off x="73663" y="100228"/>
              <a:ext cx="6747457" cy="7284542"/>
              <a:chOff x="73663" y="100228"/>
              <a:chExt cx="6747457" cy="7284542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3061926" y="100228"/>
                <a:ext cx="3759194" cy="23050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5" name="组合 14"/>
              <p:cNvGrpSpPr/>
              <p:nvPr/>
            </p:nvGrpSpPr>
            <p:grpSpPr>
              <a:xfrm>
                <a:off x="73663" y="127436"/>
                <a:ext cx="2838215" cy="1978540"/>
                <a:chOff x="-97547" y="2136456"/>
                <a:chExt cx="2838215" cy="1978540"/>
              </a:xfrm>
            </p:grpSpPr>
            <p:sp>
              <p:nvSpPr>
                <p:cNvPr id="5" name="TextBox 4"/>
                <p:cNvSpPr txBox="1"/>
                <p:nvPr/>
              </p:nvSpPr>
              <p:spPr>
                <a:xfrm>
                  <a:off x="1928978" y="2561232"/>
                  <a:ext cx="79541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complex  </a:t>
                  </a:r>
                  <a:r>
                    <a:rPr lang="el-GR" sz="10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ν</a:t>
                  </a:r>
                  <a:r>
                    <a:rPr lang="en-US" sz="10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</a:p>
              </p:txBody>
            </p:sp>
            <p:sp>
              <p:nvSpPr>
                <p:cNvPr id="6" name="TextBox 5"/>
                <p:cNvSpPr txBox="1"/>
                <p:nvPr/>
              </p:nvSpPr>
              <p:spPr>
                <a:xfrm>
                  <a:off x="1926021" y="2667401"/>
                  <a:ext cx="81464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complex  </a:t>
                  </a:r>
                  <a:r>
                    <a:rPr lang="az-Cyrl-AZ" sz="10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ш</a:t>
                  </a:r>
                  <a:endParaRPr lang="en-US" sz="10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" name="TextBox 6"/>
                <p:cNvSpPr txBox="1"/>
                <p:nvPr/>
              </p:nvSpPr>
              <p:spPr>
                <a:xfrm>
                  <a:off x="1923389" y="3053217"/>
                  <a:ext cx="805029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complex  </a:t>
                  </a:r>
                  <a:r>
                    <a:rPr lang="az-Cyrl-AZ" sz="10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П</a:t>
                  </a:r>
                  <a:endParaRPr lang="en-US" sz="10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" name="TextBox 7"/>
                <p:cNvSpPr txBox="1"/>
                <p:nvPr/>
              </p:nvSpPr>
              <p:spPr>
                <a:xfrm>
                  <a:off x="1915239" y="3479684"/>
                  <a:ext cx="74411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complex</a:t>
                  </a:r>
                  <a:r>
                    <a:rPr lang="en-US" sz="9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</a:t>
                  </a:r>
                  <a:r>
                    <a:rPr lang="az-Cyrl-AZ" sz="9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Ӏ</a:t>
                  </a:r>
                  <a:endParaRPr lang="en-US" sz="9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9" name="Picture 2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203780" y="2374811"/>
                  <a:ext cx="1783516" cy="14669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xmlns="" id="{AFB6439B-0802-4FB8-940E-6D00E791E5D8}"/>
                    </a:ext>
                  </a:extLst>
                </p:cNvPr>
                <p:cNvSpPr txBox="1"/>
                <p:nvPr/>
              </p:nvSpPr>
              <p:spPr>
                <a:xfrm>
                  <a:off x="139150" y="2163060"/>
                  <a:ext cx="2175596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8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NC    HS    AAT   AAY   AAT+HS  AAY+HS</a:t>
                  </a:r>
                </a:p>
              </p:txBody>
            </p:sp>
            <p:pic>
              <p:nvPicPr>
                <p:cNvPr id="11" name="Picture 9" descr="C:\Users\yuhuv\Desktop\博士实验数据--WB的图\WB的图 - Copy\lamb2.tif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780" y="3865347"/>
                  <a:ext cx="1783516" cy="21499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2" name="TextBox 11"/>
                <p:cNvSpPr txBox="1"/>
                <p:nvPr/>
              </p:nvSpPr>
              <p:spPr>
                <a:xfrm>
                  <a:off x="1934875" y="3868775"/>
                  <a:ext cx="67839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Lamin</a:t>
                  </a:r>
                  <a:r>
                    <a:rPr lang="en-US" altLang="zh-CN" sz="10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β</a:t>
                  </a:r>
                  <a:r>
                    <a:rPr lang="en-US" sz="10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  <p:cxnSp>
              <p:nvCxnSpPr>
                <p:cNvPr id="13" name="直接连接符 12"/>
                <p:cNvCxnSpPr/>
                <p:nvPr/>
              </p:nvCxnSpPr>
              <p:spPr>
                <a:xfrm>
                  <a:off x="212546" y="2351307"/>
                  <a:ext cx="173736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xmlns="" id="{7C688AC8-FBC5-446A-907B-8947709B1C4A}"/>
                    </a:ext>
                  </a:extLst>
                </p:cNvPr>
                <p:cNvSpPr txBox="1"/>
                <p:nvPr/>
              </p:nvSpPr>
              <p:spPr>
                <a:xfrm>
                  <a:off x="-97547" y="2136456"/>
                  <a:ext cx="304892" cy="2923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300" b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endParaRPr lang="en-US" sz="13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54" name="组合 53"/>
              <p:cNvGrpSpPr/>
              <p:nvPr/>
            </p:nvGrpSpPr>
            <p:grpSpPr>
              <a:xfrm>
                <a:off x="104959" y="2405278"/>
                <a:ext cx="6647133" cy="4979492"/>
                <a:chOff x="90937" y="6203202"/>
                <a:chExt cx="6761255" cy="4979492"/>
              </a:xfrm>
            </p:grpSpPr>
            <p:grpSp>
              <p:nvGrpSpPr>
                <p:cNvPr id="57" name="组合 56"/>
                <p:cNvGrpSpPr/>
                <p:nvPr/>
              </p:nvGrpSpPr>
              <p:grpSpPr>
                <a:xfrm>
                  <a:off x="93917" y="6203202"/>
                  <a:ext cx="3587849" cy="2796287"/>
                  <a:chOff x="93917" y="6203202"/>
                  <a:chExt cx="3587849" cy="2796287"/>
                </a:xfrm>
              </p:grpSpPr>
              <p:grpSp>
                <p:nvGrpSpPr>
                  <p:cNvPr id="81" name="组合 80"/>
                  <p:cNvGrpSpPr/>
                  <p:nvPr/>
                </p:nvGrpSpPr>
                <p:grpSpPr>
                  <a:xfrm>
                    <a:off x="96830" y="6297090"/>
                    <a:ext cx="3584936" cy="2702399"/>
                    <a:chOff x="206643" y="5562188"/>
                    <a:chExt cx="3178369" cy="2702399"/>
                  </a:xfrm>
                </p:grpSpPr>
                <p:pic>
                  <p:nvPicPr>
                    <p:cNvPr id="86" name="Picture 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6" cstate="print">
                      <a:extLst>
                        <a:ext uri="{BEBA8EAE-BF5A-486C-A8C5-ECC9F3942E4B}">
                          <a14:imgProps xmlns:a14="http://schemas.microsoft.com/office/drawing/2010/main">
                            <a14:imgLayer r:embed="rId7">
                              <a14:imgEffect>
                                <a14:brightnessContrast contrast="4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 bwMode="auto">
                    <a:xfrm>
                      <a:off x="206643" y="5817223"/>
                      <a:ext cx="3178369" cy="2447364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grpSp>
                  <p:nvGrpSpPr>
                    <p:cNvPr id="87" name="组合 86"/>
                    <p:cNvGrpSpPr/>
                    <p:nvPr/>
                  </p:nvGrpSpPr>
                  <p:grpSpPr>
                    <a:xfrm>
                      <a:off x="886187" y="6232125"/>
                      <a:ext cx="619080" cy="511671"/>
                      <a:chOff x="886187" y="6130530"/>
                      <a:chExt cx="619080" cy="511671"/>
                    </a:xfrm>
                  </p:grpSpPr>
                  <p:cxnSp>
                    <p:nvCxnSpPr>
                      <p:cNvPr id="116" name="直接箭头连接符 115"/>
                      <p:cNvCxnSpPr/>
                      <p:nvPr/>
                    </p:nvCxnSpPr>
                    <p:spPr>
                      <a:xfrm>
                        <a:off x="1195727" y="6367881"/>
                        <a:ext cx="0" cy="274320"/>
                      </a:xfrm>
                      <a:prstGeom prst="straightConnector1">
                        <a:avLst/>
                      </a:prstGeom>
                      <a:ln w="28575">
                        <a:solidFill>
                          <a:schemeClr val="tx1"/>
                        </a:solidFill>
                        <a:headEnd type="none" w="med" len="med"/>
                        <a:tailEnd type="triangle" w="med" len="me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17" name="TextBox 116"/>
                      <p:cNvSpPr txBox="1"/>
                      <p:nvPr/>
                    </p:nvSpPr>
                    <p:spPr>
                      <a:xfrm>
                        <a:off x="886187" y="6130530"/>
                        <a:ext cx="619080" cy="24622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00" b="1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Glucose</a:t>
                        </a:r>
                      </a:p>
                    </p:txBody>
                  </p:sp>
                </p:grpSp>
                <p:grpSp>
                  <p:nvGrpSpPr>
                    <p:cNvPr id="90" name="组合 89"/>
                    <p:cNvGrpSpPr/>
                    <p:nvPr/>
                  </p:nvGrpSpPr>
                  <p:grpSpPr>
                    <a:xfrm>
                      <a:off x="1481640" y="5907706"/>
                      <a:ext cx="527709" cy="511671"/>
                      <a:chOff x="956677" y="6130530"/>
                      <a:chExt cx="527709" cy="511671"/>
                    </a:xfrm>
                  </p:grpSpPr>
                  <p:cxnSp>
                    <p:nvCxnSpPr>
                      <p:cNvPr id="114" name="直接箭头连接符 113"/>
                      <p:cNvCxnSpPr/>
                      <p:nvPr/>
                    </p:nvCxnSpPr>
                    <p:spPr>
                      <a:xfrm>
                        <a:off x="1195729" y="6367881"/>
                        <a:ext cx="0" cy="274320"/>
                      </a:xfrm>
                      <a:prstGeom prst="straightConnector1">
                        <a:avLst/>
                      </a:prstGeom>
                      <a:ln w="28575">
                        <a:solidFill>
                          <a:schemeClr val="tx1"/>
                        </a:solidFill>
                        <a:headEnd type="none" w="med" len="med"/>
                        <a:tailEnd type="triangle" w="med" len="me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15" name="TextBox 114"/>
                      <p:cNvSpPr txBox="1"/>
                      <p:nvPr/>
                    </p:nvSpPr>
                    <p:spPr>
                      <a:xfrm>
                        <a:off x="956677" y="6130530"/>
                        <a:ext cx="527709" cy="24622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00" b="1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FCCP</a:t>
                        </a:r>
                      </a:p>
                    </p:txBody>
                  </p:sp>
                </p:grpSp>
                <p:grpSp>
                  <p:nvGrpSpPr>
                    <p:cNvPr id="111" name="组合 110"/>
                    <p:cNvGrpSpPr/>
                    <p:nvPr/>
                  </p:nvGrpSpPr>
                  <p:grpSpPr>
                    <a:xfrm>
                      <a:off x="2064587" y="5562188"/>
                      <a:ext cx="441146" cy="511671"/>
                      <a:chOff x="946559" y="6179517"/>
                      <a:chExt cx="441146" cy="511671"/>
                    </a:xfrm>
                  </p:grpSpPr>
                  <p:cxnSp>
                    <p:nvCxnSpPr>
                      <p:cNvPr id="112" name="直接箭头连接符 111"/>
                      <p:cNvCxnSpPr/>
                      <p:nvPr/>
                    </p:nvCxnSpPr>
                    <p:spPr>
                      <a:xfrm>
                        <a:off x="1152297" y="6416868"/>
                        <a:ext cx="0" cy="274320"/>
                      </a:xfrm>
                      <a:prstGeom prst="straightConnector1">
                        <a:avLst/>
                      </a:prstGeom>
                      <a:ln w="28575">
                        <a:solidFill>
                          <a:schemeClr val="tx1"/>
                        </a:solidFill>
                        <a:headEnd type="none" w="med" len="med"/>
                        <a:tailEnd type="triangle" w="med" len="me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13" name="TextBox 112"/>
                      <p:cNvSpPr txBox="1"/>
                      <p:nvPr/>
                    </p:nvSpPr>
                    <p:spPr>
                      <a:xfrm>
                        <a:off x="946559" y="6179517"/>
                        <a:ext cx="441146" cy="24622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00" b="1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2DG</a:t>
                        </a:r>
                      </a:p>
                    </p:txBody>
                  </p:sp>
                </p:grpSp>
              </p:grpSp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xmlns="" id="{7C688AC8-FBC5-446A-907B-8947709B1C4A}"/>
                      </a:ext>
                    </a:extLst>
                  </p:cNvPr>
                  <p:cNvSpPr txBox="1"/>
                  <p:nvPr/>
                </p:nvSpPr>
                <p:spPr>
                  <a:xfrm>
                    <a:off x="93917" y="6203202"/>
                    <a:ext cx="310127" cy="29238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300" b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</a:t>
                    </a:r>
                    <a:endParaRPr lang="en-US" sz="13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58" name="组合 57"/>
                <p:cNvGrpSpPr/>
                <p:nvPr/>
              </p:nvGrpSpPr>
              <p:grpSpPr>
                <a:xfrm>
                  <a:off x="3343084" y="6212877"/>
                  <a:ext cx="3509108" cy="2786612"/>
                  <a:chOff x="3343084" y="6212877"/>
                  <a:chExt cx="3509108" cy="2786612"/>
                </a:xfrm>
              </p:grpSpPr>
              <p:grpSp>
                <p:nvGrpSpPr>
                  <p:cNvPr id="65" name="组合 64"/>
                  <p:cNvGrpSpPr/>
                  <p:nvPr/>
                </p:nvGrpSpPr>
                <p:grpSpPr>
                  <a:xfrm>
                    <a:off x="3609003" y="6394847"/>
                    <a:ext cx="3243189" cy="2604642"/>
                    <a:chOff x="3609003" y="5754767"/>
                    <a:chExt cx="3243189" cy="2604642"/>
                  </a:xfrm>
                </p:grpSpPr>
                <p:pic>
                  <p:nvPicPr>
                    <p:cNvPr id="71" name="Picture 5" descr="C:\Users\yuhuv\Desktop\OCR data.tif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8" cstate="print">
                      <a:extLst>
                        <a:ext uri="{BEBA8EAE-BF5A-486C-A8C5-ECC9F3942E4B}">
                          <a14:imgProps xmlns:a14="http://schemas.microsoft.com/office/drawing/2010/main">
                            <a14:imgLayer r:embed="rId9">
                              <a14:imgEffect>
                                <a14:brightnessContrast contrast="4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609003" y="5912045"/>
                      <a:ext cx="3243189" cy="2447364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grpSp>
                  <p:nvGrpSpPr>
                    <p:cNvPr id="72" name="组合 71"/>
                    <p:cNvGrpSpPr/>
                    <p:nvPr/>
                  </p:nvGrpSpPr>
                  <p:grpSpPr>
                    <a:xfrm>
                      <a:off x="4291511" y="6328278"/>
                      <a:ext cx="817853" cy="511671"/>
                      <a:chOff x="4291511" y="6328278"/>
                      <a:chExt cx="817853" cy="511671"/>
                    </a:xfrm>
                  </p:grpSpPr>
                  <p:cxnSp>
                    <p:nvCxnSpPr>
                      <p:cNvPr id="79" name="直接箭头连接符 78"/>
                      <p:cNvCxnSpPr/>
                      <p:nvPr/>
                    </p:nvCxnSpPr>
                    <p:spPr>
                      <a:xfrm>
                        <a:off x="4640647" y="6565629"/>
                        <a:ext cx="0" cy="274320"/>
                      </a:xfrm>
                      <a:prstGeom prst="straightConnector1">
                        <a:avLst/>
                      </a:prstGeom>
                      <a:ln w="28575">
                        <a:solidFill>
                          <a:schemeClr val="tx1"/>
                        </a:solidFill>
                        <a:headEnd type="none" w="med" len="med"/>
                        <a:tailEnd type="triangle" w="med" len="me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80" name="TextBox 79"/>
                      <p:cNvSpPr txBox="1"/>
                      <p:nvPr/>
                    </p:nvSpPr>
                    <p:spPr>
                      <a:xfrm>
                        <a:off x="4291511" y="6328278"/>
                        <a:ext cx="817853" cy="24622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00" b="1" err="1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Oligomycin</a:t>
                        </a:r>
                        <a:endParaRPr lang="en-US" sz="1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73" name="组合 72"/>
                    <p:cNvGrpSpPr/>
                    <p:nvPr/>
                  </p:nvGrpSpPr>
                  <p:grpSpPr>
                    <a:xfrm>
                      <a:off x="4702888" y="6972425"/>
                      <a:ext cx="527709" cy="536739"/>
                      <a:chOff x="4702888" y="6972425"/>
                      <a:chExt cx="527709" cy="536739"/>
                    </a:xfrm>
                  </p:grpSpPr>
                  <p:cxnSp>
                    <p:nvCxnSpPr>
                      <p:cNvPr id="77" name="直接箭头连接符 76"/>
                      <p:cNvCxnSpPr/>
                      <p:nvPr/>
                    </p:nvCxnSpPr>
                    <p:spPr>
                      <a:xfrm>
                        <a:off x="5055430" y="7234844"/>
                        <a:ext cx="0" cy="274320"/>
                      </a:xfrm>
                      <a:prstGeom prst="straightConnector1">
                        <a:avLst/>
                      </a:prstGeom>
                      <a:ln w="28575">
                        <a:solidFill>
                          <a:schemeClr val="tx1"/>
                        </a:solidFill>
                        <a:headEnd type="none" w="med" len="med"/>
                        <a:tailEnd type="triangle" w="med" len="me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78" name="TextBox 77"/>
                      <p:cNvSpPr txBox="1"/>
                      <p:nvPr/>
                    </p:nvSpPr>
                    <p:spPr>
                      <a:xfrm>
                        <a:off x="4702888" y="6972425"/>
                        <a:ext cx="527709" cy="24622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00" b="1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FCCP</a:t>
                        </a:r>
                      </a:p>
                    </p:txBody>
                  </p:sp>
                </p:grpSp>
                <p:grpSp>
                  <p:nvGrpSpPr>
                    <p:cNvPr id="74" name="组合 73"/>
                    <p:cNvGrpSpPr/>
                    <p:nvPr/>
                  </p:nvGrpSpPr>
                  <p:grpSpPr>
                    <a:xfrm>
                      <a:off x="5313851" y="5754767"/>
                      <a:ext cx="886781" cy="657159"/>
                      <a:chOff x="5313851" y="5754767"/>
                      <a:chExt cx="886781" cy="657159"/>
                    </a:xfrm>
                  </p:grpSpPr>
                  <p:cxnSp>
                    <p:nvCxnSpPr>
                      <p:cNvPr id="75" name="直接箭头连接符 74"/>
                      <p:cNvCxnSpPr/>
                      <p:nvPr/>
                    </p:nvCxnSpPr>
                    <p:spPr>
                      <a:xfrm>
                        <a:off x="5675608" y="6137606"/>
                        <a:ext cx="0" cy="274320"/>
                      </a:xfrm>
                      <a:prstGeom prst="straightConnector1">
                        <a:avLst/>
                      </a:prstGeom>
                      <a:ln w="28575">
                        <a:solidFill>
                          <a:schemeClr val="tx1"/>
                        </a:solidFill>
                        <a:headEnd type="none" w="med" len="med"/>
                        <a:tailEnd type="triangle" w="med" len="me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76" name="TextBox 75"/>
                      <p:cNvSpPr txBox="1"/>
                      <p:nvPr/>
                    </p:nvSpPr>
                    <p:spPr>
                      <a:xfrm>
                        <a:off x="5313851" y="5754767"/>
                        <a:ext cx="886781" cy="4001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00" b="1" err="1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Antimycin</a:t>
                        </a:r>
                        <a:r>
                          <a:rPr lang="en-US" sz="1000" b="1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 A</a:t>
                        </a:r>
                      </a:p>
                      <a:p>
                        <a:r>
                          <a:rPr lang="en-US" sz="1000" b="1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Rotenone</a:t>
                        </a:r>
                      </a:p>
                    </p:txBody>
                  </p:sp>
                </p:grpSp>
              </p:grp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xmlns="" id="{7C688AC8-FBC5-446A-907B-8947709B1C4A}"/>
                      </a:ext>
                    </a:extLst>
                  </p:cNvPr>
                  <p:cNvSpPr txBox="1"/>
                  <p:nvPr/>
                </p:nvSpPr>
                <p:spPr>
                  <a:xfrm>
                    <a:off x="3343084" y="6212877"/>
                    <a:ext cx="310127" cy="29238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300" b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E</a:t>
                    </a:r>
                    <a:endParaRPr lang="en-US" sz="13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59" name="组合 58"/>
                <p:cNvGrpSpPr/>
                <p:nvPr/>
              </p:nvGrpSpPr>
              <p:grpSpPr>
                <a:xfrm>
                  <a:off x="90937" y="8776152"/>
                  <a:ext cx="3248614" cy="2373884"/>
                  <a:chOff x="90937" y="8776152"/>
                  <a:chExt cx="3248614" cy="2373884"/>
                </a:xfrm>
              </p:grpSpPr>
              <p:pic>
                <p:nvPicPr>
                  <p:cNvPr id="63" name="Picture 6"/>
                  <p:cNvPicPr>
                    <a:picLocks noChangeAspect="1" noChangeArrowheads="1"/>
                  </p:cNvPicPr>
                  <p:nvPr/>
                </p:nvPicPr>
                <p:blipFill>
                  <a:blip r:embed="rId10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11">
                            <a14:imgEffect>
                              <a14:brightnessContrast contrast="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 bwMode="auto">
                  <a:xfrm>
                    <a:off x="90937" y="8947171"/>
                    <a:ext cx="3248614" cy="2202865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xmlns="" id="{7C688AC8-FBC5-446A-907B-8947709B1C4A}"/>
                      </a:ext>
                    </a:extLst>
                  </p:cNvPr>
                  <p:cNvSpPr txBox="1"/>
                  <p:nvPr/>
                </p:nvSpPr>
                <p:spPr>
                  <a:xfrm>
                    <a:off x="92097" y="8776152"/>
                    <a:ext cx="310127" cy="29238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300" b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D</a:t>
                    </a:r>
                    <a:endParaRPr lang="en-US" sz="13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60" name="组合 59"/>
                <p:cNvGrpSpPr/>
                <p:nvPr/>
              </p:nvGrpSpPr>
              <p:grpSpPr>
                <a:xfrm>
                  <a:off x="3413377" y="8839289"/>
                  <a:ext cx="3324559" cy="2343405"/>
                  <a:chOff x="3413377" y="8839289"/>
                  <a:chExt cx="3324559" cy="2343405"/>
                </a:xfrm>
              </p:grpSpPr>
              <p:pic>
                <p:nvPicPr>
                  <p:cNvPr id="61" name="Picture 7" descr="C:\Users\yuhuv\Desktop\OCR-Basal respiration.tif"/>
                  <p:cNvPicPr>
                    <a:picLocks noChangeAspect="1" noChangeArrowheads="1"/>
                  </p:cNvPicPr>
                  <p:nvPr/>
                </p:nvPicPr>
                <p:blipFill>
                  <a:blip r:embed="rId12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13">
                            <a14:imgEffect>
                              <a14:brightnessContrast contrast="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26437" y="8979829"/>
                    <a:ext cx="3111499" cy="2202865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xmlns="" id="{7C688AC8-FBC5-446A-907B-8947709B1C4A}"/>
                      </a:ext>
                    </a:extLst>
                  </p:cNvPr>
                  <p:cNvSpPr txBox="1"/>
                  <p:nvPr/>
                </p:nvSpPr>
                <p:spPr>
                  <a:xfrm>
                    <a:off x="3413377" y="8839289"/>
                    <a:ext cx="300343" cy="29238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300" b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F</a:t>
                    </a:r>
                    <a:endParaRPr lang="en-US" sz="13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</p:grp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xmlns="" id="{7C688AC8-FBC5-446A-907B-8947709B1C4A}"/>
                </a:ext>
              </a:extLst>
            </p:cNvPr>
            <p:cNvSpPr txBox="1"/>
            <p:nvPr/>
          </p:nvSpPr>
          <p:spPr>
            <a:xfrm>
              <a:off x="3298740" y="108464"/>
              <a:ext cx="304892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en-US" sz="13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451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207302" y="273270"/>
            <a:ext cx="7232190" cy="8204352"/>
            <a:chOff x="-207302" y="273270"/>
            <a:chExt cx="7232190" cy="8204352"/>
          </a:xfrm>
        </p:grpSpPr>
        <p:grpSp>
          <p:nvGrpSpPr>
            <p:cNvPr id="7175" name="组合 7174"/>
            <p:cNvGrpSpPr/>
            <p:nvPr/>
          </p:nvGrpSpPr>
          <p:grpSpPr>
            <a:xfrm>
              <a:off x="-111005" y="2188048"/>
              <a:ext cx="3436644" cy="1662349"/>
              <a:chOff x="346195" y="1705448"/>
              <a:chExt cx="3436644" cy="1662349"/>
            </a:xfrm>
          </p:grpSpPr>
          <p:pic>
            <p:nvPicPr>
              <p:cNvPr id="7171" name="Picture 3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4291" y="1807462"/>
                <a:ext cx="3028548" cy="15603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85" name="TextBox 284">
                <a:extLst>
                  <a:ext uri="{FF2B5EF4-FFF2-40B4-BE49-F238E27FC236}">
                    <a16:creationId xmlns:a16="http://schemas.microsoft.com/office/drawing/2014/main" xmlns="" id="{80C9F5AB-0699-408E-92FF-D285099706E9}"/>
                  </a:ext>
                </a:extLst>
              </p:cNvPr>
              <p:cNvSpPr txBox="1"/>
              <p:nvPr/>
            </p:nvSpPr>
            <p:spPr>
              <a:xfrm>
                <a:off x="346195" y="1705448"/>
                <a:ext cx="304892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</a:p>
            </p:txBody>
          </p:sp>
        </p:grpSp>
        <p:grpSp>
          <p:nvGrpSpPr>
            <p:cNvPr id="7179" name="组合 7178"/>
            <p:cNvGrpSpPr/>
            <p:nvPr/>
          </p:nvGrpSpPr>
          <p:grpSpPr>
            <a:xfrm>
              <a:off x="-207302" y="3807233"/>
              <a:ext cx="3331502" cy="4670389"/>
              <a:chOff x="249898" y="3324633"/>
              <a:chExt cx="3331502" cy="4670389"/>
            </a:xfrm>
          </p:grpSpPr>
          <p:grpSp>
            <p:nvGrpSpPr>
              <p:cNvPr id="7178" name="组合 7177"/>
              <p:cNvGrpSpPr/>
              <p:nvPr/>
            </p:nvGrpSpPr>
            <p:grpSpPr>
              <a:xfrm>
                <a:off x="249898" y="3324633"/>
                <a:ext cx="3331502" cy="4670389"/>
                <a:chOff x="249898" y="3324633"/>
                <a:chExt cx="3331502" cy="4670389"/>
              </a:xfrm>
            </p:grpSpPr>
            <p:pic>
              <p:nvPicPr>
                <p:cNvPr id="71" name="Picture 70" descr="Chart, bar chart&#10;&#10;Description automatically generated">
                  <a:extLst>
                    <a:ext uri="{FF2B5EF4-FFF2-40B4-BE49-F238E27FC236}">
                      <a16:creationId xmlns:a16="http://schemas.microsoft.com/office/drawing/2014/main" xmlns="" id="{FC8C8433-8C72-4943-BF44-94C16D0D3A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20000" contrast="-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4446" y="6538364"/>
                  <a:ext cx="3046954" cy="1456658"/>
                </a:xfrm>
                <a:prstGeom prst="rect">
                  <a:avLst/>
                </a:prstGeom>
              </p:spPr>
            </p:pic>
            <p:grpSp>
              <p:nvGrpSpPr>
                <p:cNvPr id="13" name="组合 12"/>
                <p:cNvGrpSpPr/>
                <p:nvPr/>
              </p:nvGrpSpPr>
              <p:grpSpPr>
                <a:xfrm>
                  <a:off x="554790" y="3324633"/>
                  <a:ext cx="3026610" cy="3261875"/>
                  <a:chOff x="9097101" y="5764125"/>
                  <a:chExt cx="4239242" cy="5780517"/>
                </a:xfrm>
              </p:grpSpPr>
              <p:pic>
                <p:nvPicPr>
                  <p:cNvPr id="132" name="Picture 131">
                    <a:extLst>
                      <a:ext uri="{FF2B5EF4-FFF2-40B4-BE49-F238E27FC236}">
                        <a16:creationId xmlns:a16="http://schemas.microsoft.com/office/drawing/2014/main" xmlns="" id="{25D0145F-9D51-4149-B749-3C3FB4838DE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6">
                            <a14:imgEffect>
                              <a14:brightnessContrast bright="20000" contrast="-2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9097101" y="8725846"/>
                    <a:ext cx="4239242" cy="2818796"/>
                  </a:xfrm>
                  <a:prstGeom prst="rect">
                    <a:avLst/>
                  </a:prstGeom>
                </p:spPr>
              </p:pic>
              <p:sp>
                <p:nvSpPr>
                  <p:cNvPr id="144" name="TextBox 143">
                    <a:extLst>
                      <a:ext uri="{FF2B5EF4-FFF2-40B4-BE49-F238E27FC236}">
                        <a16:creationId xmlns:a16="http://schemas.microsoft.com/office/drawing/2014/main" xmlns="" id="{B747F67A-1FA4-4487-9719-BDC33987EAD7}"/>
                      </a:ext>
                    </a:extLst>
                  </p:cNvPr>
                  <p:cNvSpPr txBox="1"/>
                  <p:nvPr/>
                </p:nvSpPr>
                <p:spPr>
                  <a:xfrm>
                    <a:off x="9257711" y="5764125"/>
                    <a:ext cx="300768" cy="66229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endParaRPr lang="en-US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7177" name="组合 7176"/>
                <p:cNvGrpSpPr/>
                <p:nvPr/>
              </p:nvGrpSpPr>
              <p:grpSpPr>
                <a:xfrm>
                  <a:off x="293546" y="3328689"/>
                  <a:ext cx="3287854" cy="1667992"/>
                  <a:chOff x="293546" y="3328689"/>
                  <a:chExt cx="3287854" cy="1667992"/>
                </a:xfrm>
              </p:grpSpPr>
              <p:pic>
                <p:nvPicPr>
                  <p:cNvPr id="134" name="Picture 133" descr="Chart, bar chart&#10;&#10;Description automatically generated">
                    <a:extLst>
                      <a:ext uri="{FF2B5EF4-FFF2-40B4-BE49-F238E27FC236}">
                        <a16:creationId xmlns:a16="http://schemas.microsoft.com/office/drawing/2014/main" xmlns="" id="{6DC091BF-29A7-4E5D-B475-02288A35A67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8">
                            <a14:imgEffect>
                              <a14:brightnessContrast bright="20000" contrast="-2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54790" y="3389569"/>
                    <a:ext cx="3026610" cy="1607112"/>
                  </a:xfrm>
                  <a:prstGeom prst="rect">
                    <a:avLst/>
                  </a:prstGeom>
                </p:spPr>
              </p:pic>
              <p:sp>
                <p:nvSpPr>
                  <p:cNvPr id="289" name="TextBox 288">
                    <a:extLst>
                      <a:ext uri="{FF2B5EF4-FFF2-40B4-BE49-F238E27FC236}">
                        <a16:creationId xmlns:a16="http://schemas.microsoft.com/office/drawing/2014/main" xmlns="" id="{80C9F5AB-0699-408E-92FF-D285099706E9}"/>
                      </a:ext>
                    </a:extLst>
                  </p:cNvPr>
                  <p:cNvSpPr txBox="1"/>
                  <p:nvPr/>
                </p:nvSpPr>
                <p:spPr>
                  <a:xfrm>
                    <a:off x="293546" y="3328689"/>
                    <a:ext cx="304892" cy="29238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3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D</a:t>
                    </a:r>
                  </a:p>
                </p:txBody>
              </p:sp>
            </p:grp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xmlns="" id="{80C9F5AB-0699-408E-92FF-D285099706E9}"/>
                    </a:ext>
                  </a:extLst>
                </p:cNvPr>
                <p:cNvSpPr txBox="1"/>
                <p:nvPr/>
              </p:nvSpPr>
              <p:spPr>
                <a:xfrm>
                  <a:off x="249898" y="4996681"/>
                  <a:ext cx="295274" cy="2923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3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E</a:t>
                  </a:r>
                </a:p>
              </p:txBody>
            </p:sp>
          </p:grp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80C9F5AB-0699-408E-92FF-D285099706E9}"/>
                  </a:ext>
                </a:extLst>
              </p:cNvPr>
              <p:cNvSpPr txBox="1"/>
              <p:nvPr/>
            </p:nvSpPr>
            <p:spPr>
              <a:xfrm>
                <a:off x="288894" y="6460656"/>
                <a:ext cx="287258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</a:p>
            </p:txBody>
          </p:sp>
        </p:grpSp>
        <p:grpSp>
          <p:nvGrpSpPr>
            <p:cNvPr id="7180" name="组合 7179"/>
            <p:cNvGrpSpPr/>
            <p:nvPr/>
          </p:nvGrpSpPr>
          <p:grpSpPr>
            <a:xfrm>
              <a:off x="3562458" y="2138743"/>
              <a:ext cx="3462430" cy="1450503"/>
              <a:chOff x="4019658" y="1656143"/>
              <a:chExt cx="3462430" cy="1450503"/>
            </a:xfrm>
          </p:grpSpPr>
          <p:pic>
            <p:nvPicPr>
              <p:cNvPr id="7173" name="Picture 5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15618" y="1715135"/>
                <a:ext cx="3166470" cy="13915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id="{80C9F5AB-0699-408E-92FF-D285099706E9}"/>
                  </a:ext>
                </a:extLst>
              </p:cNvPr>
              <p:cNvSpPr txBox="1"/>
              <p:nvPr/>
            </p:nvSpPr>
            <p:spPr>
              <a:xfrm>
                <a:off x="4019658" y="1656143"/>
                <a:ext cx="314510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3440386" y="3783760"/>
              <a:ext cx="3584502" cy="4693862"/>
              <a:chOff x="3897586" y="3301160"/>
              <a:chExt cx="3584502" cy="4693862"/>
            </a:xfrm>
          </p:grpSpPr>
          <p:grpSp>
            <p:nvGrpSpPr>
              <p:cNvPr id="7181" name="组合 7180"/>
              <p:cNvGrpSpPr/>
              <p:nvPr/>
            </p:nvGrpSpPr>
            <p:grpSpPr>
              <a:xfrm>
                <a:off x="3922718" y="3301160"/>
                <a:ext cx="3559370" cy="1611340"/>
                <a:chOff x="3922718" y="3301160"/>
                <a:chExt cx="3559370" cy="1611340"/>
              </a:xfrm>
            </p:grpSpPr>
            <p:pic>
              <p:nvPicPr>
                <p:cNvPr id="282" name="Picture 106">
                  <a:extLst>
                    <a:ext uri="{FF2B5EF4-FFF2-40B4-BE49-F238E27FC236}">
                      <a16:creationId xmlns:a16="http://schemas.microsoft.com/office/drawing/2014/main" xmlns="" id="{E91252D5-00E9-4864-B6EC-9CD93C82B8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BEBA8EAE-BF5A-486C-A8C5-ECC9F3942E4B}">
                      <a14:imgProps xmlns:a14="http://schemas.microsoft.com/office/drawing/2010/main">
                        <a14:imgLayer r:embed="rId11">
                          <a14:imgEffect>
                            <a14:brightnessContrast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140381" y="3328689"/>
                  <a:ext cx="3341707" cy="1583811"/>
                </a:xfrm>
                <a:prstGeom prst="rect">
                  <a:avLst/>
                </a:prstGeom>
              </p:spPr>
            </p:pic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xmlns="" id="{80C9F5AB-0699-408E-92FF-D285099706E9}"/>
                    </a:ext>
                  </a:extLst>
                </p:cNvPr>
                <p:cNvSpPr txBox="1"/>
                <p:nvPr/>
              </p:nvSpPr>
              <p:spPr>
                <a:xfrm>
                  <a:off x="3922718" y="3301160"/>
                  <a:ext cx="314510" cy="2923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3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H</a:t>
                  </a:r>
                </a:p>
              </p:txBody>
            </p:sp>
          </p:grpSp>
          <p:grpSp>
            <p:nvGrpSpPr>
              <p:cNvPr id="7182" name="组合 7181"/>
              <p:cNvGrpSpPr/>
              <p:nvPr/>
            </p:nvGrpSpPr>
            <p:grpSpPr>
              <a:xfrm>
                <a:off x="3922718" y="4912500"/>
                <a:ext cx="3559370" cy="1571319"/>
                <a:chOff x="3922718" y="4912500"/>
                <a:chExt cx="3559370" cy="1571319"/>
              </a:xfrm>
            </p:grpSpPr>
            <p:pic>
              <p:nvPicPr>
                <p:cNvPr id="108" name="Picture 110" descr="Chart, bar chart&#10;&#10;Description automatically generated">
                  <a:extLst>
                    <a:ext uri="{FF2B5EF4-FFF2-40B4-BE49-F238E27FC236}">
                      <a16:creationId xmlns:a16="http://schemas.microsoft.com/office/drawing/2014/main" xmlns="" id="{78D3E99B-4B01-49DA-B767-EDE43FF505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BEBA8EAE-BF5A-486C-A8C5-ECC9F3942E4B}">
                      <a14:imgProps xmlns:a14="http://schemas.microsoft.com/office/drawing/2010/main">
                        <a14:imgLayer r:embed="rId13">
                          <a14:imgEffect>
                            <a14:brightnessContrast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58814" y="4912500"/>
                  <a:ext cx="3323274" cy="1571319"/>
                </a:xfrm>
                <a:prstGeom prst="rect">
                  <a:avLst/>
                </a:prstGeom>
              </p:spPr>
            </p:pic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xmlns="" id="{80C9F5AB-0699-408E-92FF-D285099706E9}"/>
                    </a:ext>
                  </a:extLst>
                </p:cNvPr>
                <p:cNvSpPr txBox="1"/>
                <p:nvPr/>
              </p:nvSpPr>
              <p:spPr>
                <a:xfrm>
                  <a:off x="3922718" y="4995482"/>
                  <a:ext cx="248786" cy="2923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3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</a:t>
                  </a:r>
                </a:p>
              </p:txBody>
            </p:sp>
          </p:grpSp>
          <p:grpSp>
            <p:nvGrpSpPr>
              <p:cNvPr id="7183" name="组合 7182"/>
              <p:cNvGrpSpPr/>
              <p:nvPr/>
            </p:nvGrpSpPr>
            <p:grpSpPr>
              <a:xfrm>
                <a:off x="3897586" y="6459513"/>
                <a:ext cx="3584502" cy="1535509"/>
                <a:chOff x="3897586" y="6459513"/>
                <a:chExt cx="3584502" cy="1535509"/>
              </a:xfrm>
            </p:grpSpPr>
            <p:pic>
              <p:nvPicPr>
                <p:cNvPr id="109" name="Picture 114">
                  <a:extLst>
                    <a:ext uri="{FF2B5EF4-FFF2-40B4-BE49-F238E27FC236}">
                      <a16:creationId xmlns:a16="http://schemas.microsoft.com/office/drawing/2014/main" xmlns="" id="{D131BB25-79CD-4BB5-B54E-073DB3F220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BEBA8EAE-BF5A-486C-A8C5-ECC9F3942E4B}">
                      <a14:imgProps xmlns:a14="http://schemas.microsoft.com/office/drawing/2010/main">
                        <a14:imgLayer r:embed="rId15">
                          <a14:imgEffect>
                            <a14:brightnessContrast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140382" y="6460656"/>
                  <a:ext cx="3341706" cy="1534366"/>
                </a:xfrm>
                <a:prstGeom prst="rect">
                  <a:avLst/>
                </a:prstGeom>
              </p:spPr>
            </p:pic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xmlns="" id="{80C9F5AB-0699-408E-92FF-D285099706E9}"/>
                    </a:ext>
                  </a:extLst>
                </p:cNvPr>
                <p:cNvSpPr txBox="1"/>
                <p:nvPr/>
              </p:nvSpPr>
              <p:spPr>
                <a:xfrm>
                  <a:off x="3897586" y="6459513"/>
                  <a:ext cx="268022" cy="2923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3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J</a:t>
                  </a:r>
                </a:p>
              </p:txBody>
            </p:sp>
          </p:grpSp>
        </p:grpSp>
        <p:grpSp>
          <p:nvGrpSpPr>
            <p:cNvPr id="2" name="组合 1"/>
            <p:cNvGrpSpPr/>
            <p:nvPr/>
          </p:nvGrpSpPr>
          <p:grpSpPr>
            <a:xfrm>
              <a:off x="-116865" y="322523"/>
              <a:ext cx="3557251" cy="1865525"/>
              <a:chOff x="340335" y="-160077"/>
              <a:chExt cx="3557251" cy="1865525"/>
            </a:xfrm>
          </p:grpSpPr>
          <p:pic>
            <p:nvPicPr>
              <p:cNvPr id="2059" name="Picture 11" descr="C:\Users\yuhuv\Desktop\combine-NAC-ROS.tif"/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0792" y="-60528"/>
                <a:ext cx="3426794" cy="17659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4" name="TextBox 243">
                <a:extLst>
                  <a:ext uri="{FF2B5EF4-FFF2-40B4-BE49-F238E27FC236}">
                    <a16:creationId xmlns:a16="http://schemas.microsoft.com/office/drawing/2014/main" xmlns="" id="{80C9F5AB-0699-408E-92FF-D285099706E9}"/>
                  </a:ext>
                </a:extLst>
              </p:cNvPr>
              <p:cNvSpPr txBox="1"/>
              <p:nvPr/>
            </p:nvSpPr>
            <p:spPr>
              <a:xfrm>
                <a:off x="340335" y="-160077"/>
                <a:ext cx="304892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</a:p>
            </p:txBody>
          </p:sp>
        </p:grpSp>
        <p:grpSp>
          <p:nvGrpSpPr>
            <p:cNvPr id="3" name="组合 2"/>
            <p:cNvGrpSpPr/>
            <p:nvPr/>
          </p:nvGrpSpPr>
          <p:grpSpPr>
            <a:xfrm>
              <a:off x="3580356" y="273270"/>
              <a:ext cx="3364341" cy="1930729"/>
              <a:chOff x="4037556" y="-209330"/>
              <a:chExt cx="3364341" cy="1930729"/>
            </a:xfrm>
          </p:grpSpPr>
          <p:pic>
            <p:nvPicPr>
              <p:cNvPr id="2060" name="Picture 12"/>
              <p:cNvPicPr>
                <a:picLocks noChangeAspect="1" noChangeArrowheads="1"/>
              </p:cNvPicPr>
              <p:nvPr/>
            </p:nvPicPr>
            <p:blipFill>
              <a:blip r:embed="rId18" cstate="print">
                <a:extLst>
                  <a:ext uri="{BEBA8EAE-BF5A-486C-A8C5-ECC9F3942E4B}">
                    <a14:imgProps xmlns:a14="http://schemas.microsoft.com/office/drawing/2010/main">
                      <a14:imgLayer r:embed="rId19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4050316" y="-182880"/>
                <a:ext cx="3351581" cy="19042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6" name="TextBox 245">
                <a:extLst>
                  <a:ext uri="{FF2B5EF4-FFF2-40B4-BE49-F238E27FC236}">
                    <a16:creationId xmlns:a16="http://schemas.microsoft.com/office/drawing/2014/main" xmlns="" id="{80C9F5AB-0699-408E-92FF-D285099706E9}"/>
                  </a:ext>
                </a:extLst>
              </p:cNvPr>
              <p:cNvSpPr txBox="1"/>
              <p:nvPr/>
            </p:nvSpPr>
            <p:spPr>
              <a:xfrm>
                <a:off x="4037556" y="-209330"/>
                <a:ext cx="295274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202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-3222" y="87356"/>
            <a:ext cx="6695939" cy="9680143"/>
            <a:chOff x="-3222" y="87356"/>
            <a:chExt cx="6695939" cy="9680143"/>
          </a:xfrm>
        </p:grpSpPr>
        <p:grpSp>
          <p:nvGrpSpPr>
            <p:cNvPr id="4" name="组合 3"/>
            <p:cNvGrpSpPr/>
            <p:nvPr/>
          </p:nvGrpSpPr>
          <p:grpSpPr>
            <a:xfrm>
              <a:off x="3432967" y="5529974"/>
              <a:ext cx="3259750" cy="1422988"/>
              <a:chOff x="3048528" y="250976"/>
              <a:chExt cx="2941095" cy="1170228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3342081" y="250976"/>
                <a:ext cx="2647542" cy="1170228"/>
                <a:chOff x="3196309" y="224472"/>
                <a:chExt cx="2647542" cy="1170228"/>
              </a:xfrm>
            </p:grpSpPr>
            <p:pic>
              <p:nvPicPr>
                <p:cNvPr id="7" name="Picture 6" descr="C:\Users\yuhuv\Desktop\图片12.png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6309" y="652172"/>
                  <a:ext cx="2095435" cy="17013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8" name="组合 7"/>
                <p:cNvGrpSpPr/>
                <p:nvPr/>
              </p:nvGrpSpPr>
              <p:grpSpPr>
                <a:xfrm>
                  <a:off x="5239243" y="559769"/>
                  <a:ext cx="485625" cy="331633"/>
                  <a:chOff x="6717543" y="6078914"/>
                  <a:chExt cx="493116" cy="331633"/>
                </a:xfrm>
              </p:grpSpPr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xmlns="" id="{89B85C3D-1F1E-49D2-9051-5F5B84F4BF63}"/>
                      </a:ext>
                    </a:extLst>
                  </p:cNvPr>
                  <p:cNvSpPr txBox="1"/>
                  <p:nvPr/>
                </p:nvSpPr>
                <p:spPr>
                  <a:xfrm>
                    <a:off x="6717543" y="6078914"/>
                    <a:ext cx="444352" cy="21544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8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LC3 I</a:t>
                    </a:r>
                  </a:p>
                </p:txBody>
              </p:sp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xmlns="" id="{89B85C3D-1F1E-49D2-9051-5F5B84F4BF63}"/>
                      </a:ext>
                    </a:extLst>
                  </p:cNvPr>
                  <p:cNvSpPr txBox="1"/>
                  <p:nvPr/>
                </p:nvSpPr>
                <p:spPr>
                  <a:xfrm>
                    <a:off x="6726231" y="6195103"/>
                    <a:ext cx="484428" cy="21544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8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LC3 II</a:t>
                    </a:r>
                  </a:p>
                </p:txBody>
              </p:sp>
            </p:grpSp>
            <p:pic>
              <p:nvPicPr>
                <p:cNvPr id="9" name="Picture 2" descr="C:\Users\yuhuv\Desktop\整理博士数据--2021.3\博士实验数据--WB的图\WB的图 - Copy\P38 3.20.2021.png">
                  <a:extLst>
                    <a:ext uri="{FF2B5EF4-FFF2-40B4-BE49-F238E27FC236}">
                      <a16:creationId xmlns:a16="http://schemas.microsoft.com/office/drawing/2014/main" xmlns="" id="{EABB8DD2-7205-4211-86AC-EC8ED675471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01884" y="1214704"/>
                  <a:ext cx="2088168" cy="163427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xmlns="" id="{4C99A5AD-5754-47D0-9500-C95D47910FC1}"/>
                    </a:ext>
                  </a:extLst>
                </p:cNvPr>
                <p:cNvSpPr txBox="1"/>
                <p:nvPr/>
              </p:nvSpPr>
              <p:spPr>
                <a:xfrm>
                  <a:off x="5245226" y="1179256"/>
                  <a:ext cx="59862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Lamin</a:t>
                  </a:r>
                  <a:r>
                    <a:rPr lang="en-US" sz="8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8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β1</a:t>
                  </a:r>
                  <a:endParaRPr lang="en-US" sz="8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1" name="直接连接符 10"/>
                <p:cNvCxnSpPr/>
                <p:nvPr/>
              </p:nvCxnSpPr>
              <p:spPr>
                <a:xfrm>
                  <a:off x="3213303" y="613461"/>
                  <a:ext cx="2071173" cy="1476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2" name="Picture 7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3196309" y="841098"/>
                  <a:ext cx="2088167" cy="1552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xmlns="" id="{89B85C3D-1F1E-49D2-9051-5F5B84F4BF63}"/>
                    </a:ext>
                  </a:extLst>
                </p:cNvPr>
                <p:cNvSpPr txBox="1"/>
                <p:nvPr/>
              </p:nvSpPr>
              <p:spPr>
                <a:xfrm>
                  <a:off x="5243949" y="797404"/>
                  <a:ext cx="34446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P62</a:t>
                  </a:r>
                </a:p>
              </p:txBody>
            </p:sp>
            <p:pic>
              <p:nvPicPr>
                <p:cNvPr id="14" name="Picture 8" descr="C:\Users\yuhuv\Desktop\图片14.tif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7368" y="1020793"/>
                  <a:ext cx="2099565" cy="1618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xmlns="" id="{89B85C3D-1F1E-49D2-9051-5F5B84F4BF63}"/>
                    </a:ext>
                  </a:extLst>
                </p:cNvPr>
                <p:cNvSpPr txBox="1"/>
                <p:nvPr/>
              </p:nvSpPr>
              <p:spPr>
                <a:xfrm>
                  <a:off x="5253448" y="978390"/>
                  <a:ext cx="52916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LAMP2</a:t>
                  </a: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 rot="19320666">
                  <a:off x="3266965" y="390557"/>
                  <a:ext cx="32709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NC</a:t>
                  </a: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 rot="19267895">
                  <a:off x="3496455" y="230047"/>
                  <a:ext cx="792800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NC+Rotenone</a:t>
                  </a:r>
                  <a:endParaRPr lang="en-US" sz="8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 rot="19476712">
                  <a:off x="3934504" y="376858"/>
                  <a:ext cx="31762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HS</a:t>
                  </a: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 rot="19476712">
                  <a:off x="4192960" y="248768"/>
                  <a:ext cx="783328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HS+Rotenone</a:t>
                  </a:r>
                  <a:endParaRPr lang="en-US" sz="8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 rot="19476712">
                  <a:off x="4620618" y="354257"/>
                  <a:ext cx="39971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AAT</a:t>
                  </a:r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 rot="19476712">
                  <a:off x="4917798" y="224472"/>
                  <a:ext cx="860681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AAT+Rotenone</a:t>
                  </a:r>
                  <a:endParaRPr lang="en-US" sz="8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C24A8AAF-02A0-4005-A230-6BEC74DACE7F}"/>
                  </a:ext>
                </a:extLst>
              </p:cNvPr>
              <p:cNvSpPr txBox="1"/>
              <p:nvPr/>
            </p:nvSpPr>
            <p:spPr>
              <a:xfrm>
                <a:off x="3048528" y="304717"/>
                <a:ext cx="259177" cy="2069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endParaRPr lang="en-US" sz="12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-3222" y="87356"/>
              <a:ext cx="3436189" cy="1883110"/>
              <a:chOff x="-3222" y="87356"/>
              <a:chExt cx="3436189" cy="1883110"/>
            </a:xfrm>
          </p:grpSpPr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xmlns="" id="{80C9F5AB-0699-408E-92FF-D285099706E9}"/>
                  </a:ext>
                </a:extLst>
              </p:cNvPr>
              <p:cNvSpPr txBox="1"/>
              <p:nvPr/>
            </p:nvSpPr>
            <p:spPr>
              <a:xfrm>
                <a:off x="-3222" y="374939"/>
                <a:ext cx="29527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</a:p>
            </p:txBody>
          </p:sp>
          <p:grpSp>
            <p:nvGrpSpPr>
              <p:cNvPr id="4118" name="组合 4117"/>
              <p:cNvGrpSpPr/>
              <p:nvPr/>
            </p:nvGrpSpPr>
            <p:grpSpPr>
              <a:xfrm>
                <a:off x="335421" y="87356"/>
                <a:ext cx="3097546" cy="1883110"/>
                <a:chOff x="115311" y="87356"/>
                <a:chExt cx="3097546" cy="1883110"/>
              </a:xfrm>
            </p:grpSpPr>
            <p:pic>
              <p:nvPicPr>
                <p:cNvPr id="4098" name="Picture 2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115311" y="537218"/>
                  <a:ext cx="2299963" cy="1200869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cxnSp>
              <p:nvCxnSpPr>
                <p:cNvPr id="53" name="直接连接符 52"/>
                <p:cNvCxnSpPr/>
                <p:nvPr/>
              </p:nvCxnSpPr>
              <p:spPr>
                <a:xfrm>
                  <a:off x="139453" y="501230"/>
                  <a:ext cx="2286000" cy="1476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TextBox 53"/>
                <p:cNvSpPr txBox="1"/>
                <p:nvPr/>
              </p:nvSpPr>
              <p:spPr>
                <a:xfrm rot="19320666">
                  <a:off x="206880" y="253441"/>
                  <a:ext cx="36253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NC</a:t>
                  </a: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 rot="19267895">
                  <a:off x="461235" y="92931"/>
                  <a:ext cx="87869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NC+Rotenone</a:t>
                  </a:r>
                  <a:endParaRPr lang="en-US" sz="8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 rot="19476712">
                  <a:off x="946744" y="239742"/>
                  <a:ext cx="352038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HS</a:t>
                  </a: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 rot="19476712">
                  <a:off x="1233203" y="111652"/>
                  <a:ext cx="868198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HS+Rotenone</a:t>
                  </a:r>
                  <a:endParaRPr lang="en-US" sz="8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 rot="19476712">
                  <a:off x="1707196" y="217141"/>
                  <a:ext cx="443022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AAT</a:t>
                  </a:r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 rot="19476712">
                  <a:off x="2036574" y="87356"/>
                  <a:ext cx="953932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AAT+Rotenone</a:t>
                  </a:r>
                  <a:endParaRPr lang="en-US" sz="8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61" name="Picture 3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123262" y="1788009"/>
                  <a:ext cx="2292012" cy="154434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xmlns="" id="{F3014F8B-B9DA-45DF-A62A-52FB6B6B4868}"/>
                    </a:ext>
                  </a:extLst>
                </p:cNvPr>
                <p:cNvSpPr txBox="1"/>
                <p:nvPr/>
              </p:nvSpPr>
              <p:spPr>
                <a:xfrm>
                  <a:off x="2402226" y="1755022"/>
                  <a:ext cx="646644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Lamin</a:t>
                  </a:r>
                  <a:r>
                    <a:rPr lang="en-US" altLang="zh-CN" sz="8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β</a:t>
                  </a:r>
                  <a:r>
                    <a:rPr lang="en-US" sz="8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15" name="TextBox 114"/>
                <p:cNvSpPr txBox="1"/>
                <p:nvPr/>
              </p:nvSpPr>
              <p:spPr>
                <a:xfrm>
                  <a:off x="2378780" y="618968"/>
                  <a:ext cx="79541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complex  </a:t>
                  </a:r>
                  <a:r>
                    <a:rPr lang="el-GR" sz="10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ν</a:t>
                  </a:r>
                  <a:r>
                    <a:rPr lang="en-US" sz="10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</a:p>
              </p:txBody>
            </p:sp>
            <p:sp>
              <p:nvSpPr>
                <p:cNvPr id="116" name="TextBox 115"/>
                <p:cNvSpPr txBox="1"/>
                <p:nvPr/>
              </p:nvSpPr>
              <p:spPr>
                <a:xfrm>
                  <a:off x="2375768" y="1141176"/>
                  <a:ext cx="837089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complex  </a:t>
                  </a:r>
                  <a:r>
                    <a:rPr lang="en-US" sz="1000" b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II </a:t>
                  </a:r>
                  <a:endParaRPr lang="en-US" sz="10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7" name="TextBox 116"/>
                <p:cNvSpPr txBox="1"/>
                <p:nvPr/>
              </p:nvSpPr>
              <p:spPr>
                <a:xfrm>
                  <a:off x="2371535" y="1465636"/>
                  <a:ext cx="787395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complex  </a:t>
                  </a:r>
                  <a:r>
                    <a:rPr lang="en-US" sz="1000" b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 </a:t>
                  </a:r>
                  <a:endParaRPr lang="en-US" sz="10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26" name="组合 25"/>
            <p:cNvGrpSpPr/>
            <p:nvPr/>
          </p:nvGrpSpPr>
          <p:grpSpPr>
            <a:xfrm>
              <a:off x="14295" y="1977256"/>
              <a:ext cx="3159896" cy="1974963"/>
              <a:chOff x="14295" y="1977256"/>
              <a:chExt cx="3159896" cy="1974963"/>
            </a:xfrm>
          </p:grpSpPr>
          <p:pic>
            <p:nvPicPr>
              <p:cNvPr id="4116" name="图片 4115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5311" y="2031392"/>
                <a:ext cx="3058880" cy="1920827"/>
              </a:xfrm>
              <a:prstGeom prst="rect">
                <a:avLst/>
              </a:prstGeom>
            </p:spPr>
          </p:pic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xmlns="" id="{80C9F5AB-0699-408E-92FF-D285099706E9}"/>
                  </a:ext>
                </a:extLst>
              </p:cNvPr>
              <p:cNvSpPr txBox="1"/>
              <p:nvPr/>
            </p:nvSpPr>
            <p:spPr>
              <a:xfrm>
                <a:off x="14295" y="1977256"/>
                <a:ext cx="28725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en-US" sz="12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38437" y="3766649"/>
              <a:ext cx="3202203" cy="2028454"/>
              <a:chOff x="38437" y="3766649"/>
              <a:chExt cx="3202203" cy="2028454"/>
            </a:xfrm>
          </p:grpSpPr>
          <p:pic>
            <p:nvPicPr>
              <p:cNvPr id="122" name="图片 121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rightnessContrast bright="2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840" y="3871281"/>
                <a:ext cx="3184800" cy="1923822"/>
              </a:xfrm>
              <a:prstGeom prst="rect">
                <a:avLst/>
              </a:prstGeom>
            </p:spPr>
          </p:pic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xmlns="" id="{80C9F5AB-0699-408E-92FF-D285099706E9}"/>
                  </a:ext>
                </a:extLst>
              </p:cNvPr>
              <p:cNvSpPr txBox="1"/>
              <p:nvPr/>
            </p:nvSpPr>
            <p:spPr>
              <a:xfrm>
                <a:off x="38437" y="3766649"/>
                <a:ext cx="29527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89931" y="5586005"/>
              <a:ext cx="3119650" cy="1953379"/>
              <a:chOff x="89931" y="5586005"/>
              <a:chExt cx="3119650" cy="1953379"/>
            </a:xfrm>
          </p:grpSpPr>
          <p:pic>
            <p:nvPicPr>
              <p:cNvPr id="4117" name="图片 4116"/>
              <p:cNvPicPr>
                <a:picLocks noChangeAspect="1"/>
              </p:cNvPicPr>
              <p:nvPr/>
            </p:nvPicPr>
            <p:blipFill>
              <a:blip r:embed="rId12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rightnessContrast bright="2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2727" y="5744301"/>
                <a:ext cx="3066854" cy="1795083"/>
              </a:xfrm>
              <a:prstGeom prst="rect">
                <a:avLst/>
              </a:prstGeom>
            </p:spPr>
          </p:pic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xmlns="" id="{80C9F5AB-0699-408E-92FF-D285099706E9}"/>
                  </a:ext>
                </a:extLst>
              </p:cNvPr>
              <p:cNvSpPr txBox="1"/>
              <p:nvPr/>
            </p:nvSpPr>
            <p:spPr>
              <a:xfrm>
                <a:off x="89931" y="5586005"/>
                <a:ext cx="29527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endParaRPr lang="en-US" sz="12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144441" y="7372398"/>
              <a:ext cx="5998855" cy="2395101"/>
              <a:chOff x="144441" y="7372398"/>
              <a:chExt cx="5998855" cy="2395101"/>
            </a:xfrm>
          </p:grpSpPr>
          <p:pic>
            <p:nvPicPr>
              <p:cNvPr id="44" name="Picture 10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755" y="7510896"/>
                <a:ext cx="5883541" cy="22566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xmlns="" id="{C24A8AAF-02A0-4005-A230-6BEC74DACE7F}"/>
                  </a:ext>
                </a:extLst>
              </p:cNvPr>
              <p:cNvSpPr txBox="1"/>
              <p:nvPr/>
            </p:nvSpPr>
            <p:spPr>
              <a:xfrm>
                <a:off x="144441" y="7372398"/>
                <a:ext cx="30489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  <a:endParaRPr lang="en-US" sz="12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3215595" y="361164"/>
              <a:ext cx="3292021" cy="5004581"/>
              <a:chOff x="3215595" y="361164"/>
              <a:chExt cx="3292021" cy="5004581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xmlns="" id="{80C9F5AB-0699-408E-92FF-D285099706E9}"/>
                  </a:ext>
                </a:extLst>
              </p:cNvPr>
              <p:cNvSpPr txBox="1"/>
              <p:nvPr/>
            </p:nvSpPr>
            <p:spPr>
              <a:xfrm>
                <a:off x="3215595" y="390002"/>
                <a:ext cx="28725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endParaRPr lang="en-US" sz="12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3" name="组合 2"/>
              <p:cNvGrpSpPr/>
              <p:nvPr/>
            </p:nvGrpSpPr>
            <p:grpSpPr>
              <a:xfrm>
                <a:off x="3522365" y="361164"/>
                <a:ext cx="2985251" cy="5004581"/>
                <a:chOff x="3522365" y="361164"/>
                <a:chExt cx="2985251" cy="5004581"/>
              </a:xfrm>
            </p:grpSpPr>
            <p:grpSp>
              <p:nvGrpSpPr>
                <p:cNvPr id="4113" name="组合 4112"/>
                <p:cNvGrpSpPr/>
                <p:nvPr/>
              </p:nvGrpSpPr>
              <p:grpSpPr>
                <a:xfrm>
                  <a:off x="3541466" y="361164"/>
                  <a:ext cx="2966150" cy="4791128"/>
                  <a:chOff x="3522688" y="349276"/>
                  <a:chExt cx="2844034" cy="4709707"/>
                </a:xfrm>
              </p:grpSpPr>
              <p:grpSp>
                <p:nvGrpSpPr>
                  <p:cNvPr id="4110" name="组合 4109"/>
                  <p:cNvGrpSpPr/>
                  <p:nvPr/>
                </p:nvGrpSpPr>
                <p:grpSpPr>
                  <a:xfrm>
                    <a:off x="3522688" y="349276"/>
                    <a:ext cx="2828521" cy="1597041"/>
                    <a:chOff x="3522688" y="349276"/>
                    <a:chExt cx="2828521" cy="1597041"/>
                  </a:xfrm>
                </p:grpSpPr>
                <p:pic>
                  <p:nvPicPr>
                    <p:cNvPr id="4101" name="Picture 5" descr="C:\其他的数据\Nanjian Luo\4.10.20\0 DAY\1\Overlay-2.tif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6" cstate="print">
                      <a:extLst>
                        <a:ext uri="{BEBA8EAE-BF5A-486C-A8C5-ECC9F3942E4B}">
                          <a14:imgProps xmlns:a14="http://schemas.microsoft.com/office/drawing/2010/main">
                            <a14:imgLayer r:embed="rId17">
                              <a14:imgEffect>
                                <a14:brightnessContrast contrast="4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948568" y="560231"/>
                      <a:ext cx="1394880" cy="1386086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4103" name="Picture 7" descr="C:\其他的数据\Nanjian Luo\4.10.20\0 DAY\3\Overlay.tif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8" cstate="print">
                      <a:extLst>
                        <a:ext uri="{BEBA8EAE-BF5A-486C-A8C5-ECC9F3942E4B}">
                          <a14:imgProps xmlns:a14="http://schemas.microsoft.com/office/drawing/2010/main">
                            <a14:imgLayer r:embed="rId19">
                              <a14:imgEffect>
                                <a14:brightnessContrast bright="20000" contrast="-4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522688" y="572423"/>
                      <a:ext cx="1410401" cy="1373894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grpSp>
                  <p:nvGrpSpPr>
                    <p:cNvPr id="4109" name="组合 4108"/>
                    <p:cNvGrpSpPr/>
                    <p:nvPr/>
                  </p:nvGrpSpPr>
                  <p:grpSpPr>
                    <a:xfrm>
                      <a:off x="3531252" y="349276"/>
                      <a:ext cx="2819957" cy="269831"/>
                      <a:chOff x="3531252" y="349276"/>
                      <a:chExt cx="2819957" cy="269831"/>
                    </a:xfrm>
                  </p:grpSpPr>
                  <p:sp>
                    <p:nvSpPr>
                      <p:cNvPr id="101" name="矩形 100"/>
                      <p:cNvSpPr/>
                      <p:nvPr/>
                    </p:nvSpPr>
                    <p:spPr>
                      <a:xfrm>
                        <a:off x="3531252" y="394741"/>
                        <a:ext cx="1394882" cy="156731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02" name="矩形 101"/>
                      <p:cNvSpPr/>
                      <p:nvPr/>
                    </p:nvSpPr>
                    <p:spPr>
                      <a:xfrm>
                        <a:off x="4956327" y="388560"/>
                        <a:ext cx="1394882" cy="156731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4108" name="TextBox 4107"/>
                      <p:cNvSpPr txBox="1"/>
                      <p:nvPr/>
                    </p:nvSpPr>
                    <p:spPr>
                      <a:xfrm>
                        <a:off x="4038829" y="372886"/>
                        <a:ext cx="362600" cy="24622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0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NC</a:t>
                        </a:r>
                        <a:endParaRPr lang="en-US" sz="100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04" name="TextBox 103"/>
                      <p:cNvSpPr txBox="1"/>
                      <p:nvPr/>
                    </p:nvSpPr>
                    <p:spPr>
                      <a:xfrm>
                        <a:off x="5277057" y="349276"/>
                        <a:ext cx="926857" cy="24622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00" err="1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NC+Rotenone</a:t>
                        </a:r>
                        <a:endParaRPr lang="en-US" sz="100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4112" name="组合 4111"/>
                  <p:cNvGrpSpPr/>
                  <p:nvPr/>
                </p:nvGrpSpPr>
                <p:grpSpPr>
                  <a:xfrm>
                    <a:off x="3522688" y="3497074"/>
                    <a:ext cx="2844034" cy="1561909"/>
                    <a:chOff x="3522688" y="3497074"/>
                    <a:chExt cx="2844034" cy="1561909"/>
                  </a:xfrm>
                </p:grpSpPr>
                <p:pic>
                  <p:nvPicPr>
                    <p:cNvPr id="4099" name="Picture 3" descr="C:\其他的数据\Nanjian Luo\4.10.20\6 DAY\1\Overlay.tif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0" cstate="print">
                      <a:extLst>
                        <a:ext uri="{BEBA8EAE-BF5A-486C-A8C5-ECC9F3942E4B}">
                          <a14:imgProps xmlns:a14="http://schemas.microsoft.com/office/drawing/2010/main">
                            <a14:imgLayer r:embed="rId21">
                              <a14:imgEffect>
                                <a14:brightnessContrast bright="20000" contrast="2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526929" y="3706363"/>
                      <a:ext cx="1406160" cy="1352620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4102" name="Picture 6" descr="C:\其他的数据\Nanjian Luo\4.10.20\0 DAY\2\Overlay-2.tif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2" cstate="print">
                      <a:extLst>
                        <a:ext uri="{BEBA8EAE-BF5A-486C-A8C5-ECC9F3942E4B}">
                          <a14:imgProps xmlns:a14="http://schemas.microsoft.com/office/drawing/2010/main">
                            <a14:imgLayer r:embed="rId23">
                              <a14:imgEffect>
                                <a14:brightnessContrast contrast="2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948568" y="3706363"/>
                      <a:ext cx="1418154" cy="1352619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sp>
                  <p:nvSpPr>
                    <p:cNvPr id="94" name="矩形 93"/>
                    <p:cNvSpPr/>
                    <p:nvPr/>
                  </p:nvSpPr>
                  <p:spPr>
                    <a:xfrm>
                      <a:off x="3522688" y="3530021"/>
                      <a:ext cx="1394882" cy="156731"/>
                    </a:xfrm>
                    <a:prstGeom prst="rect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5" name="矩形 94"/>
                    <p:cNvSpPr/>
                    <p:nvPr/>
                  </p:nvSpPr>
                  <p:spPr>
                    <a:xfrm>
                      <a:off x="4940816" y="3526562"/>
                      <a:ext cx="1425905" cy="156731"/>
                    </a:xfrm>
                    <a:prstGeom prst="rect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5" name="TextBox 104"/>
                    <p:cNvSpPr txBox="1"/>
                    <p:nvPr/>
                  </p:nvSpPr>
                  <p:spPr>
                    <a:xfrm>
                      <a:off x="4007079" y="3497074"/>
                      <a:ext cx="449162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AAT</a:t>
                      </a:r>
                      <a:endParaRPr 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06" name="TextBox 105"/>
                    <p:cNvSpPr txBox="1"/>
                    <p:nvPr/>
                  </p:nvSpPr>
                  <p:spPr>
                    <a:xfrm>
                      <a:off x="5219906" y="3499782"/>
                      <a:ext cx="1013419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0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AAT+Rotenone</a:t>
                      </a:r>
                      <a:endParaRPr 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grpSp>
                <p:nvGrpSpPr>
                  <p:cNvPr id="4111" name="组合 4110"/>
                  <p:cNvGrpSpPr/>
                  <p:nvPr/>
                </p:nvGrpSpPr>
                <p:grpSpPr>
                  <a:xfrm>
                    <a:off x="3526429" y="1916376"/>
                    <a:ext cx="2817019" cy="1589355"/>
                    <a:chOff x="3526429" y="1916376"/>
                    <a:chExt cx="2817019" cy="1589355"/>
                  </a:xfrm>
                </p:grpSpPr>
                <p:pic>
                  <p:nvPicPr>
                    <p:cNvPr id="4100" name="Picture 4" descr="C:\其他的数据\Nanjian Luo\4.10.20\6 DAY\2\Overlay.tif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4" cstate="print">
                      <a:extLst>
                        <a:ext uri="{BEBA8EAE-BF5A-486C-A8C5-ECC9F3942E4B}">
                          <a14:imgProps xmlns:a14="http://schemas.microsoft.com/office/drawing/2010/main">
                            <a14:imgLayer r:embed="rId25">
                              <a14:imgEffect>
                                <a14:brightnessContrast bright="20000" contrast="2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526429" y="2139318"/>
                      <a:ext cx="1406639" cy="1366413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sp>
                  <p:nvSpPr>
                    <p:cNvPr id="91" name="矩形 90"/>
                    <p:cNvSpPr/>
                    <p:nvPr/>
                  </p:nvSpPr>
                  <p:spPr>
                    <a:xfrm>
                      <a:off x="4948566" y="1961122"/>
                      <a:ext cx="1394882" cy="156731"/>
                    </a:xfrm>
                    <a:prstGeom prst="rect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3" name="矩形 92"/>
                    <p:cNvSpPr/>
                    <p:nvPr/>
                  </p:nvSpPr>
                  <p:spPr>
                    <a:xfrm>
                      <a:off x="3529038" y="1965206"/>
                      <a:ext cx="1394882" cy="156731"/>
                    </a:xfrm>
                    <a:prstGeom prst="rect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pic>
                  <p:nvPicPr>
                    <p:cNvPr id="4107" name="Picture 11" descr="C:\其他的数据\Nanjian Luo\4.10.20\6 DAY\3\Overlay.tif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6" cstate="print">
                      <a:extLst>
                        <a:ext uri="{BEBA8EAE-BF5A-486C-A8C5-ECC9F3942E4B}">
                          <a14:imgProps xmlns:a14="http://schemas.microsoft.com/office/drawing/2010/main">
                            <a14:imgLayer r:embed="rId27">
                              <a14:imgEffect>
                                <a14:brightnessContrast contrast="4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948568" y="2139317"/>
                      <a:ext cx="1394880" cy="1366413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sp>
                  <p:nvSpPr>
                    <p:cNvPr id="107" name="TextBox 106"/>
                    <p:cNvSpPr txBox="1"/>
                    <p:nvPr/>
                  </p:nvSpPr>
                  <p:spPr>
                    <a:xfrm>
                      <a:off x="4045246" y="1930882"/>
                      <a:ext cx="348172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</a:t>
                      </a:r>
                      <a:endParaRPr 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08" name="TextBox 107"/>
                    <p:cNvSpPr txBox="1"/>
                    <p:nvPr/>
                  </p:nvSpPr>
                  <p:spPr>
                    <a:xfrm>
                      <a:off x="5190339" y="1916376"/>
                      <a:ext cx="944489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HS+Rotenone</a:t>
                      </a:r>
                      <a:endParaRPr lang="en-US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</p:grpSp>
            <p:sp>
              <p:nvSpPr>
                <p:cNvPr id="2" name="TextBox 1"/>
                <p:cNvSpPr txBox="1"/>
                <p:nvPr/>
              </p:nvSpPr>
              <p:spPr>
                <a:xfrm>
                  <a:off x="3522365" y="5119524"/>
                  <a:ext cx="163698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LC3-GFP</a:t>
                  </a:r>
                  <a:r>
                    <a:rPr lang="en-US" sz="100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/</a:t>
                  </a:r>
                  <a:r>
                    <a:rPr lang="en-US" sz="100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lysosome</a:t>
                  </a:r>
                  <a:r>
                    <a:rPr lang="en-US" sz="100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/</a:t>
                  </a:r>
                  <a:r>
                    <a:rPr lang="en-US" sz="1000" smtClean="0">
                      <a:solidFill>
                        <a:srgbClr val="0070C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nucleus</a:t>
                  </a:r>
                  <a:endParaRPr lang="en-US" sz="100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53215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5" name="组合 1034"/>
          <p:cNvGrpSpPr/>
          <p:nvPr/>
        </p:nvGrpSpPr>
        <p:grpSpPr>
          <a:xfrm>
            <a:off x="0" y="89872"/>
            <a:ext cx="6718300" cy="6914178"/>
            <a:chOff x="0" y="89872"/>
            <a:chExt cx="6718300" cy="6914178"/>
          </a:xfrm>
        </p:grpSpPr>
        <p:grpSp>
          <p:nvGrpSpPr>
            <p:cNvPr id="1028" name="组合 1027"/>
            <p:cNvGrpSpPr/>
            <p:nvPr/>
          </p:nvGrpSpPr>
          <p:grpSpPr>
            <a:xfrm>
              <a:off x="0" y="89872"/>
              <a:ext cx="6718300" cy="6914178"/>
              <a:chOff x="0" y="89872"/>
              <a:chExt cx="6718300" cy="6914178"/>
            </a:xfrm>
          </p:grpSpPr>
          <p:grpSp>
            <p:nvGrpSpPr>
              <p:cNvPr id="1027" name="组合 1026"/>
              <p:cNvGrpSpPr/>
              <p:nvPr/>
            </p:nvGrpSpPr>
            <p:grpSpPr>
              <a:xfrm>
                <a:off x="0" y="89872"/>
                <a:ext cx="6718300" cy="6914178"/>
                <a:chOff x="0" y="89872"/>
                <a:chExt cx="6718300" cy="6914178"/>
              </a:xfrm>
            </p:grpSpPr>
            <p:grpSp>
              <p:nvGrpSpPr>
                <p:cNvPr id="1025" name="组合 1024"/>
                <p:cNvGrpSpPr/>
                <p:nvPr/>
              </p:nvGrpSpPr>
              <p:grpSpPr>
                <a:xfrm>
                  <a:off x="0" y="89872"/>
                  <a:ext cx="6718300" cy="6914178"/>
                  <a:chOff x="0" y="89872"/>
                  <a:chExt cx="6718300" cy="6914178"/>
                </a:xfrm>
              </p:grpSpPr>
              <p:pic>
                <p:nvPicPr>
                  <p:cNvPr id="1026" name="Picture 2" descr="C:\Users\yuhuv\Desktop\Molecular Structure of DNA.jpeg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sharpenSoften amount="25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895350"/>
                    <a:ext cx="6718300" cy="610870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grpSp>
                <p:nvGrpSpPr>
                  <p:cNvPr id="5" name="组合 4"/>
                  <p:cNvGrpSpPr/>
                  <p:nvPr/>
                </p:nvGrpSpPr>
                <p:grpSpPr>
                  <a:xfrm>
                    <a:off x="4800600" y="4668513"/>
                    <a:ext cx="914173" cy="763744"/>
                    <a:chOff x="2286000" y="1143000"/>
                    <a:chExt cx="4570413" cy="4570413"/>
                  </a:xfrm>
                </p:grpSpPr>
                <p:grpSp>
                  <p:nvGrpSpPr>
                    <p:cNvPr id="6" name="Group 6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286000" y="1143000"/>
                      <a:ext cx="4570413" cy="4570413"/>
                      <a:chOff x="1440" y="720"/>
                      <a:chExt cx="2879" cy="2879"/>
                    </a:xfrm>
                  </p:grpSpPr>
                  <p:sp>
                    <p:nvSpPr>
                      <p:cNvPr id="39" name="Freeform 3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440" y="720"/>
                        <a:ext cx="2879" cy="2879"/>
                      </a:xfrm>
                      <a:custGeom>
                        <a:avLst/>
                        <a:gdLst>
                          <a:gd name="T0" fmla="*/ 200 w 187"/>
                          <a:gd name="T1" fmla="*/ 1755 h 187"/>
                          <a:gd name="T2" fmla="*/ 847 w 187"/>
                          <a:gd name="T3" fmla="*/ 2525 h 187"/>
                          <a:gd name="T4" fmla="*/ 2571 w 187"/>
                          <a:gd name="T5" fmla="*/ 1894 h 187"/>
                          <a:gd name="T6" fmla="*/ 1832 w 187"/>
                          <a:gd name="T7" fmla="*/ 154 h 187"/>
                          <a:gd name="T8" fmla="*/ 570 w 187"/>
                          <a:gd name="T9" fmla="*/ 369 h 187"/>
                          <a:gd name="T10" fmla="*/ 200 w 187"/>
                          <a:gd name="T11" fmla="*/ 1755 h 187"/>
                          <a:gd name="T12" fmla="*/ 0 60000 65536"/>
                          <a:gd name="T13" fmla="*/ 0 60000 6553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</a:gdLst>
                        <a:ahLst/>
                        <a:cxnLst>
                          <a:cxn ang="T12">
                            <a:pos x="T0" y="T1"/>
                          </a:cxn>
                          <a:cxn ang="T13">
                            <a:pos x="T2" y="T3"/>
                          </a:cxn>
                          <a:cxn ang="T14">
                            <a:pos x="T4" y="T5"/>
                          </a:cxn>
                          <a:cxn ang="T15">
                            <a:pos x="T6" y="T7"/>
                          </a:cxn>
                          <a:cxn ang="T16">
                            <a:pos x="T8" y="T9"/>
                          </a:cxn>
                          <a:cxn ang="T17">
                            <a:pos x="T10" y="T11"/>
                          </a:cxn>
                        </a:cxnLst>
                        <a:rect l="0" t="0" r="r" b="b"/>
                        <a:pathLst>
                          <a:path w="187" h="187">
                            <a:moveTo>
                              <a:pt x="13" y="114"/>
                            </a:moveTo>
                            <a:cubicBezTo>
                              <a:pt x="20" y="139"/>
                              <a:pt x="38" y="156"/>
                              <a:pt x="55" y="164"/>
                            </a:cubicBezTo>
                            <a:cubicBezTo>
                              <a:pt x="78" y="175"/>
                              <a:pt x="146" y="187"/>
                              <a:pt x="167" y="123"/>
                            </a:cubicBezTo>
                            <a:cubicBezTo>
                              <a:pt x="187" y="56"/>
                              <a:pt x="143" y="18"/>
                              <a:pt x="119" y="10"/>
                            </a:cubicBezTo>
                            <a:cubicBezTo>
                              <a:pt x="89" y="0"/>
                              <a:pt x="58" y="4"/>
                              <a:pt x="37" y="24"/>
                            </a:cubicBezTo>
                            <a:cubicBezTo>
                              <a:pt x="17" y="42"/>
                              <a:pt x="0" y="68"/>
                              <a:pt x="13" y="114"/>
                            </a:cubicBezTo>
                          </a:path>
                        </a:pathLst>
                      </a:custGeom>
                      <a:solidFill>
                        <a:srgbClr val="CCCCFF"/>
                      </a:solidFill>
                      <a:ln w="9525">
                        <a:solidFill>
                          <a:srgbClr val="CC99FF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0" name="Oval 4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371" y="2021"/>
                        <a:ext cx="177" cy="177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41" name="Oval 4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112" y="1728"/>
                        <a:ext cx="177" cy="177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42" name="Oval 4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680" y="1776"/>
                        <a:ext cx="177" cy="177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43" name="Oval 4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504" y="1344"/>
                        <a:ext cx="177" cy="177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44" name="Oval 4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8" y="1828"/>
                        <a:ext cx="178" cy="178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45" name="Oval 4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918" y="1828"/>
                        <a:ext cx="177" cy="178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46" name="Oval 4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110" y="1089"/>
                        <a:ext cx="177" cy="178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47" name="Oval 5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741" y="1459"/>
                        <a:ext cx="177" cy="177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48" name="Oval 5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371" y="1089"/>
                        <a:ext cx="177" cy="178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49" name="Oval 5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741" y="1089"/>
                        <a:ext cx="177" cy="178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50" name="Oval 5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503" y="1675"/>
                        <a:ext cx="177" cy="177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51" name="Oval 5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216" y="1824"/>
                        <a:ext cx="177" cy="177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52" name="Oval 5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8" y="1459"/>
                        <a:ext cx="178" cy="177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53" name="Oval 5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120" y="1440"/>
                        <a:ext cx="177" cy="177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54" name="Oval 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033" y="1459"/>
                        <a:ext cx="177" cy="177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</p:grpSp>
                <p:grpSp>
                  <p:nvGrpSpPr>
                    <p:cNvPr id="7" name="Group 41"/>
                    <p:cNvGrpSpPr>
                      <a:grpSpLocks noChangeAspect="1"/>
                    </p:cNvGrpSpPr>
                    <p:nvPr/>
                  </p:nvGrpSpPr>
                  <p:grpSpPr bwMode="auto">
                    <a:xfrm rot="18531285">
                      <a:off x="3862963" y="3265817"/>
                      <a:ext cx="2102920" cy="2032918"/>
                      <a:chOff x="1410" y="736"/>
                      <a:chExt cx="2944" cy="2846"/>
                    </a:xfrm>
                  </p:grpSpPr>
                  <p:grpSp>
                    <p:nvGrpSpPr>
                      <p:cNvPr id="8" name="Group 11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1410" y="736"/>
                        <a:ext cx="2944" cy="2846"/>
                        <a:chOff x="1410" y="736"/>
                        <a:chExt cx="2944" cy="2846"/>
                      </a:xfrm>
                    </p:grpSpPr>
                    <p:sp>
                      <p:nvSpPr>
                        <p:cNvPr id="37" name="Freeform 9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1410" y="736"/>
                          <a:ext cx="2944" cy="2846"/>
                        </a:xfrm>
                        <a:custGeom>
                          <a:avLst/>
                          <a:gdLst>
                            <a:gd name="T0" fmla="*/ 2919 w 1295"/>
                            <a:gd name="T1" fmla="*/ 1393 h 1252"/>
                            <a:gd name="T2" fmla="*/ 2851 w 1295"/>
                            <a:gd name="T3" fmla="*/ 1505 h 1252"/>
                            <a:gd name="T4" fmla="*/ 2789 w 1295"/>
                            <a:gd name="T5" fmla="*/ 1573 h 1252"/>
                            <a:gd name="T6" fmla="*/ 2778 w 1295"/>
                            <a:gd name="T7" fmla="*/ 1662 h 1252"/>
                            <a:gd name="T8" fmla="*/ 2849 w 1295"/>
                            <a:gd name="T9" fmla="*/ 1732 h 1252"/>
                            <a:gd name="T10" fmla="*/ 2837 w 1295"/>
                            <a:gd name="T11" fmla="*/ 1994 h 1252"/>
                            <a:gd name="T12" fmla="*/ 2662 w 1295"/>
                            <a:gd name="T13" fmla="*/ 2212 h 1252"/>
                            <a:gd name="T14" fmla="*/ 2469 w 1295"/>
                            <a:gd name="T15" fmla="*/ 2282 h 1252"/>
                            <a:gd name="T16" fmla="*/ 2412 w 1295"/>
                            <a:gd name="T17" fmla="*/ 2319 h 1252"/>
                            <a:gd name="T18" fmla="*/ 2378 w 1295"/>
                            <a:gd name="T19" fmla="*/ 2385 h 1252"/>
                            <a:gd name="T20" fmla="*/ 2346 w 1295"/>
                            <a:gd name="T21" fmla="*/ 2555 h 1252"/>
                            <a:gd name="T22" fmla="*/ 2205 w 1295"/>
                            <a:gd name="T23" fmla="*/ 2748 h 1252"/>
                            <a:gd name="T24" fmla="*/ 1953 w 1295"/>
                            <a:gd name="T25" fmla="*/ 2841 h 1252"/>
                            <a:gd name="T26" fmla="*/ 1732 w 1295"/>
                            <a:gd name="T27" fmla="*/ 2791 h 1252"/>
                            <a:gd name="T28" fmla="*/ 1580 w 1295"/>
                            <a:gd name="T29" fmla="*/ 2741 h 1252"/>
                            <a:gd name="T30" fmla="*/ 1400 w 1295"/>
                            <a:gd name="T31" fmla="*/ 2741 h 1252"/>
                            <a:gd name="T32" fmla="*/ 1228 w 1295"/>
                            <a:gd name="T33" fmla="*/ 2785 h 1252"/>
                            <a:gd name="T34" fmla="*/ 975 w 1295"/>
                            <a:gd name="T35" fmla="*/ 2846 h 1252"/>
                            <a:gd name="T36" fmla="*/ 705 w 1295"/>
                            <a:gd name="T37" fmla="*/ 2728 h 1252"/>
                            <a:gd name="T38" fmla="*/ 580 w 1295"/>
                            <a:gd name="T39" fmla="*/ 2505 h 1252"/>
                            <a:gd name="T40" fmla="*/ 564 w 1295"/>
                            <a:gd name="T41" fmla="*/ 2323 h 1252"/>
                            <a:gd name="T42" fmla="*/ 514 w 1295"/>
                            <a:gd name="T43" fmla="*/ 2257 h 1252"/>
                            <a:gd name="T44" fmla="*/ 464 w 1295"/>
                            <a:gd name="T45" fmla="*/ 2230 h 1252"/>
                            <a:gd name="T46" fmla="*/ 273 w 1295"/>
                            <a:gd name="T47" fmla="*/ 2196 h 1252"/>
                            <a:gd name="T48" fmla="*/ 36 w 1295"/>
                            <a:gd name="T49" fmla="*/ 1978 h 1252"/>
                            <a:gd name="T50" fmla="*/ 0 w 1295"/>
                            <a:gd name="T51" fmla="*/ 1734 h 1252"/>
                            <a:gd name="T52" fmla="*/ 73 w 1295"/>
                            <a:gd name="T53" fmla="*/ 1555 h 1252"/>
                            <a:gd name="T54" fmla="*/ 157 w 1295"/>
                            <a:gd name="T55" fmla="*/ 1462 h 1252"/>
                            <a:gd name="T56" fmla="*/ 211 w 1295"/>
                            <a:gd name="T57" fmla="*/ 1423 h 1252"/>
                            <a:gd name="T58" fmla="*/ 211 w 1295"/>
                            <a:gd name="T59" fmla="*/ 1359 h 1252"/>
                            <a:gd name="T60" fmla="*/ 100 w 1295"/>
                            <a:gd name="T61" fmla="*/ 1323 h 1252"/>
                            <a:gd name="T62" fmla="*/ 23 w 1295"/>
                            <a:gd name="T63" fmla="*/ 1025 h 1252"/>
                            <a:gd name="T64" fmla="*/ 177 w 1295"/>
                            <a:gd name="T65" fmla="*/ 739 h 1252"/>
                            <a:gd name="T66" fmla="*/ 382 w 1295"/>
                            <a:gd name="T67" fmla="*/ 641 h 1252"/>
                            <a:gd name="T68" fmla="*/ 525 w 1295"/>
                            <a:gd name="T69" fmla="*/ 498 h 1252"/>
                            <a:gd name="T70" fmla="*/ 623 w 1295"/>
                            <a:gd name="T71" fmla="*/ 321 h 1252"/>
                            <a:gd name="T72" fmla="*/ 730 w 1295"/>
                            <a:gd name="T73" fmla="*/ 127 h 1252"/>
                            <a:gd name="T74" fmla="*/ 964 w 1295"/>
                            <a:gd name="T75" fmla="*/ 0 h 1252"/>
                            <a:gd name="T76" fmla="*/ 1205 w 1295"/>
                            <a:gd name="T77" fmla="*/ 20 h 1252"/>
                            <a:gd name="T78" fmla="*/ 1359 w 1295"/>
                            <a:gd name="T79" fmla="*/ 109 h 1252"/>
                            <a:gd name="T80" fmla="*/ 1510 w 1295"/>
                            <a:gd name="T81" fmla="*/ 132 h 1252"/>
                            <a:gd name="T82" fmla="*/ 1657 w 1295"/>
                            <a:gd name="T83" fmla="*/ 77 h 1252"/>
                            <a:gd name="T84" fmla="*/ 1876 w 1295"/>
                            <a:gd name="T85" fmla="*/ 16 h 1252"/>
                            <a:gd name="T86" fmla="*/ 2157 w 1295"/>
                            <a:gd name="T87" fmla="*/ 111 h 1252"/>
                            <a:gd name="T88" fmla="*/ 2442 w 1295"/>
                            <a:gd name="T89" fmla="*/ 346 h 1252"/>
                            <a:gd name="T90" fmla="*/ 2096 w 1295"/>
                            <a:gd name="T91" fmla="*/ 1027 h 1252"/>
                            <a:gd name="T92" fmla="*/ 2687 w 1295"/>
                            <a:gd name="T93" fmla="*/ 655 h 1252"/>
                            <a:gd name="T94" fmla="*/ 2803 w 1295"/>
                            <a:gd name="T95" fmla="*/ 891 h 1252"/>
                            <a:gd name="T96" fmla="*/ 2939 w 1295"/>
                            <a:gd name="T97" fmla="*/ 1116 h 1252"/>
                            <a:gd name="T98" fmla="*/ 2944 w 1295"/>
                            <a:gd name="T99" fmla="*/ 1316 h 1252"/>
                            <a:gd name="T100" fmla="*/ 2919 w 1295"/>
                            <a:gd name="T101" fmla="*/ 1393 h 1252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</a:gdLst>
                          <a:ahLst/>
                          <a:cxnLst>
                            <a:cxn ang="T102">
                              <a:pos x="T0" y="T1"/>
                            </a:cxn>
                            <a:cxn ang="T103">
                              <a:pos x="T2" y="T3"/>
                            </a:cxn>
                            <a:cxn ang="T104">
                              <a:pos x="T4" y="T5"/>
                            </a:cxn>
                            <a:cxn ang="T105">
                              <a:pos x="T6" y="T7"/>
                            </a:cxn>
                            <a:cxn ang="T106">
                              <a:pos x="T8" y="T9"/>
                            </a:cxn>
                            <a:cxn ang="T107">
                              <a:pos x="T10" y="T11"/>
                            </a:cxn>
                            <a:cxn ang="T108">
                              <a:pos x="T12" y="T13"/>
                            </a:cxn>
                            <a:cxn ang="T109">
                              <a:pos x="T14" y="T15"/>
                            </a:cxn>
                            <a:cxn ang="T110">
                              <a:pos x="T16" y="T17"/>
                            </a:cxn>
                            <a:cxn ang="T111">
                              <a:pos x="T18" y="T19"/>
                            </a:cxn>
                            <a:cxn ang="T112">
                              <a:pos x="T20" y="T21"/>
                            </a:cxn>
                            <a:cxn ang="T113">
                              <a:pos x="T22" y="T23"/>
                            </a:cxn>
                            <a:cxn ang="T114">
                              <a:pos x="T24" y="T25"/>
                            </a:cxn>
                            <a:cxn ang="T115">
                              <a:pos x="T26" y="T27"/>
                            </a:cxn>
                            <a:cxn ang="T116">
                              <a:pos x="T28" y="T29"/>
                            </a:cxn>
                            <a:cxn ang="T117">
                              <a:pos x="T30" y="T31"/>
                            </a:cxn>
                            <a:cxn ang="T118">
                              <a:pos x="T32" y="T33"/>
                            </a:cxn>
                            <a:cxn ang="T119">
                              <a:pos x="T34" y="T35"/>
                            </a:cxn>
                            <a:cxn ang="T120">
                              <a:pos x="T36" y="T37"/>
                            </a:cxn>
                            <a:cxn ang="T121">
                              <a:pos x="T38" y="T39"/>
                            </a:cxn>
                            <a:cxn ang="T122">
                              <a:pos x="T40" y="T41"/>
                            </a:cxn>
                            <a:cxn ang="T123">
                              <a:pos x="T42" y="T43"/>
                            </a:cxn>
                            <a:cxn ang="T124">
                              <a:pos x="T44" y="T45"/>
                            </a:cxn>
                            <a:cxn ang="T125">
                              <a:pos x="T46" y="T47"/>
                            </a:cxn>
                            <a:cxn ang="T126">
                              <a:pos x="T48" y="T49"/>
                            </a:cxn>
                            <a:cxn ang="T127">
                              <a:pos x="T50" y="T51"/>
                            </a:cxn>
                            <a:cxn ang="T128">
                              <a:pos x="T52" y="T53"/>
                            </a:cxn>
                            <a:cxn ang="T129">
                              <a:pos x="T54" y="T55"/>
                            </a:cxn>
                            <a:cxn ang="T130">
                              <a:pos x="T56" y="T57"/>
                            </a:cxn>
                            <a:cxn ang="T131">
                              <a:pos x="T58" y="T59"/>
                            </a:cxn>
                            <a:cxn ang="T132">
                              <a:pos x="T60" y="T61"/>
                            </a:cxn>
                            <a:cxn ang="T133">
                              <a:pos x="T62" y="T63"/>
                            </a:cxn>
                            <a:cxn ang="T134">
                              <a:pos x="T64" y="T65"/>
                            </a:cxn>
                            <a:cxn ang="T135">
                              <a:pos x="T66" y="T67"/>
                            </a:cxn>
                            <a:cxn ang="T136">
                              <a:pos x="T68" y="T69"/>
                            </a:cxn>
                            <a:cxn ang="T137">
                              <a:pos x="T70" y="T71"/>
                            </a:cxn>
                            <a:cxn ang="T138">
                              <a:pos x="T72" y="T73"/>
                            </a:cxn>
                            <a:cxn ang="T139">
                              <a:pos x="T74" y="T75"/>
                            </a:cxn>
                            <a:cxn ang="T140">
                              <a:pos x="T76" y="T77"/>
                            </a:cxn>
                            <a:cxn ang="T141">
                              <a:pos x="T78" y="T79"/>
                            </a:cxn>
                            <a:cxn ang="T142">
                              <a:pos x="T80" y="T81"/>
                            </a:cxn>
                            <a:cxn ang="T143">
                              <a:pos x="T82" y="T83"/>
                            </a:cxn>
                            <a:cxn ang="T144">
                              <a:pos x="T84" y="T85"/>
                            </a:cxn>
                            <a:cxn ang="T145">
                              <a:pos x="T86" y="T87"/>
                            </a:cxn>
                            <a:cxn ang="T146">
                              <a:pos x="T88" y="T89"/>
                            </a:cxn>
                            <a:cxn ang="T147">
                              <a:pos x="T90" y="T91"/>
                            </a:cxn>
                            <a:cxn ang="T148">
                              <a:pos x="T92" y="T93"/>
                            </a:cxn>
                            <a:cxn ang="T149">
                              <a:pos x="T94" y="T95"/>
                            </a:cxn>
                            <a:cxn ang="T150">
                              <a:pos x="T96" y="T97"/>
                            </a:cxn>
                            <a:cxn ang="T151">
                              <a:pos x="T98" y="T99"/>
                            </a:cxn>
                            <a:cxn ang="T152">
                              <a:pos x="T100" y="T101"/>
                            </a:cxn>
                          </a:cxnLst>
                          <a:rect l="0" t="0" r="r" b="b"/>
                          <a:pathLst>
                            <a:path w="1295" h="1252">
                              <a:moveTo>
                                <a:pt x="1284" y="613"/>
                              </a:moveTo>
                              <a:cubicBezTo>
                                <a:pt x="1228" y="611"/>
                                <a:pt x="1228" y="627"/>
                                <a:pt x="1254" y="662"/>
                              </a:cubicBezTo>
                              <a:cubicBezTo>
                                <a:pt x="1227" y="658"/>
                                <a:pt x="1226" y="673"/>
                                <a:pt x="1227" y="692"/>
                              </a:cubicBezTo>
                              <a:cubicBezTo>
                                <a:pt x="1222" y="703"/>
                                <a:pt x="1219" y="718"/>
                                <a:pt x="1222" y="731"/>
                              </a:cubicBezTo>
                              <a:cubicBezTo>
                                <a:pt x="1225" y="744"/>
                                <a:pt x="1233" y="755"/>
                                <a:pt x="1253" y="762"/>
                              </a:cubicBezTo>
                              <a:cubicBezTo>
                                <a:pt x="1195" y="802"/>
                                <a:pt x="1184" y="828"/>
                                <a:pt x="1248" y="877"/>
                              </a:cubicBezTo>
                              <a:cubicBezTo>
                                <a:pt x="1159" y="877"/>
                                <a:pt x="1145" y="901"/>
                                <a:pt x="1171" y="973"/>
                              </a:cubicBezTo>
                              <a:cubicBezTo>
                                <a:pt x="1115" y="947"/>
                                <a:pt x="1099" y="968"/>
                                <a:pt x="1086" y="1004"/>
                              </a:cubicBezTo>
                              <a:cubicBezTo>
                                <a:pt x="1076" y="999"/>
                                <a:pt x="1068" y="1010"/>
                                <a:pt x="1061" y="1020"/>
                              </a:cubicBezTo>
                              <a:cubicBezTo>
                                <a:pt x="1054" y="1030"/>
                                <a:pt x="1049" y="1039"/>
                                <a:pt x="1046" y="1049"/>
                              </a:cubicBezTo>
                              <a:cubicBezTo>
                                <a:pt x="1020" y="1070"/>
                                <a:pt x="1002" y="1088"/>
                                <a:pt x="1032" y="1124"/>
                              </a:cubicBezTo>
                              <a:cubicBezTo>
                                <a:pt x="963" y="1121"/>
                                <a:pt x="941" y="1135"/>
                                <a:pt x="970" y="1209"/>
                              </a:cubicBezTo>
                              <a:cubicBezTo>
                                <a:pt x="897" y="1160"/>
                                <a:pt x="873" y="1170"/>
                                <a:pt x="859" y="1250"/>
                              </a:cubicBezTo>
                              <a:cubicBezTo>
                                <a:pt x="824" y="1186"/>
                                <a:pt x="799" y="1193"/>
                                <a:pt x="762" y="1228"/>
                              </a:cubicBezTo>
                              <a:cubicBezTo>
                                <a:pt x="748" y="1202"/>
                                <a:pt x="722" y="1205"/>
                                <a:pt x="695" y="1206"/>
                              </a:cubicBezTo>
                              <a:cubicBezTo>
                                <a:pt x="669" y="1208"/>
                                <a:pt x="642" y="1207"/>
                                <a:pt x="616" y="1206"/>
                              </a:cubicBezTo>
                              <a:cubicBezTo>
                                <a:pt x="585" y="1204"/>
                                <a:pt x="553" y="1200"/>
                                <a:pt x="540" y="1225"/>
                              </a:cubicBezTo>
                              <a:cubicBezTo>
                                <a:pt x="493" y="1188"/>
                                <a:pt x="463" y="1180"/>
                                <a:pt x="429" y="1252"/>
                              </a:cubicBezTo>
                              <a:cubicBezTo>
                                <a:pt x="409" y="1162"/>
                                <a:pt x="384" y="1149"/>
                                <a:pt x="310" y="1200"/>
                              </a:cubicBezTo>
                              <a:cubicBezTo>
                                <a:pt x="339" y="1120"/>
                                <a:pt x="319" y="1103"/>
                                <a:pt x="255" y="1102"/>
                              </a:cubicBezTo>
                              <a:cubicBezTo>
                                <a:pt x="281" y="1065"/>
                                <a:pt x="264" y="1044"/>
                                <a:pt x="248" y="1022"/>
                              </a:cubicBezTo>
                              <a:cubicBezTo>
                                <a:pt x="241" y="1012"/>
                                <a:pt x="234" y="1001"/>
                                <a:pt x="226" y="993"/>
                              </a:cubicBezTo>
                              <a:cubicBezTo>
                                <a:pt x="219" y="985"/>
                                <a:pt x="212" y="980"/>
                                <a:pt x="204" y="981"/>
                              </a:cubicBezTo>
                              <a:cubicBezTo>
                                <a:pt x="195" y="932"/>
                                <a:pt x="184" y="909"/>
                                <a:pt x="120" y="966"/>
                              </a:cubicBezTo>
                              <a:cubicBezTo>
                                <a:pt x="165" y="864"/>
                                <a:pt x="156" y="841"/>
                                <a:pt x="16" y="870"/>
                              </a:cubicBezTo>
                              <a:cubicBezTo>
                                <a:pt x="144" y="806"/>
                                <a:pt x="139" y="791"/>
                                <a:pt x="0" y="763"/>
                              </a:cubicBezTo>
                              <a:cubicBezTo>
                                <a:pt x="130" y="760"/>
                                <a:pt x="126" y="745"/>
                                <a:pt x="32" y="684"/>
                              </a:cubicBezTo>
                              <a:cubicBezTo>
                                <a:pt x="118" y="715"/>
                                <a:pt x="115" y="700"/>
                                <a:pt x="69" y="643"/>
                              </a:cubicBezTo>
                              <a:cubicBezTo>
                                <a:pt x="109" y="670"/>
                                <a:pt x="106" y="656"/>
                                <a:pt x="93" y="626"/>
                              </a:cubicBezTo>
                              <a:cubicBezTo>
                                <a:pt x="102" y="625"/>
                                <a:pt x="101" y="609"/>
                                <a:pt x="93" y="598"/>
                              </a:cubicBezTo>
                              <a:cubicBezTo>
                                <a:pt x="86" y="587"/>
                                <a:pt x="71" y="580"/>
                                <a:pt x="44" y="582"/>
                              </a:cubicBezTo>
                              <a:cubicBezTo>
                                <a:pt x="100" y="519"/>
                                <a:pt x="102" y="489"/>
                                <a:pt x="10" y="451"/>
                              </a:cubicBezTo>
                              <a:cubicBezTo>
                                <a:pt x="112" y="431"/>
                                <a:pt x="120" y="402"/>
                                <a:pt x="78" y="325"/>
                              </a:cubicBezTo>
                              <a:cubicBezTo>
                                <a:pt x="141" y="347"/>
                                <a:pt x="154" y="320"/>
                                <a:pt x="168" y="282"/>
                              </a:cubicBezTo>
                              <a:cubicBezTo>
                                <a:pt x="187" y="268"/>
                                <a:pt x="207" y="243"/>
                                <a:pt x="231" y="219"/>
                              </a:cubicBezTo>
                              <a:cubicBezTo>
                                <a:pt x="254" y="195"/>
                                <a:pt x="281" y="173"/>
                                <a:pt x="274" y="141"/>
                              </a:cubicBezTo>
                              <a:cubicBezTo>
                                <a:pt x="334" y="136"/>
                                <a:pt x="357" y="123"/>
                                <a:pt x="321" y="56"/>
                              </a:cubicBezTo>
                              <a:cubicBezTo>
                                <a:pt x="403" y="100"/>
                                <a:pt x="427" y="90"/>
                                <a:pt x="424" y="0"/>
                              </a:cubicBezTo>
                              <a:cubicBezTo>
                                <a:pt x="474" y="75"/>
                                <a:pt x="497" y="69"/>
                                <a:pt x="530" y="9"/>
                              </a:cubicBezTo>
                              <a:cubicBezTo>
                                <a:pt x="545" y="60"/>
                                <a:pt x="569" y="57"/>
                                <a:pt x="598" y="48"/>
                              </a:cubicBezTo>
                              <a:cubicBezTo>
                                <a:pt x="616" y="55"/>
                                <a:pt x="640" y="56"/>
                                <a:pt x="664" y="58"/>
                              </a:cubicBezTo>
                              <a:cubicBezTo>
                                <a:pt x="694" y="60"/>
                                <a:pt x="723" y="65"/>
                                <a:pt x="729" y="34"/>
                              </a:cubicBezTo>
                              <a:cubicBezTo>
                                <a:pt x="782" y="79"/>
                                <a:pt x="811" y="88"/>
                                <a:pt x="825" y="7"/>
                              </a:cubicBezTo>
                              <a:cubicBezTo>
                                <a:pt x="868" y="110"/>
                                <a:pt x="897" y="123"/>
                                <a:pt x="949" y="49"/>
                              </a:cubicBezTo>
                              <a:cubicBezTo>
                                <a:pt x="952" y="152"/>
                                <a:pt x="1015" y="177"/>
                                <a:pt x="1074" y="152"/>
                              </a:cubicBezTo>
                              <a:cubicBezTo>
                                <a:pt x="946" y="220"/>
                                <a:pt x="866" y="384"/>
                                <a:pt x="922" y="452"/>
                              </a:cubicBezTo>
                              <a:cubicBezTo>
                                <a:pt x="971" y="511"/>
                                <a:pt x="1158" y="352"/>
                                <a:pt x="1182" y="288"/>
                              </a:cubicBezTo>
                              <a:cubicBezTo>
                                <a:pt x="1198" y="321"/>
                                <a:pt x="1181" y="409"/>
                                <a:pt x="1233" y="392"/>
                              </a:cubicBezTo>
                              <a:cubicBezTo>
                                <a:pt x="1201" y="464"/>
                                <a:pt x="1209" y="490"/>
                                <a:pt x="1293" y="491"/>
                              </a:cubicBezTo>
                              <a:cubicBezTo>
                                <a:pt x="1219" y="536"/>
                                <a:pt x="1222" y="555"/>
                                <a:pt x="1295" y="579"/>
                              </a:cubicBezTo>
                              <a:cubicBezTo>
                                <a:pt x="1226" y="583"/>
                                <a:pt x="1226" y="592"/>
                                <a:pt x="1284" y="613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CC99FF"/>
                        </a:solidFill>
                        <a:ln w="6350" cap="flat">
                          <a:solidFill>
                            <a:srgbClr val="993366"/>
                          </a:solidFill>
                          <a:prstDash val="solid"/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8" name="Freeform 10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1938" y="1663"/>
                          <a:ext cx="2009" cy="1492"/>
                        </a:xfrm>
                        <a:custGeom>
                          <a:avLst/>
                          <a:gdLst>
                            <a:gd name="T0" fmla="*/ 1741 w 884"/>
                            <a:gd name="T1" fmla="*/ 364 h 656"/>
                            <a:gd name="T2" fmla="*/ 1473 w 884"/>
                            <a:gd name="T3" fmla="*/ 632 h 656"/>
                            <a:gd name="T4" fmla="*/ 1539 w 884"/>
                            <a:gd name="T5" fmla="*/ 810 h 656"/>
                            <a:gd name="T6" fmla="*/ 1516 w 884"/>
                            <a:gd name="T7" fmla="*/ 835 h 656"/>
                            <a:gd name="T8" fmla="*/ 1179 w 884"/>
                            <a:gd name="T9" fmla="*/ 1037 h 656"/>
                            <a:gd name="T10" fmla="*/ 1159 w 884"/>
                            <a:gd name="T11" fmla="*/ 1044 h 656"/>
                            <a:gd name="T12" fmla="*/ 868 w 884"/>
                            <a:gd name="T13" fmla="*/ 864 h 656"/>
                            <a:gd name="T14" fmla="*/ 618 w 884"/>
                            <a:gd name="T15" fmla="*/ 978 h 656"/>
                            <a:gd name="T16" fmla="*/ 482 w 884"/>
                            <a:gd name="T17" fmla="*/ 817 h 656"/>
                            <a:gd name="T18" fmla="*/ 375 w 884"/>
                            <a:gd name="T19" fmla="*/ 514 h 656"/>
                            <a:gd name="T20" fmla="*/ 536 w 884"/>
                            <a:gd name="T21" fmla="*/ 268 h 656"/>
                            <a:gd name="T22" fmla="*/ 268 w 884"/>
                            <a:gd name="T23" fmla="*/ 0 h 656"/>
                            <a:gd name="T24" fmla="*/ 0 w 884"/>
                            <a:gd name="T25" fmla="*/ 268 h 656"/>
                            <a:gd name="T26" fmla="*/ 193 w 884"/>
                            <a:gd name="T27" fmla="*/ 525 h 656"/>
                            <a:gd name="T28" fmla="*/ 325 w 884"/>
                            <a:gd name="T29" fmla="*/ 910 h 656"/>
                            <a:gd name="T30" fmla="*/ 545 w 884"/>
                            <a:gd name="T31" fmla="*/ 1151 h 656"/>
                            <a:gd name="T32" fmla="*/ 545 w 884"/>
                            <a:gd name="T33" fmla="*/ 1178 h 656"/>
                            <a:gd name="T34" fmla="*/ 868 w 884"/>
                            <a:gd name="T35" fmla="*/ 1492 h 656"/>
                            <a:gd name="T36" fmla="*/ 1186 w 884"/>
                            <a:gd name="T37" fmla="*/ 1228 h 656"/>
                            <a:gd name="T38" fmla="*/ 1516 w 884"/>
                            <a:gd name="T39" fmla="*/ 1067 h 656"/>
                            <a:gd name="T40" fmla="*/ 1704 w 884"/>
                            <a:gd name="T41" fmla="*/ 898 h 656"/>
                            <a:gd name="T42" fmla="*/ 1741 w 884"/>
                            <a:gd name="T43" fmla="*/ 901 h 656"/>
                            <a:gd name="T44" fmla="*/ 2009 w 884"/>
                            <a:gd name="T45" fmla="*/ 632 h 656"/>
                            <a:gd name="T46" fmla="*/ 1741 w 884"/>
                            <a:gd name="T47" fmla="*/ 364 h 656"/>
                            <a:gd name="T48" fmla="*/ 0 60000 65536"/>
                            <a:gd name="T49" fmla="*/ 0 60000 65536"/>
                            <a:gd name="T50" fmla="*/ 0 60000 65536"/>
                            <a:gd name="T51" fmla="*/ 0 60000 65536"/>
                            <a:gd name="T52" fmla="*/ 0 60000 65536"/>
                            <a:gd name="T53" fmla="*/ 0 60000 65536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</a:gdLst>
                          <a:ahLst/>
                          <a:cxnLst>
                            <a:cxn ang="T48">
                              <a:pos x="T0" y="T1"/>
                            </a:cxn>
                            <a:cxn ang="T49">
                              <a:pos x="T2" y="T3"/>
                            </a:cxn>
                            <a:cxn ang="T50">
                              <a:pos x="T4" y="T5"/>
                            </a:cxn>
                            <a:cxn ang="T51">
                              <a:pos x="T6" y="T7"/>
                            </a:cxn>
                            <a:cxn ang="T52">
                              <a:pos x="T8" y="T9"/>
                            </a:cxn>
                            <a:cxn ang="T53">
                              <a:pos x="T10" y="T11"/>
                            </a:cxn>
                            <a:cxn ang="T54">
                              <a:pos x="T12" y="T13"/>
                            </a:cxn>
                            <a:cxn ang="T55">
                              <a:pos x="T14" y="T15"/>
                            </a:cxn>
                            <a:cxn ang="T56">
                              <a:pos x="T16" y="T17"/>
                            </a:cxn>
                            <a:cxn ang="T57">
                              <a:pos x="T18" y="T19"/>
                            </a:cxn>
                            <a:cxn ang="T58">
                              <a:pos x="T20" y="T21"/>
                            </a:cxn>
                            <a:cxn ang="T59">
                              <a:pos x="T22" y="T23"/>
                            </a:cxn>
                            <a:cxn ang="T60">
                              <a:pos x="T24" y="T25"/>
                            </a:cxn>
                            <a:cxn ang="T61">
                              <a:pos x="T26" y="T27"/>
                            </a:cxn>
                            <a:cxn ang="T62">
                              <a:pos x="T28" y="T29"/>
                            </a:cxn>
                            <a:cxn ang="T63">
                              <a:pos x="T30" y="T31"/>
                            </a:cxn>
                            <a:cxn ang="T64">
                              <a:pos x="T32" y="T33"/>
                            </a:cxn>
                            <a:cxn ang="T65">
                              <a:pos x="T34" y="T35"/>
                            </a:cxn>
                            <a:cxn ang="T66">
                              <a:pos x="T36" y="T37"/>
                            </a:cxn>
                            <a:cxn ang="T67">
                              <a:pos x="T38" y="T39"/>
                            </a:cxn>
                            <a:cxn ang="T68">
                              <a:pos x="T40" y="T41"/>
                            </a:cxn>
                            <a:cxn ang="T69">
                              <a:pos x="T42" y="T43"/>
                            </a:cxn>
                            <a:cxn ang="T70">
                              <a:pos x="T44" y="T45"/>
                            </a:cxn>
                            <a:cxn ang="T71">
                              <a:pos x="T46" y="T47"/>
                            </a:cxn>
                          </a:cxnLst>
                          <a:rect l="0" t="0" r="r" b="b"/>
                          <a:pathLst>
                            <a:path w="884" h="656">
                              <a:moveTo>
                                <a:pt x="766" y="160"/>
                              </a:moveTo>
                              <a:cubicBezTo>
                                <a:pt x="701" y="160"/>
                                <a:pt x="648" y="213"/>
                                <a:pt x="648" y="278"/>
                              </a:cubicBezTo>
                              <a:cubicBezTo>
                                <a:pt x="648" y="308"/>
                                <a:pt x="659" y="335"/>
                                <a:pt x="677" y="356"/>
                              </a:cubicBezTo>
                              <a:cubicBezTo>
                                <a:pt x="674" y="360"/>
                                <a:pt x="670" y="363"/>
                                <a:pt x="667" y="367"/>
                              </a:cubicBezTo>
                              <a:cubicBezTo>
                                <a:pt x="625" y="407"/>
                                <a:pt x="571" y="437"/>
                                <a:pt x="519" y="456"/>
                              </a:cubicBezTo>
                              <a:cubicBezTo>
                                <a:pt x="516" y="457"/>
                                <a:pt x="513" y="458"/>
                                <a:pt x="510" y="459"/>
                              </a:cubicBezTo>
                              <a:cubicBezTo>
                                <a:pt x="488" y="412"/>
                                <a:pt x="439" y="380"/>
                                <a:pt x="382" y="380"/>
                              </a:cubicBezTo>
                              <a:cubicBezTo>
                                <a:pt x="338" y="380"/>
                                <a:pt x="299" y="399"/>
                                <a:pt x="272" y="430"/>
                              </a:cubicBezTo>
                              <a:cubicBezTo>
                                <a:pt x="249" y="410"/>
                                <a:pt x="229" y="386"/>
                                <a:pt x="212" y="359"/>
                              </a:cubicBezTo>
                              <a:cubicBezTo>
                                <a:pt x="190" y="322"/>
                                <a:pt x="174" y="277"/>
                                <a:pt x="165" y="226"/>
                              </a:cubicBezTo>
                              <a:cubicBezTo>
                                <a:pt x="207" y="208"/>
                                <a:pt x="236" y="166"/>
                                <a:pt x="236" y="118"/>
                              </a:cubicBezTo>
                              <a:cubicBezTo>
                                <a:pt x="236" y="53"/>
                                <a:pt x="183" y="0"/>
                                <a:pt x="118" y="0"/>
                              </a:cubicBezTo>
                              <a:cubicBezTo>
                                <a:pt x="53" y="0"/>
                                <a:pt x="0" y="53"/>
                                <a:pt x="0" y="118"/>
                              </a:cubicBezTo>
                              <a:cubicBezTo>
                                <a:pt x="0" y="172"/>
                                <a:pt x="36" y="217"/>
                                <a:pt x="85" y="231"/>
                              </a:cubicBezTo>
                              <a:cubicBezTo>
                                <a:pt x="95" y="294"/>
                                <a:pt x="114" y="351"/>
                                <a:pt x="143" y="400"/>
                              </a:cubicBezTo>
                              <a:cubicBezTo>
                                <a:pt x="168" y="442"/>
                                <a:pt x="201" y="478"/>
                                <a:pt x="240" y="506"/>
                              </a:cubicBezTo>
                              <a:cubicBezTo>
                                <a:pt x="240" y="510"/>
                                <a:pt x="240" y="514"/>
                                <a:pt x="240" y="518"/>
                              </a:cubicBezTo>
                              <a:cubicBezTo>
                                <a:pt x="240" y="594"/>
                                <a:pt x="303" y="656"/>
                                <a:pt x="382" y="656"/>
                              </a:cubicBezTo>
                              <a:cubicBezTo>
                                <a:pt x="453" y="656"/>
                                <a:pt x="511" y="606"/>
                                <a:pt x="522" y="540"/>
                              </a:cubicBezTo>
                              <a:cubicBezTo>
                                <a:pt x="569" y="525"/>
                                <a:pt x="620" y="502"/>
                                <a:pt x="667" y="469"/>
                              </a:cubicBezTo>
                              <a:cubicBezTo>
                                <a:pt x="697" y="449"/>
                                <a:pt x="725" y="424"/>
                                <a:pt x="750" y="395"/>
                              </a:cubicBezTo>
                              <a:cubicBezTo>
                                <a:pt x="755" y="396"/>
                                <a:pt x="760" y="396"/>
                                <a:pt x="766" y="396"/>
                              </a:cubicBezTo>
                              <a:cubicBezTo>
                                <a:pt x="831" y="396"/>
                                <a:pt x="884" y="343"/>
                                <a:pt x="884" y="278"/>
                              </a:cubicBezTo>
                              <a:cubicBezTo>
                                <a:pt x="884" y="213"/>
                                <a:pt x="831" y="160"/>
                                <a:pt x="766" y="16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710E9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6350" cap="flat">
                              <a:solidFill>
                                <a:srgbClr val="003366"/>
                              </a:solidFill>
                              <a:prstDash val="solid"/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sp>
                    <p:nvSpPr>
                      <p:cNvPr id="9" name="Oval 1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92" y="1104"/>
                        <a:ext cx="109" cy="109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10" name="Oval 1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880" y="1440"/>
                        <a:ext cx="109" cy="109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11" name="Oval 1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640" y="1680"/>
                        <a:ext cx="109" cy="109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12" name="Oval 1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648" y="1824"/>
                        <a:ext cx="109" cy="109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13" name="Oval 1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168" y="1248"/>
                        <a:ext cx="109" cy="109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14" name="Oval 1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120" y="1728"/>
                        <a:ext cx="109" cy="109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15" name="Oval 1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976" y="1056"/>
                        <a:ext cx="109" cy="109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16" name="Oval 1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880" y="2160"/>
                        <a:ext cx="109" cy="109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17" name="Oval 2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808" y="1920"/>
                        <a:ext cx="109" cy="109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18" name="Oval 2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304" y="3072"/>
                        <a:ext cx="109" cy="109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19" name="Oval 2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552" y="2736"/>
                        <a:ext cx="109" cy="109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20" name="Oval 2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168" y="2016"/>
                        <a:ext cx="109" cy="109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21" name="Oval 2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072" y="2400"/>
                        <a:ext cx="109" cy="109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22" name="Oval 2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840" y="2592"/>
                        <a:ext cx="109" cy="109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23" name="Oval 2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92" y="2304"/>
                        <a:ext cx="109" cy="109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24" name="Oval 2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928" y="3168"/>
                        <a:ext cx="109" cy="109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25" name="Oval 2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92" y="3264"/>
                        <a:ext cx="109" cy="109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26" name="Oval 2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936" y="1632"/>
                        <a:ext cx="109" cy="109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27" name="Oval 3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216" y="2976"/>
                        <a:ext cx="109" cy="109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28" name="Oval 3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216" y="3264"/>
                        <a:ext cx="109" cy="109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29" name="Oval 3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504" y="3120"/>
                        <a:ext cx="109" cy="109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30" name="Oval 3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400" y="1536"/>
                        <a:ext cx="109" cy="109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31" name="Oval 3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728" y="1728"/>
                        <a:ext cx="109" cy="109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32" name="Oval 3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872" y="2496"/>
                        <a:ext cx="109" cy="109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33" name="Oval 3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448" y="2064"/>
                        <a:ext cx="109" cy="109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34" name="Oval 3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016" y="1392"/>
                        <a:ext cx="109" cy="109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35" name="Oval 3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112" y="2736"/>
                        <a:ext cx="109" cy="109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  <p:sp>
                    <p:nvSpPr>
                      <p:cNvPr id="36" name="Oval 3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352" y="1248"/>
                        <a:ext cx="109" cy="109"/>
                      </a:xfrm>
                      <a:prstGeom prst="ellipse">
                        <a:avLst/>
                      </a:prstGeom>
                      <a:solidFill>
                        <a:srgbClr val="333333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1400"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/>
                      </a:p>
                    </p:txBody>
                  </p:sp>
                </p:grpSp>
              </p:grpSp>
              <p:cxnSp>
                <p:nvCxnSpPr>
                  <p:cNvPr id="55" name="曲线连接符 54"/>
                  <p:cNvCxnSpPr/>
                  <p:nvPr/>
                </p:nvCxnSpPr>
                <p:spPr>
                  <a:xfrm rot="5400000">
                    <a:off x="2867025" y="1920875"/>
                    <a:ext cx="685800" cy="298450"/>
                  </a:xfrm>
                  <a:prstGeom prst="curvedConnector3">
                    <a:avLst/>
                  </a:prstGeom>
                  <a:ln w="12700">
                    <a:solidFill>
                      <a:schemeClr val="tx1"/>
                    </a:solidFill>
                    <a:headEnd type="none" w="med" len="med"/>
                    <a:tailEnd type="triangl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8" name="闪电形 57"/>
                  <p:cNvSpPr/>
                  <p:nvPr/>
                </p:nvSpPr>
                <p:spPr>
                  <a:xfrm>
                    <a:off x="2057400" y="89872"/>
                    <a:ext cx="800100" cy="666750"/>
                  </a:xfrm>
                  <a:prstGeom prst="lightningBolt">
                    <a:avLst/>
                  </a:prstGeom>
                  <a:solidFill>
                    <a:srgbClr val="C2693C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" name="TextBox 58"/>
                  <p:cNvSpPr txBox="1"/>
                  <p:nvPr/>
                </p:nvSpPr>
                <p:spPr>
                  <a:xfrm>
                    <a:off x="2785371" y="253970"/>
                    <a:ext cx="1147558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b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Heat stress</a:t>
                    </a:r>
                    <a:endParaRPr lang="en-US" sz="16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62" name="直接箭头连接符 61"/>
                  <p:cNvCxnSpPr>
                    <a:stCxn id="59" idx="2"/>
                  </p:cNvCxnSpPr>
                  <p:nvPr/>
                </p:nvCxnSpPr>
                <p:spPr>
                  <a:xfrm>
                    <a:off x="3359150" y="592524"/>
                    <a:ext cx="0" cy="471505"/>
                  </a:xfrm>
                  <a:prstGeom prst="straightConnector1">
                    <a:avLst/>
                  </a:prstGeom>
                  <a:ln w="38100">
                    <a:solidFill>
                      <a:schemeClr val="tx1"/>
                    </a:solidFill>
                    <a:headEnd type="none" w="med" len="med"/>
                    <a:tailEnd type="triangl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3" name="闪电形 62"/>
                  <p:cNvSpPr/>
                  <p:nvPr/>
                </p:nvSpPr>
                <p:spPr>
                  <a:xfrm>
                    <a:off x="1795549" y="592524"/>
                    <a:ext cx="1061951" cy="302826"/>
                  </a:xfrm>
                  <a:prstGeom prst="lightningBol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67" name="TextBox 66"/>
                <p:cNvSpPr txBox="1"/>
                <p:nvPr/>
              </p:nvSpPr>
              <p:spPr>
                <a:xfrm>
                  <a:off x="3653042" y="1900823"/>
                  <a:ext cx="1401346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LC-MS/MS analysis</a:t>
                  </a:r>
                </a:p>
              </p:txBody>
            </p:sp>
          </p:grpSp>
          <p:sp>
            <p:nvSpPr>
              <p:cNvPr id="69" name="TextBox 68"/>
              <p:cNvSpPr txBox="1"/>
              <p:nvPr/>
            </p:nvSpPr>
            <p:spPr>
              <a:xfrm>
                <a:off x="2601151" y="4552012"/>
                <a:ext cx="105189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Mitochondrial</a:t>
                </a:r>
                <a:endParaRPr lang="en-US" sz="11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030" name="直接连接符 1029"/>
            <p:cNvCxnSpPr/>
            <p:nvPr/>
          </p:nvCxnSpPr>
          <p:spPr>
            <a:xfrm>
              <a:off x="3932929" y="253970"/>
              <a:ext cx="0" cy="2743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2" name="直接连接符 1031"/>
            <p:cNvCxnSpPr/>
            <p:nvPr/>
          </p:nvCxnSpPr>
          <p:spPr>
            <a:xfrm>
              <a:off x="3932929" y="400945"/>
              <a:ext cx="94387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3" name="TextBox 1032"/>
            <p:cNvSpPr txBox="1"/>
            <p:nvPr/>
          </p:nvSpPr>
          <p:spPr>
            <a:xfrm>
              <a:off x="4885901" y="245659"/>
              <a:ext cx="9124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Rotenone</a:t>
              </a:r>
              <a:endParaRPr lang="en-US" sz="1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933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89135</TotalTime>
  <Words>157</Words>
  <Application>Microsoft Office PowerPoint</Application>
  <PresentationFormat>A4 纸张(210x297 毫米)</PresentationFormat>
  <Paragraphs>121</Paragraphs>
  <Slides>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9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yuhuv</cp:lastModifiedBy>
  <cp:revision>703</cp:revision>
  <dcterms:created xsi:type="dcterms:W3CDTF">2021-06-23T03:24:34Z</dcterms:created>
  <dcterms:modified xsi:type="dcterms:W3CDTF">2024-02-06T08:26:42Z</dcterms:modified>
</cp:coreProperties>
</file>