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0"/>
    <p:restoredTop sz="95775"/>
  </p:normalViewPr>
  <p:slideViewPr>
    <p:cSldViewPr snapToGrid="0">
      <p:cViewPr varScale="1">
        <p:scale>
          <a:sx n="105" d="100"/>
          <a:sy n="105" d="100"/>
        </p:scale>
        <p:origin x="216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B1ACC-DE8B-0739-211A-C3D3231BD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FD042F-C329-041B-9642-95D2288FA8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F71B1-73E9-36C7-ED74-22CE19C45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96087-D35F-35A1-07A2-329C0C24A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A04A4-CFF0-DD6A-1799-F3F73CAF3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576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4CBA2-1705-FEEB-FBCB-1DA4C12BC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17624C-EB8C-36B1-84EF-76195F91A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398AE-8B36-E94D-A09E-283F9F939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551FB3-36F4-8E17-7052-B85E0E4C4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FC3F4-48A6-52D8-0F65-9224AC8E5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30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82355A-558D-2AD4-91C0-251189D0A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8FB933-EB92-74F8-473F-CD6A11319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34614-A49E-CEA4-1B78-BBD341A66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85AFA-5962-AE65-5A48-A349CD0D6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DBBFE-4044-0B57-F50C-0CFA1264B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D9802-1B76-C42F-5BA9-C03F8983C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561F7-8220-E629-465D-1886FDA58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AA5AA-051F-FC23-0B8F-FB8044D03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A8986-67B3-9E18-F91B-3E7A78775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FB3BC-2BC7-A394-C47A-26C17F17E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616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43175-ADD4-3037-C364-F93D634D3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12330-BF56-30C0-B288-EB9319C43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144C6-2D7D-8131-14E1-DEBF74EAB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5597D-934E-3BCE-243E-636B8A31A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24B32-EED2-A482-8D1C-EA1775F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48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31017-004B-7D09-6A62-93EFE4AE1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3080B-0543-F233-50E8-F6929CA0E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AC6529-A8B2-2013-A7E1-2FE120B241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69C8DF-9FF6-66ED-DCCD-0B8845233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C0A278-37DD-8A14-9139-8DED5DE82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83338-B9BC-B3DB-C8EA-97A542458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680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508B1-9EBC-99DF-2B2B-984C45486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4EE8B-BBA3-099A-ECAD-8513E32DE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170DF8-5ED1-0D53-6428-020615542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F61FD9-A5A6-7319-2CA6-47FF4E591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17C09-4418-32B4-01F3-82A5753C05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F5CA2F-C435-487F-D019-06311D02F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78CBCB-7C95-98F2-9EEF-445017E97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CD28CE-8207-64C3-3826-604604E14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036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8D643-CDC5-021A-6E99-7CADEDCFD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73DFEA-B0A9-5BE5-F707-D148051BD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4973D2-DE72-E900-F644-B8DFA926A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F55D0-F075-DD1D-19CA-7737A170E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75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CFBB11-D66C-F482-F299-8A9554878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C7FCAE-DC04-36D6-AFEC-04EC721DE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D8F50-4D21-3080-857E-1D764806A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433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16C29-8B32-5B5C-6077-3271D864A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AD38E-CAB9-C965-8990-3F8F78C0A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FF32C5-A012-5B38-0B55-06FFF7E25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58238-AD4E-B6F4-340E-28A8B7762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7D23F-A1A8-3612-B145-D13B88E26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EB70E-13AB-FF0F-32FE-9D3B7D34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6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99AFF-F9C4-A508-76C6-6E7138FA1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4AD208-D03C-9E7F-060A-017ECB24B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81534-4B52-FBBA-29D0-552F06B2E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F39CB0-8A0E-4769-E2FC-F48634E26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3DBE1-89C1-3B7F-CD70-423529B75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779F0-DD29-EB79-4512-166EC5BD0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687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8C0097-22E5-FFCB-2C9D-5D45E15EC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B8238-C705-4A22-ECF2-A0FEC543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DF043-A9E4-6CD0-864F-C7FDD81AC8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9C198-00CE-994B-84DD-754664BFBA85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D4913-4280-D1A9-89AB-9497471890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35B11-ADCC-4F33-C789-38634E318A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D8998-757B-A041-983F-4B5C9B271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427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830897A-530C-5138-19C1-404BBAFA65C1}"/>
              </a:ext>
            </a:extLst>
          </p:cNvPr>
          <p:cNvGrpSpPr/>
          <p:nvPr/>
        </p:nvGrpSpPr>
        <p:grpSpPr>
          <a:xfrm>
            <a:off x="1358930" y="991430"/>
            <a:ext cx="6995083" cy="3669028"/>
            <a:chOff x="1358930" y="991430"/>
            <a:chExt cx="6995083" cy="366902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D18657-9DE2-67A4-499C-7E7EAE45656A}"/>
                </a:ext>
              </a:extLst>
            </p:cNvPr>
            <p:cNvGrpSpPr/>
            <p:nvPr/>
          </p:nvGrpSpPr>
          <p:grpSpPr>
            <a:xfrm>
              <a:off x="2649888" y="2028022"/>
              <a:ext cx="2025037" cy="592853"/>
              <a:chOff x="1291288" y="1654018"/>
              <a:chExt cx="2025037" cy="592853"/>
            </a:xfrm>
          </p:grpSpPr>
          <p:pic>
            <p:nvPicPr>
              <p:cNvPr id="39" name="Google Shape;60;p14">
                <a:extLst>
                  <a:ext uri="{FF2B5EF4-FFF2-40B4-BE49-F238E27FC236}">
                    <a16:creationId xmlns:a16="http://schemas.microsoft.com/office/drawing/2014/main" id="{245393C7-01A8-C0AA-8494-04B196464501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 t="44505" r="70501" b="35403"/>
              <a:stretch/>
            </p:blipFill>
            <p:spPr>
              <a:xfrm>
                <a:off x="1291288" y="1654018"/>
                <a:ext cx="1500337" cy="5928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" name="Google Shape;60;p14">
                <a:extLst>
                  <a:ext uri="{FF2B5EF4-FFF2-40B4-BE49-F238E27FC236}">
                    <a16:creationId xmlns:a16="http://schemas.microsoft.com/office/drawing/2014/main" id="{E269B811-7C3F-E95E-AAA4-70ABE03D9FCD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 l="80606" t="44505" r="9047" b="35403"/>
              <a:stretch/>
            </p:blipFill>
            <p:spPr>
              <a:xfrm>
                <a:off x="2790091" y="1654018"/>
                <a:ext cx="526234" cy="59285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aphicFrame>
          <p:nvGraphicFramePr>
            <p:cNvPr id="6" name="Google Shape;61;p14">
              <a:extLst>
                <a:ext uri="{FF2B5EF4-FFF2-40B4-BE49-F238E27FC236}">
                  <a16:creationId xmlns:a16="http://schemas.microsoft.com/office/drawing/2014/main" id="{3C37A689-EFF1-62F5-74CA-F09AC9DE706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80788744"/>
                </p:ext>
              </p:extLst>
            </p:nvPr>
          </p:nvGraphicFramePr>
          <p:xfrm>
            <a:off x="2640538" y="1584424"/>
            <a:ext cx="2041868" cy="1050008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5104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51046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510467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510467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</a:tblGrid>
                <a:tr h="350518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1200"/>
                          <a:t>UT</a:t>
                        </a:r>
                        <a:endParaRPr sz="12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1200"/>
                          <a:t>L</a:t>
                        </a:r>
                        <a:endParaRPr sz="12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1200" dirty="0"/>
                          <a:t>D1</a:t>
                        </a:r>
                        <a:endParaRPr sz="12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SG" sz="1200" dirty="0"/>
                          <a:t>Ctrl</a:t>
                        </a:r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623328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SG" sz="24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cxnSp>
          <p:nvCxnSpPr>
            <p:cNvPr id="7" name="Google Shape;70;p14">
              <a:extLst>
                <a:ext uri="{FF2B5EF4-FFF2-40B4-BE49-F238E27FC236}">
                  <a16:creationId xmlns:a16="http://schemas.microsoft.com/office/drawing/2014/main" id="{C6959455-E94F-9310-F7AD-71E860D120FF}"/>
                </a:ext>
              </a:extLst>
            </p:cNvPr>
            <p:cNvCxnSpPr/>
            <p:nvPr/>
          </p:nvCxnSpPr>
          <p:spPr>
            <a:xfrm rot="10800000">
              <a:off x="2394154" y="2352555"/>
              <a:ext cx="1089600" cy="14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" name="Google Shape;71;p14">
              <a:extLst>
                <a:ext uri="{FF2B5EF4-FFF2-40B4-BE49-F238E27FC236}">
                  <a16:creationId xmlns:a16="http://schemas.microsoft.com/office/drawing/2014/main" id="{05D7326E-1234-B0B7-681C-DB4F00966618}"/>
                </a:ext>
              </a:extLst>
            </p:cNvPr>
            <p:cNvSpPr txBox="1"/>
            <p:nvPr/>
          </p:nvSpPr>
          <p:spPr>
            <a:xfrm>
              <a:off x="1682087" y="2144355"/>
              <a:ext cx="828400" cy="430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" sz="1200">
                  <a:latin typeface="Helvetica" pitchFamily="2" charset="0"/>
                </a:rPr>
                <a:t>20 kDa</a:t>
              </a:r>
              <a:endParaRPr sz="1200">
                <a:latin typeface="Helvetica" pitchFamily="2" charset="0"/>
              </a:endParaRPr>
            </a:p>
          </p:txBody>
        </p:sp>
        <p:cxnSp>
          <p:nvCxnSpPr>
            <p:cNvPr id="9" name="Google Shape;72;p14">
              <a:extLst>
                <a:ext uri="{FF2B5EF4-FFF2-40B4-BE49-F238E27FC236}">
                  <a16:creationId xmlns:a16="http://schemas.microsoft.com/office/drawing/2014/main" id="{32F36885-5E87-4F7E-7F02-9DE9D31FEDA8}"/>
                </a:ext>
              </a:extLst>
            </p:cNvPr>
            <p:cNvCxnSpPr/>
            <p:nvPr/>
          </p:nvCxnSpPr>
          <p:spPr>
            <a:xfrm rot="10800000">
              <a:off x="2368687" y="2086366"/>
              <a:ext cx="1089600" cy="14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" name="Google Shape;73;p14">
              <a:extLst>
                <a:ext uri="{FF2B5EF4-FFF2-40B4-BE49-F238E27FC236}">
                  <a16:creationId xmlns:a16="http://schemas.microsoft.com/office/drawing/2014/main" id="{A5A0DC16-1887-486F-4450-87CDD7322A6C}"/>
                </a:ext>
              </a:extLst>
            </p:cNvPr>
            <p:cNvSpPr txBox="1"/>
            <p:nvPr/>
          </p:nvSpPr>
          <p:spPr>
            <a:xfrm>
              <a:off x="1656620" y="1878166"/>
              <a:ext cx="828400" cy="430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" sz="1200">
                  <a:latin typeface="Helvetica" pitchFamily="2" charset="0"/>
                </a:rPr>
                <a:t>25  kDa</a:t>
              </a:r>
              <a:endParaRPr sz="1200">
                <a:latin typeface="Helvetica" pitchFamily="2" charset="0"/>
              </a:endParaRPr>
            </a:p>
          </p:txBody>
        </p:sp>
        <p:sp>
          <p:nvSpPr>
            <p:cNvPr id="11" name="Google Shape;74;p14">
              <a:extLst>
                <a:ext uri="{FF2B5EF4-FFF2-40B4-BE49-F238E27FC236}">
                  <a16:creationId xmlns:a16="http://schemas.microsoft.com/office/drawing/2014/main" id="{BA786867-4AE2-86A0-2685-EED53E46A1BB}"/>
                </a:ext>
              </a:extLst>
            </p:cNvPr>
            <p:cNvSpPr txBox="1"/>
            <p:nvPr/>
          </p:nvSpPr>
          <p:spPr>
            <a:xfrm>
              <a:off x="2640538" y="1076210"/>
              <a:ext cx="2034387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-SG" sz="1400" u="sng" dirty="0">
                  <a:latin typeface="Helvetica" pitchFamily="2" charset="0"/>
                </a:rPr>
                <a:t>C</a:t>
              </a:r>
              <a:r>
                <a:rPr lang="en" sz="1400" u="sng" dirty="0">
                  <a:latin typeface="Helvetica" pitchFamily="2" charset="0"/>
                </a:rPr>
                <a:t>ell lysate</a:t>
              </a:r>
              <a:endParaRPr sz="1400" u="sng" dirty="0">
                <a:latin typeface="Helvetica" pitchFamily="2" charset="0"/>
              </a:endParaRPr>
            </a:p>
          </p:txBody>
        </p:sp>
        <p:pic>
          <p:nvPicPr>
            <p:cNvPr id="12" name="Google Shape;83;p15">
              <a:extLst>
                <a:ext uri="{FF2B5EF4-FFF2-40B4-BE49-F238E27FC236}">
                  <a16:creationId xmlns:a16="http://schemas.microsoft.com/office/drawing/2014/main" id="{34BD73D5-883B-34A0-07E5-AFC48045883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3172" t="28495" r="67759" b="41499"/>
            <a:stretch/>
          </p:blipFill>
          <p:spPr>
            <a:xfrm>
              <a:off x="6322722" y="3088354"/>
              <a:ext cx="1515542" cy="8231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84;p15">
              <a:extLst>
                <a:ext uri="{FF2B5EF4-FFF2-40B4-BE49-F238E27FC236}">
                  <a16:creationId xmlns:a16="http://schemas.microsoft.com/office/drawing/2014/main" id="{F2F4096A-D9C5-3D6A-82A1-79C0E610FE1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2105" r="68636" b="77663"/>
            <a:stretch/>
          </p:blipFill>
          <p:spPr>
            <a:xfrm>
              <a:off x="6312825" y="2063254"/>
              <a:ext cx="1525438" cy="6258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90;p15">
              <a:extLst>
                <a:ext uri="{FF2B5EF4-FFF2-40B4-BE49-F238E27FC236}">
                  <a16:creationId xmlns:a16="http://schemas.microsoft.com/office/drawing/2014/main" id="{BCD461A9-86CE-347B-FD03-69F7C02FAD94}"/>
                </a:ext>
              </a:extLst>
            </p:cNvPr>
            <p:cNvSpPr txBox="1"/>
            <p:nvPr/>
          </p:nvSpPr>
          <p:spPr>
            <a:xfrm>
              <a:off x="6312145" y="1080819"/>
              <a:ext cx="204186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" sz="1400" u="sng" dirty="0">
                  <a:latin typeface="Helvetica" pitchFamily="2" charset="0"/>
                </a:rPr>
                <a:t>Cell lysate</a:t>
              </a:r>
              <a:endParaRPr sz="1400" u="sng" dirty="0">
                <a:latin typeface="Helvetica" pitchFamily="2" charset="0"/>
              </a:endParaRPr>
            </a:p>
          </p:txBody>
        </p:sp>
        <p:cxnSp>
          <p:nvCxnSpPr>
            <p:cNvPr id="15" name="Google Shape;91;p15">
              <a:extLst>
                <a:ext uri="{FF2B5EF4-FFF2-40B4-BE49-F238E27FC236}">
                  <a16:creationId xmlns:a16="http://schemas.microsoft.com/office/drawing/2014/main" id="{5B61A15E-71CD-B246-622E-E84CB6FB1441}"/>
                </a:ext>
              </a:extLst>
            </p:cNvPr>
            <p:cNvCxnSpPr/>
            <p:nvPr/>
          </p:nvCxnSpPr>
          <p:spPr>
            <a:xfrm rot="10800000">
              <a:off x="6012405" y="3730635"/>
              <a:ext cx="1089600" cy="14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" name="Google Shape;92;p15">
              <a:extLst>
                <a:ext uri="{FF2B5EF4-FFF2-40B4-BE49-F238E27FC236}">
                  <a16:creationId xmlns:a16="http://schemas.microsoft.com/office/drawing/2014/main" id="{23882486-3F3B-9A64-9401-5EF6EEE69218}"/>
                </a:ext>
              </a:extLst>
            </p:cNvPr>
            <p:cNvSpPr txBox="1"/>
            <p:nvPr/>
          </p:nvSpPr>
          <p:spPr>
            <a:xfrm>
              <a:off x="5300339" y="3522435"/>
              <a:ext cx="828400" cy="430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" sz="1200">
                  <a:latin typeface="Helvetica" pitchFamily="2" charset="0"/>
                </a:rPr>
                <a:t>20 kDa</a:t>
              </a:r>
              <a:endParaRPr sz="1200">
                <a:latin typeface="Helvetica" pitchFamily="2" charset="0"/>
              </a:endParaRPr>
            </a:p>
          </p:txBody>
        </p:sp>
        <p:cxnSp>
          <p:nvCxnSpPr>
            <p:cNvPr id="17" name="Google Shape;93;p15">
              <a:extLst>
                <a:ext uri="{FF2B5EF4-FFF2-40B4-BE49-F238E27FC236}">
                  <a16:creationId xmlns:a16="http://schemas.microsoft.com/office/drawing/2014/main" id="{9E18816F-CDC8-6264-7007-FC718F243D7A}"/>
                </a:ext>
              </a:extLst>
            </p:cNvPr>
            <p:cNvCxnSpPr/>
            <p:nvPr/>
          </p:nvCxnSpPr>
          <p:spPr>
            <a:xfrm rot="10800000">
              <a:off x="5986939" y="3464445"/>
              <a:ext cx="1089600" cy="14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" name="Google Shape;94;p15">
              <a:extLst>
                <a:ext uri="{FF2B5EF4-FFF2-40B4-BE49-F238E27FC236}">
                  <a16:creationId xmlns:a16="http://schemas.microsoft.com/office/drawing/2014/main" id="{A14772D0-3F7B-B19F-DBB9-8E4E37987B33}"/>
                </a:ext>
              </a:extLst>
            </p:cNvPr>
            <p:cNvSpPr txBox="1"/>
            <p:nvPr/>
          </p:nvSpPr>
          <p:spPr>
            <a:xfrm>
              <a:off x="5274872" y="3256245"/>
              <a:ext cx="828400" cy="430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" sz="1200">
                  <a:latin typeface="Helvetica" pitchFamily="2" charset="0"/>
                </a:rPr>
                <a:t>25  kDa</a:t>
              </a:r>
              <a:endParaRPr sz="1200">
                <a:latin typeface="Helvetica" pitchFamily="2" charset="0"/>
              </a:endParaRPr>
            </a:p>
          </p:txBody>
        </p:sp>
        <p:cxnSp>
          <p:nvCxnSpPr>
            <p:cNvPr id="19" name="Google Shape;95;p15">
              <a:extLst>
                <a:ext uri="{FF2B5EF4-FFF2-40B4-BE49-F238E27FC236}">
                  <a16:creationId xmlns:a16="http://schemas.microsoft.com/office/drawing/2014/main" id="{2023721C-F9B4-6510-6BD1-2EEA54A83D84}"/>
                </a:ext>
              </a:extLst>
            </p:cNvPr>
            <p:cNvCxnSpPr/>
            <p:nvPr/>
          </p:nvCxnSpPr>
          <p:spPr>
            <a:xfrm rot="10800000">
              <a:off x="6116626" y="2507843"/>
              <a:ext cx="991600" cy="12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" name="Google Shape;96;p15">
              <a:extLst>
                <a:ext uri="{FF2B5EF4-FFF2-40B4-BE49-F238E27FC236}">
                  <a16:creationId xmlns:a16="http://schemas.microsoft.com/office/drawing/2014/main" id="{517E7011-1844-F2A4-C06B-686E53D4309A}"/>
                </a:ext>
              </a:extLst>
            </p:cNvPr>
            <p:cNvSpPr txBox="1"/>
            <p:nvPr/>
          </p:nvSpPr>
          <p:spPr>
            <a:xfrm>
              <a:off x="5468472" y="2321001"/>
              <a:ext cx="754000" cy="430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" sz="1200">
                  <a:latin typeface="Helvetica" pitchFamily="2" charset="0"/>
                </a:rPr>
                <a:t>50 kDa</a:t>
              </a:r>
              <a:endParaRPr sz="1200">
                <a:latin typeface="Helvetica" pitchFamily="2" charset="0"/>
              </a:endParaRPr>
            </a:p>
          </p:txBody>
        </p:sp>
        <p:cxnSp>
          <p:nvCxnSpPr>
            <p:cNvPr id="21" name="Google Shape;97;p15">
              <a:extLst>
                <a:ext uri="{FF2B5EF4-FFF2-40B4-BE49-F238E27FC236}">
                  <a16:creationId xmlns:a16="http://schemas.microsoft.com/office/drawing/2014/main" id="{33666CE1-9D8F-C93B-D2FF-BB675123694D}"/>
                </a:ext>
              </a:extLst>
            </p:cNvPr>
            <p:cNvCxnSpPr/>
            <p:nvPr/>
          </p:nvCxnSpPr>
          <p:spPr>
            <a:xfrm rot="10800000">
              <a:off x="6093448" y="2269109"/>
              <a:ext cx="991600" cy="12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2" name="Google Shape;98;p15">
              <a:extLst>
                <a:ext uri="{FF2B5EF4-FFF2-40B4-BE49-F238E27FC236}">
                  <a16:creationId xmlns:a16="http://schemas.microsoft.com/office/drawing/2014/main" id="{E434957A-3506-EBCC-83A2-6DB054CCD3F8}"/>
                </a:ext>
              </a:extLst>
            </p:cNvPr>
            <p:cNvSpPr txBox="1"/>
            <p:nvPr/>
          </p:nvSpPr>
          <p:spPr>
            <a:xfrm>
              <a:off x="5468460" y="2085257"/>
              <a:ext cx="754000" cy="430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" sz="1200">
                  <a:latin typeface="Helvetica" pitchFamily="2" charset="0"/>
                </a:rPr>
                <a:t>75 kDa</a:t>
              </a:r>
              <a:endParaRPr sz="1200">
                <a:latin typeface="Helvetica" pitchFamily="2" charset="0"/>
              </a:endParaRPr>
            </a:p>
          </p:txBody>
        </p:sp>
        <p:cxnSp>
          <p:nvCxnSpPr>
            <p:cNvPr id="23" name="Google Shape;99;p15">
              <a:extLst>
                <a:ext uri="{FF2B5EF4-FFF2-40B4-BE49-F238E27FC236}">
                  <a16:creationId xmlns:a16="http://schemas.microsoft.com/office/drawing/2014/main" id="{7C320F19-969A-8466-7484-0D85590BFAEF}"/>
                </a:ext>
              </a:extLst>
            </p:cNvPr>
            <p:cNvCxnSpPr/>
            <p:nvPr/>
          </p:nvCxnSpPr>
          <p:spPr>
            <a:xfrm rot="10800000">
              <a:off x="5993160" y="2145952"/>
              <a:ext cx="1089600" cy="14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" name="Google Shape;100;p15">
              <a:extLst>
                <a:ext uri="{FF2B5EF4-FFF2-40B4-BE49-F238E27FC236}">
                  <a16:creationId xmlns:a16="http://schemas.microsoft.com/office/drawing/2014/main" id="{2E4EF29A-090A-6740-2F15-19CAA46F61E7}"/>
                </a:ext>
              </a:extLst>
            </p:cNvPr>
            <p:cNvSpPr txBox="1"/>
            <p:nvPr/>
          </p:nvSpPr>
          <p:spPr>
            <a:xfrm>
              <a:off x="5281093" y="1937752"/>
              <a:ext cx="828400" cy="430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" sz="1200">
                  <a:latin typeface="Helvetica" pitchFamily="2" charset="0"/>
                </a:rPr>
                <a:t>100 kDa</a:t>
              </a:r>
              <a:endParaRPr sz="1200">
                <a:latin typeface="Helvetica" pitchFamily="2" charset="0"/>
              </a:endParaRPr>
            </a:p>
          </p:txBody>
        </p:sp>
        <p:pic>
          <p:nvPicPr>
            <p:cNvPr id="25" name="Google Shape;124;p16">
              <a:extLst>
                <a:ext uri="{FF2B5EF4-FFF2-40B4-BE49-F238E27FC236}">
                  <a16:creationId xmlns:a16="http://schemas.microsoft.com/office/drawing/2014/main" id="{931027AA-0C76-98A9-BB6E-B2085A30270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4214" t="48186" r="67290" b="28203"/>
            <a:stretch/>
          </p:blipFill>
          <p:spPr>
            <a:xfrm>
              <a:off x="2650951" y="3874765"/>
              <a:ext cx="1518584" cy="7627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Google Shape;128;p16">
              <a:extLst>
                <a:ext uri="{FF2B5EF4-FFF2-40B4-BE49-F238E27FC236}">
                  <a16:creationId xmlns:a16="http://schemas.microsoft.com/office/drawing/2014/main" id="{B77E9A05-8465-B77C-2142-B43648D7212B}"/>
                </a:ext>
              </a:extLst>
            </p:cNvPr>
            <p:cNvSpPr txBox="1"/>
            <p:nvPr/>
          </p:nvSpPr>
          <p:spPr>
            <a:xfrm>
              <a:off x="2636893" y="2952391"/>
              <a:ext cx="204186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" sz="1400" u="sng" dirty="0">
                  <a:latin typeface="Helvetica" pitchFamily="2" charset="0"/>
                </a:rPr>
                <a:t>Conditioned medium</a:t>
              </a:r>
              <a:endParaRPr sz="1400" u="sng" dirty="0">
                <a:latin typeface="Helvetica" pitchFamily="2" charset="0"/>
              </a:endParaRPr>
            </a:p>
          </p:txBody>
        </p:sp>
        <p:cxnSp>
          <p:nvCxnSpPr>
            <p:cNvPr id="27" name="Google Shape;129;p16">
              <a:extLst>
                <a:ext uri="{FF2B5EF4-FFF2-40B4-BE49-F238E27FC236}">
                  <a16:creationId xmlns:a16="http://schemas.microsoft.com/office/drawing/2014/main" id="{0FBBB2AA-5D9E-DB7D-50D3-C86033FEBB4E}"/>
                </a:ext>
              </a:extLst>
            </p:cNvPr>
            <p:cNvCxnSpPr/>
            <p:nvPr/>
          </p:nvCxnSpPr>
          <p:spPr>
            <a:xfrm rot="10800000">
              <a:off x="2372818" y="4456378"/>
              <a:ext cx="1089600" cy="14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8" name="Google Shape;130;p16">
              <a:extLst>
                <a:ext uri="{FF2B5EF4-FFF2-40B4-BE49-F238E27FC236}">
                  <a16:creationId xmlns:a16="http://schemas.microsoft.com/office/drawing/2014/main" id="{812D4F06-B7CB-9CE5-641B-010A0922A9AA}"/>
                </a:ext>
              </a:extLst>
            </p:cNvPr>
            <p:cNvSpPr txBox="1"/>
            <p:nvPr/>
          </p:nvSpPr>
          <p:spPr>
            <a:xfrm>
              <a:off x="1812266" y="4229611"/>
              <a:ext cx="828400" cy="430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" sz="1200">
                  <a:latin typeface="Helvetica" pitchFamily="2" charset="0"/>
                </a:rPr>
                <a:t>20 kDa</a:t>
              </a:r>
              <a:endParaRPr sz="1200">
                <a:latin typeface="Helvetica" pitchFamily="2" charset="0"/>
              </a:endParaRPr>
            </a:p>
          </p:txBody>
        </p:sp>
        <p:cxnSp>
          <p:nvCxnSpPr>
            <p:cNvPr id="29" name="Google Shape;131;p16">
              <a:extLst>
                <a:ext uri="{FF2B5EF4-FFF2-40B4-BE49-F238E27FC236}">
                  <a16:creationId xmlns:a16="http://schemas.microsoft.com/office/drawing/2014/main" id="{184F7A85-2FBE-A3D7-02FE-7201B91061B7}"/>
                </a:ext>
              </a:extLst>
            </p:cNvPr>
            <p:cNvCxnSpPr/>
            <p:nvPr/>
          </p:nvCxnSpPr>
          <p:spPr>
            <a:xfrm rot="10800000">
              <a:off x="2367317" y="4038675"/>
              <a:ext cx="1089600" cy="14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" name="Google Shape;132;p16">
              <a:extLst>
                <a:ext uri="{FF2B5EF4-FFF2-40B4-BE49-F238E27FC236}">
                  <a16:creationId xmlns:a16="http://schemas.microsoft.com/office/drawing/2014/main" id="{0ECCB7DA-45AF-0018-86C2-EE0BE6184CAC}"/>
                </a:ext>
              </a:extLst>
            </p:cNvPr>
            <p:cNvSpPr txBox="1"/>
            <p:nvPr/>
          </p:nvSpPr>
          <p:spPr>
            <a:xfrm>
              <a:off x="1736885" y="3808735"/>
              <a:ext cx="828400" cy="430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" sz="1200">
                  <a:latin typeface="Helvetica" pitchFamily="2" charset="0"/>
                </a:rPr>
                <a:t>25  kDa</a:t>
              </a:r>
              <a:endParaRPr sz="1200">
                <a:latin typeface="Helvetica" pitchFamily="2" charset="0"/>
              </a:endParaRPr>
            </a:p>
          </p:txBody>
        </p:sp>
        <p:pic>
          <p:nvPicPr>
            <p:cNvPr id="31" name="Google Shape;124;p16">
              <a:extLst>
                <a:ext uri="{FF2B5EF4-FFF2-40B4-BE49-F238E27FC236}">
                  <a16:creationId xmlns:a16="http://schemas.microsoft.com/office/drawing/2014/main" id="{5EAE44A7-7E84-61DF-ABB1-63B71E5CA55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81394" t="48186" r="9294" b="28203"/>
            <a:stretch/>
          </p:blipFill>
          <p:spPr>
            <a:xfrm>
              <a:off x="4170378" y="3874751"/>
              <a:ext cx="496258" cy="762733"/>
            </a:xfrm>
            <a:prstGeom prst="rect">
              <a:avLst/>
            </a:prstGeom>
            <a:noFill/>
            <a:ln>
              <a:noFill/>
            </a:ln>
          </p:spPr>
        </p:pic>
        <p:graphicFrame>
          <p:nvGraphicFramePr>
            <p:cNvPr id="32" name="Google Shape;125;p16">
              <a:extLst>
                <a:ext uri="{FF2B5EF4-FFF2-40B4-BE49-F238E27FC236}">
                  <a16:creationId xmlns:a16="http://schemas.microsoft.com/office/drawing/2014/main" id="{F748AE98-380B-13A5-DB1C-F8421892CB8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11753998"/>
                </p:ext>
              </p:extLst>
            </p:nvPr>
          </p:nvGraphicFramePr>
          <p:xfrm>
            <a:off x="2639168" y="3452065"/>
            <a:ext cx="2041868" cy="1185447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5104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51046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510467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510467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</a:tblGrid>
                <a:tr h="426680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1200"/>
                          <a:t>UT</a:t>
                        </a:r>
                        <a:endParaRPr sz="12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1200"/>
                          <a:t>L</a:t>
                        </a:r>
                        <a:endParaRPr sz="12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1200"/>
                          <a:t>D1</a:t>
                        </a:r>
                        <a:endParaRPr sz="12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1200" dirty="0"/>
                          <a:t>Ctrl</a:t>
                        </a:r>
                        <a:endParaRPr sz="12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758767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pic>
          <p:nvPicPr>
            <p:cNvPr id="33" name="Google Shape;83;p15">
              <a:extLst>
                <a:ext uri="{FF2B5EF4-FFF2-40B4-BE49-F238E27FC236}">
                  <a16:creationId xmlns:a16="http://schemas.microsoft.com/office/drawing/2014/main" id="{DB293742-A8E3-7E8C-42AA-CEF8BD5EC53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80543" t="28495" r="9738" b="41499"/>
            <a:stretch/>
          </p:blipFill>
          <p:spPr>
            <a:xfrm>
              <a:off x="7838263" y="3095551"/>
              <a:ext cx="506725" cy="8231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83;p15">
              <a:extLst>
                <a:ext uri="{FF2B5EF4-FFF2-40B4-BE49-F238E27FC236}">
                  <a16:creationId xmlns:a16="http://schemas.microsoft.com/office/drawing/2014/main" id="{124B4159-E451-51D9-B18D-19D3AB4ED1B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80543" t="262" r="9738" b="76924"/>
            <a:stretch/>
          </p:blipFill>
          <p:spPr>
            <a:xfrm>
              <a:off x="7838263" y="2058408"/>
              <a:ext cx="506725" cy="625872"/>
            </a:xfrm>
            <a:prstGeom prst="rect">
              <a:avLst/>
            </a:prstGeom>
            <a:noFill/>
            <a:ln>
              <a:noFill/>
            </a:ln>
          </p:spPr>
        </p:pic>
        <p:graphicFrame>
          <p:nvGraphicFramePr>
            <p:cNvPr id="35" name="Google Shape;85;p15">
              <a:extLst>
                <a:ext uri="{FF2B5EF4-FFF2-40B4-BE49-F238E27FC236}">
                  <a16:creationId xmlns:a16="http://schemas.microsoft.com/office/drawing/2014/main" id="{A33DB6B5-D49B-6B26-2EDC-009116DE066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82978898"/>
                </p:ext>
              </p:extLst>
            </p:nvPr>
          </p:nvGraphicFramePr>
          <p:xfrm>
            <a:off x="6303475" y="1596821"/>
            <a:ext cx="2041868" cy="2319847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5104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51046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510467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510467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</a:tblGrid>
                <a:tr h="460467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1200" dirty="0"/>
                          <a:t>UT</a:t>
                        </a:r>
                        <a:endParaRPr sz="12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1200"/>
                          <a:t>L</a:t>
                        </a:r>
                        <a:endParaRPr sz="12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1200"/>
                          <a:t>D1</a:t>
                        </a:r>
                        <a:endParaRPr sz="12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1200" dirty="0"/>
                          <a:t>Ctrl</a:t>
                        </a:r>
                        <a:endParaRPr sz="12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613867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2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2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2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2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426680">
                  <a:tc gridSpan="4"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200" b="1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818833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 dirty="0"/>
                      </a:p>
                    </a:txBody>
                    <a:tcPr marL="121900" marR="121900" marT="121900" marB="121900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</a:tbl>
            </a:graphicData>
          </a:graphic>
        </p:graphicFrame>
        <p:sp>
          <p:nvSpPr>
            <p:cNvPr id="36" name="Google Shape;74;p14">
              <a:extLst>
                <a:ext uri="{FF2B5EF4-FFF2-40B4-BE49-F238E27FC236}">
                  <a16:creationId xmlns:a16="http://schemas.microsoft.com/office/drawing/2014/main" id="{2A0B96AA-B0AF-F1D9-E797-9F3B75F4BD39}"/>
                </a:ext>
              </a:extLst>
            </p:cNvPr>
            <p:cNvSpPr txBox="1"/>
            <p:nvPr/>
          </p:nvSpPr>
          <p:spPr>
            <a:xfrm>
              <a:off x="1358930" y="991430"/>
              <a:ext cx="54084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-US" sz="1400" b="1" dirty="0">
                  <a:latin typeface="Helvetica" pitchFamily="2" charset="0"/>
                </a:rPr>
                <a:t>A)</a:t>
              </a:r>
              <a:endParaRPr sz="1400" b="1" dirty="0">
                <a:latin typeface="Helvetica" pitchFamily="2" charset="0"/>
              </a:endParaRPr>
            </a:p>
          </p:txBody>
        </p:sp>
        <p:sp>
          <p:nvSpPr>
            <p:cNvPr id="37" name="Google Shape;74;p14">
              <a:extLst>
                <a:ext uri="{FF2B5EF4-FFF2-40B4-BE49-F238E27FC236}">
                  <a16:creationId xmlns:a16="http://schemas.microsoft.com/office/drawing/2014/main" id="{F5D675D2-293F-F217-8271-B17A3664D195}"/>
                </a:ext>
              </a:extLst>
            </p:cNvPr>
            <p:cNvSpPr txBox="1"/>
            <p:nvPr/>
          </p:nvSpPr>
          <p:spPr>
            <a:xfrm>
              <a:off x="1364617" y="2857034"/>
              <a:ext cx="54084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-US" sz="1400" b="1" dirty="0">
                  <a:latin typeface="Helvetica" pitchFamily="2" charset="0"/>
                </a:rPr>
                <a:t>B)</a:t>
              </a:r>
              <a:endParaRPr sz="1400" b="1" dirty="0">
                <a:latin typeface="Helvetica" pitchFamily="2" charset="0"/>
              </a:endParaRPr>
            </a:p>
          </p:txBody>
        </p:sp>
        <p:sp>
          <p:nvSpPr>
            <p:cNvPr id="38" name="Google Shape;74;p14">
              <a:extLst>
                <a:ext uri="{FF2B5EF4-FFF2-40B4-BE49-F238E27FC236}">
                  <a16:creationId xmlns:a16="http://schemas.microsoft.com/office/drawing/2014/main" id="{C0323912-C4C1-76F2-39EA-A39C5E9F0E4A}"/>
                </a:ext>
              </a:extLst>
            </p:cNvPr>
            <p:cNvSpPr txBox="1"/>
            <p:nvPr/>
          </p:nvSpPr>
          <p:spPr>
            <a:xfrm>
              <a:off x="5145273" y="996747"/>
              <a:ext cx="54084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n-US" sz="1400" b="1" dirty="0">
                  <a:latin typeface="Helvetica" pitchFamily="2" charset="0"/>
                </a:rPr>
                <a:t>C)</a:t>
              </a:r>
              <a:endParaRPr sz="1400" b="1" dirty="0">
                <a:latin typeface="Helvetica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9666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</Words>
  <Application>Microsoft Macintosh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 Jun Yung</dc:creator>
  <cp:lastModifiedBy>Woo Jun Yung</cp:lastModifiedBy>
  <cp:revision>1</cp:revision>
  <dcterms:created xsi:type="dcterms:W3CDTF">2023-11-08T05:36:22Z</dcterms:created>
  <dcterms:modified xsi:type="dcterms:W3CDTF">2023-11-08T05:38:16Z</dcterms:modified>
</cp:coreProperties>
</file>