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  <p:sldId id="268" r:id="rId3"/>
    <p:sldId id="275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3" userDrawn="1">
          <p15:clr>
            <a:srgbClr val="A4A3A4"/>
          </p15:clr>
        </p15:guide>
        <p15:guide id="2" pos="2659" userDrawn="1">
          <p15:clr>
            <a:srgbClr val="A4A3A4"/>
          </p15:clr>
        </p15:guide>
        <p15:guide id="3" orient="horz" pos="4640" userDrawn="1">
          <p15:clr>
            <a:srgbClr val="A4A3A4"/>
          </p15:clr>
        </p15:guide>
        <p15:guide id="4" pos="754" userDrawn="1">
          <p15:clr>
            <a:srgbClr val="A4A3A4"/>
          </p15:clr>
        </p15:guide>
        <p15:guide id="5" pos="981" userDrawn="1">
          <p15:clr>
            <a:srgbClr val="A4A3A4"/>
          </p15:clr>
        </p15:guide>
        <p15:guide id="6" pos="2364" userDrawn="1">
          <p15:clr>
            <a:srgbClr val="A4A3A4"/>
          </p15:clr>
        </p15:guide>
        <p15:guide id="7" pos="2137" userDrawn="1">
          <p15:clr>
            <a:srgbClr val="A4A3A4"/>
          </p15:clr>
        </p15:guide>
        <p15:guide id="8" orient="horz" pos="4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3" autoAdjust="0"/>
    <p:restoredTop sz="94660"/>
  </p:normalViewPr>
  <p:slideViewPr>
    <p:cSldViewPr snapToGrid="0" showGuides="1">
      <p:cViewPr>
        <p:scale>
          <a:sx n="220" d="100"/>
          <a:sy n="220" d="100"/>
        </p:scale>
        <p:origin x="-144" y="-9060"/>
      </p:cViewPr>
      <p:guideLst>
        <p:guide orient="horz" pos="1963"/>
        <p:guide pos="2659"/>
        <p:guide orient="horz" pos="4640"/>
        <p:guide pos="754"/>
        <p:guide pos="981"/>
        <p:guide pos="2364"/>
        <p:guide pos="2137"/>
        <p:guide orient="horz" pos="4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69938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83608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3602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97176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0443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6004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96889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2705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178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4016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9437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C2E56-A3D3-49AE-A2AA-F99E259AF821}" type="datetimeFigureOut">
              <a:rPr lang="en-AU" smtClean="0"/>
              <a:t>15/05/2025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53EA15-037F-4A14-AF27-197D45303C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40876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CB167C30-92A8-AC3F-34F3-251A16ABD022}"/>
              </a:ext>
            </a:extLst>
          </p:cNvPr>
          <p:cNvSpPr txBox="1"/>
          <p:nvPr/>
        </p:nvSpPr>
        <p:spPr>
          <a:xfrm>
            <a:off x="468181" y="3045350"/>
            <a:ext cx="589008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Supplementary</a:t>
            </a:r>
            <a:r>
              <a:rPr lang="en-AU" sz="12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Figure </a:t>
            </a:r>
            <a:r>
              <a:rPr lang="en-AU" sz="1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1: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Specificity of APOMAB binding after GD2-CAR-T cell-mediated cytotoxicity.</a:t>
            </a:r>
            <a:r>
              <a:rPr lang="en-A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Murine colorectal carcinoma cell line MC38 was engineered to ectopically express GD2 and GD2, which was confirmed by flow cytometry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(A)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MC38 WT and MC38 GD2 cells were exposed to increasing numbers of GD2-CAR-T cells for 24h and 48h and analysed for APOMAB binding by flow cytometry. Data are presented as percentage of CD3</a:t>
            </a:r>
            <a:r>
              <a:rPr lang="en-AU" sz="1200" i="1" kern="1200" baseline="30000" dirty="0">
                <a:solidFill>
                  <a:srgbClr val="000000"/>
                </a:solidFill>
                <a:effectLst/>
                <a:latin typeface="Symbol" panose="05050102010706020507" pitchFamily="18" charset="2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PI</a:t>
            </a:r>
            <a:r>
              <a:rPr lang="en-AU" sz="1200" i="1" kern="1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+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APOMAB</a:t>
            </a:r>
            <a:r>
              <a:rPr lang="en-AU" sz="1200" i="1" kern="1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+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cells for MC38 WT and MC38 GD2 exposed to GD2-CAR-T cells for 48h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(B)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and MC38 GD2 cells were exposed to GD2-CAR-T cells for 24h and 48h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(C)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Mean ± SEM, n=3 with three different donor PBMC.</a:t>
            </a:r>
            <a:endParaRPr lang="en-AU" sz="12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5C7F30F-1116-1FF7-FB97-5DA3E9905E4B}"/>
              </a:ext>
            </a:extLst>
          </p:cNvPr>
          <p:cNvGrpSpPr/>
          <p:nvPr/>
        </p:nvGrpSpPr>
        <p:grpSpPr>
          <a:xfrm>
            <a:off x="437147" y="641693"/>
            <a:ext cx="6286496" cy="2282951"/>
            <a:chOff x="266790" y="353135"/>
            <a:chExt cx="6494268" cy="244159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BFC2D20-510D-28B3-0314-21909F8DF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850" y="451148"/>
              <a:ext cx="2150170" cy="220128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3765A39-1456-297D-40FE-3ED7650492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7327" y="685897"/>
              <a:ext cx="2295853" cy="203768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B5C9F64-E36B-C201-C2AD-EC54F54E71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1459"/>
            <a:stretch/>
          </p:blipFill>
          <p:spPr>
            <a:xfrm>
              <a:off x="4610888" y="517646"/>
              <a:ext cx="2150170" cy="2277086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D0D8228-A8B5-0223-EB49-994F2959ABBA}"/>
                </a:ext>
              </a:extLst>
            </p:cNvPr>
            <p:cNvSpPr/>
            <p:nvPr/>
          </p:nvSpPr>
          <p:spPr>
            <a:xfrm>
              <a:off x="266790" y="366320"/>
              <a:ext cx="32573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A 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256FFC7-D2C2-10BF-F949-6AEEFDCB0AD9}"/>
                </a:ext>
              </a:extLst>
            </p:cNvPr>
            <p:cNvSpPr/>
            <p:nvPr/>
          </p:nvSpPr>
          <p:spPr>
            <a:xfrm>
              <a:off x="2449020" y="386265"/>
              <a:ext cx="32573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B 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532DBF6-8119-4576-D400-55439B398520}"/>
                </a:ext>
              </a:extLst>
            </p:cNvPr>
            <p:cNvSpPr/>
            <p:nvPr/>
          </p:nvSpPr>
          <p:spPr>
            <a:xfrm>
              <a:off x="4578827" y="353135"/>
              <a:ext cx="325730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C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4270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16CAD9-689E-66F6-A1A0-07DEDCC807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927" y="466901"/>
            <a:ext cx="3731457" cy="6963618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C302520-86B6-289B-02EB-FA92D0260C4D}"/>
              </a:ext>
            </a:extLst>
          </p:cNvPr>
          <p:cNvSpPr txBox="1"/>
          <p:nvPr/>
        </p:nvSpPr>
        <p:spPr>
          <a:xfrm>
            <a:off x="999934" y="7723553"/>
            <a:ext cx="495001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Supplementary Figure 2: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After GD2-CAR-T cell therapy, LAN-1 tumour growth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delay and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hrinkage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corresponds to increased tumour uptake of </a:t>
            </a:r>
            <a:r>
              <a:rPr lang="en-AU" sz="1200" b="1" i="1" kern="1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89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Zr-APOMAB in individual tumour-bearing mice.</a:t>
            </a:r>
            <a:r>
              <a:rPr lang="en-AU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Tumour growth (left) and tumour uptake of </a:t>
            </a:r>
            <a:r>
              <a:rPr lang="en-AU" sz="1200" i="1" kern="1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89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Zr-APOMAB, which was measured using PMOD software after PET imaging (right), were assessed over 8 days. Red lines indicate data for mice receiving GD2-CAR-T cells and grey lines indicate average tumour growth curves for mice receiving non-transduced T cells.</a:t>
            </a:r>
            <a:endParaRPr lang="en-A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83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833E65-71F3-1915-716B-F1AF538F04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861" y="333157"/>
            <a:ext cx="3724275" cy="7338695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20A96B-B978-46DC-A71D-F42CD53EB9F5}"/>
              </a:ext>
            </a:extLst>
          </p:cNvPr>
          <p:cNvSpPr txBox="1"/>
          <p:nvPr/>
        </p:nvSpPr>
        <p:spPr>
          <a:xfrm>
            <a:off x="836612" y="7938806"/>
            <a:ext cx="5335587" cy="1831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Supplementary Figure 3: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After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α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PD-1 antibody blockade, MC38 tumour growth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delay and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hrinkage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corresponds to increased tumour uptake of </a:t>
            </a:r>
            <a:r>
              <a:rPr lang="en-AU" sz="1200" b="1" i="1" kern="1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89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Zr-APOMAB.</a:t>
            </a:r>
            <a:endParaRPr lang="en-A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Tumour growth (left) and tumour uptake of </a:t>
            </a:r>
            <a:r>
              <a:rPr lang="en-AU" sz="1200" i="1" kern="1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89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Zr-APOMAB, which was measured using PMOD software after PET imaging (right), were assessed over 18 days.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(A)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Tumour growth vs tumour uptake of </a:t>
            </a:r>
            <a:r>
              <a:rPr lang="en-AU" sz="1200" i="1" kern="1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89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Zr-APOMAB in nonresponding MC38 tumour-bearing mice and </a:t>
            </a:r>
            <a:r>
              <a:rPr lang="en-AU" sz="1200" b="1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(B)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Tumour growth vs tumour uptake of </a:t>
            </a:r>
            <a:r>
              <a:rPr lang="en-AU" sz="1200" i="1" kern="12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89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Zr-APOMAB in responding mice after </a:t>
            </a:r>
            <a:r>
              <a:rPr lang="el-GR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α</a:t>
            </a:r>
            <a:r>
              <a:rPr lang="en-AU" sz="1200" i="1" kern="120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PD-1 treatment. </a:t>
            </a:r>
            <a:r>
              <a:rPr lang="en-AU" sz="1200" i="1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Red lines indicate data for mice receiving anti-PD-1 antibody and grey lines indicate average tumour growth curves for mice receiving isotype control antibody.</a:t>
            </a:r>
            <a:r>
              <a:rPr kumimoji="0" lang="en-AU" sz="10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AU" sz="12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37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181</TotalTime>
  <Words>312</Words>
  <Application>Microsoft Office PowerPoint</Application>
  <PresentationFormat>A4 Paper (210x297 mm)</PresentationFormat>
  <Paragraphs>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Vasilios Liapis</dc:creator>
  <cp:lastModifiedBy>Vasilios Liapis</cp:lastModifiedBy>
  <cp:revision>18</cp:revision>
  <dcterms:created xsi:type="dcterms:W3CDTF">2024-11-21T02:47:12Z</dcterms:created>
  <dcterms:modified xsi:type="dcterms:W3CDTF">2025-05-15T03:04:01Z</dcterms:modified>
</cp:coreProperties>
</file>