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71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42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C34B47-6386-4A76-B167-F0D4365222E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AB7D1-A79E-47F5-9F89-7C69250E7B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352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2285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3678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1616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9026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394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9622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4622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7734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9323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5782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4649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1152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オブジェクト 3">
            <a:extLst>
              <a:ext uri="{FF2B5EF4-FFF2-40B4-BE49-F238E27FC236}">
                <a16:creationId xmlns:a16="http://schemas.microsoft.com/office/drawing/2014/main" id="{696524C0-5BFD-0FCB-1F2E-8ACDBC1BE5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3442927"/>
              </p:ext>
            </p:extLst>
          </p:nvPr>
        </p:nvGraphicFramePr>
        <p:xfrm>
          <a:off x="207818" y="521732"/>
          <a:ext cx="2084388" cy="291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Prism 9" r:id="rId3" imgW="2084495" imgH="2918209" progId="Prism9.Document">
                  <p:embed/>
                </p:oleObj>
              </mc:Choice>
              <mc:Fallback>
                <p:oleObj name="Prism 9" r:id="rId3" imgW="2084495" imgH="2918209" progId="Prism9.Document">
                  <p:embed/>
                  <p:pic>
                    <p:nvPicPr>
                      <p:cNvPr id="2" name="オブジェクト 1">
                        <a:extLst>
                          <a:ext uri="{FF2B5EF4-FFF2-40B4-BE49-F238E27FC236}">
                            <a16:creationId xmlns:a16="http://schemas.microsoft.com/office/drawing/2014/main" id="{696524C0-5BFD-0FCB-1F2E-8ACDBC1BE50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7818" y="521732"/>
                        <a:ext cx="2084388" cy="2917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1296F96-BD69-0B5C-1293-B062C3E0482A}"/>
              </a:ext>
            </a:extLst>
          </p:cNvPr>
          <p:cNvSpPr txBox="1"/>
          <p:nvPr/>
        </p:nvSpPr>
        <p:spPr>
          <a:xfrm>
            <a:off x="207818" y="152400"/>
            <a:ext cx="2948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Supplementary Figure S1.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C5C7A5F8-6C39-6304-480A-08AAAE959A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9712760"/>
              </p:ext>
            </p:extLst>
          </p:nvPr>
        </p:nvGraphicFramePr>
        <p:xfrm>
          <a:off x="400583" y="3665395"/>
          <a:ext cx="5562876" cy="2890316"/>
        </p:xfrm>
        <a:graphic>
          <a:graphicData uri="http://schemas.openxmlformats.org/drawingml/2006/table">
            <a:tbl>
              <a:tblPr/>
              <a:tblGrid>
                <a:gridCol w="480377">
                  <a:extLst>
                    <a:ext uri="{9D8B030D-6E8A-4147-A177-3AD203B41FA5}">
                      <a16:colId xmlns:a16="http://schemas.microsoft.com/office/drawing/2014/main" val="778697264"/>
                    </a:ext>
                  </a:extLst>
                </a:gridCol>
                <a:gridCol w="480377">
                  <a:extLst>
                    <a:ext uri="{9D8B030D-6E8A-4147-A177-3AD203B41FA5}">
                      <a16:colId xmlns:a16="http://schemas.microsoft.com/office/drawing/2014/main" val="2121485505"/>
                    </a:ext>
                  </a:extLst>
                </a:gridCol>
                <a:gridCol w="757244">
                  <a:extLst>
                    <a:ext uri="{9D8B030D-6E8A-4147-A177-3AD203B41FA5}">
                      <a16:colId xmlns:a16="http://schemas.microsoft.com/office/drawing/2014/main" val="1537589579"/>
                    </a:ext>
                  </a:extLst>
                </a:gridCol>
                <a:gridCol w="959788">
                  <a:extLst>
                    <a:ext uri="{9D8B030D-6E8A-4147-A177-3AD203B41FA5}">
                      <a16:colId xmlns:a16="http://schemas.microsoft.com/office/drawing/2014/main" val="1494369530"/>
                    </a:ext>
                  </a:extLst>
                </a:gridCol>
                <a:gridCol w="614482">
                  <a:extLst>
                    <a:ext uri="{9D8B030D-6E8A-4147-A177-3AD203B41FA5}">
                      <a16:colId xmlns:a16="http://schemas.microsoft.com/office/drawing/2014/main" val="2855398088"/>
                    </a:ext>
                  </a:extLst>
                </a:gridCol>
                <a:gridCol w="886772">
                  <a:extLst>
                    <a:ext uri="{9D8B030D-6E8A-4147-A177-3AD203B41FA5}">
                      <a16:colId xmlns:a16="http://schemas.microsoft.com/office/drawing/2014/main" val="873454938"/>
                    </a:ext>
                  </a:extLst>
                </a:gridCol>
                <a:gridCol w="757244">
                  <a:extLst>
                    <a:ext uri="{9D8B030D-6E8A-4147-A177-3AD203B41FA5}">
                      <a16:colId xmlns:a16="http://schemas.microsoft.com/office/drawing/2014/main" val="1015977686"/>
                    </a:ext>
                  </a:extLst>
                </a:gridCol>
                <a:gridCol w="626592">
                  <a:extLst>
                    <a:ext uri="{9D8B030D-6E8A-4147-A177-3AD203B41FA5}">
                      <a16:colId xmlns:a16="http://schemas.microsoft.com/office/drawing/2014/main" val="2497567215"/>
                    </a:ext>
                  </a:extLst>
                </a:gridCol>
              </a:tblGrid>
              <a:tr h="318427"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sex</a:t>
                      </a:r>
                      <a:endParaRPr lang="ja-JP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age</a:t>
                      </a:r>
                      <a:endParaRPr lang="ja-JP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OS</a:t>
                      </a:r>
                    </a:p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(month)</a:t>
                      </a:r>
                      <a:endParaRPr lang="ja-JP" alt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CA19-9</a:t>
                      </a:r>
                    </a:p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(U/ml)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DUPAN2</a:t>
                      </a:r>
                    </a:p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(U/ml)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Diameter</a:t>
                      </a:r>
                    </a:p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(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mm)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Stage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7318186"/>
                  </a:ext>
                </a:extLst>
              </a:tr>
              <a:tr h="318427"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F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799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381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ⅡB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4631151"/>
                  </a:ext>
                </a:extLst>
              </a:tr>
              <a:tr h="31842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M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401.4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ⅡA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8242139"/>
                  </a:ext>
                </a:extLst>
              </a:tr>
              <a:tr h="31842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M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ⅡA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4200754"/>
                  </a:ext>
                </a:extLst>
              </a:tr>
              <a:tr h="31842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Avg.</a:t>
                      </a:r>
                      <a:endParaRPr lang="ja-JP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77.333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5.6667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748.8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34.667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2808352"/>
                  </a:ext>
                </a:extLst>
              </a:tr>
              <a:tr h="31842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M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13.6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ⅡA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3933705"/>
                  </a:ext>
                </a:extLst>
              </a:tr>
              <a:tr h="31842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M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ⅡB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1682659"/>
                  </a:ext>
                </a:extLst>
              </a:tr>
              <a:tr h="31842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M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62.5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ⅡA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7640759"/>
                  </a:ext>
                </a:extLst>
              </a:tr>
              <a:tr h="31842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Avg.</a:t>
                      </a:r>
                      <a:endParaRPr lang="ja-JP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71.667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81.333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26.5333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255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25.667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9647912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284DDD5-AA79-BA05-E52F-607F2858E8FA}"/>
              </a:ext>
            </a:extLst>
          </p:cNvPr>
          <p:cNvSpPr txBox="1"/>
          <p:nvPr/>
        </p:nvSpPr>
        <p:spPr>
          <a:xfrm>
            <a:off x="409817" y="532085"/>
            <a:ext cx="4722622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824439B-43BA-4BF5-A958-91FE6D4BE29F}"/>
              </a:ext>
            </a:extLst>
          </p:cNvPr>
          <p:cNvSpPr txBox="1"/>
          <p:nvPr/>
        </p:nvSpPr>
        <p:spPr>
          <a:xfrm>
            <a:off x="197069" y="8024719"/>
            <a:ext cx="646386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S1.</a:t>
            </a:r>
            <a:r>
              <a:rPr lang="ja-JP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 Clinical status of pancreatic cancer patients analyzed by RNA sequencing.  </a:t>
            </a:r>
          </a:p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(A) Comparison of serum CA19-9 levels between CA19-9–high poor prognosis and CA19-9–low favorable prognosis groups (t-test, p = 0.0186).  </a:t>
            </a:r>
          </a:p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(B) Patient demographics and clinical parameters (mean, minimum, and maximum values shown).</a:t>
            </a:r>
          </a:p>
        </p:txBody>
      </p:sp>
    </p:spTree>
    <p:extLst>
      <p:ext uri="{BB962C8B-B14F-4D97-AF65-F5344CB8AC3E}">
        <p14:creationId xmlns:p14="http://schemas.microsoft.com/office/powerpoint/2010/main" val="1838108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155729</TotalTime>
  <Words>158</Words>
  <Application>Microsoft Office PowerPoint</Application>
  <PresentationFormat>A4 210 x 297 mm</PresentationFormat>
  <Paragraphs>99</Paragraphs>
  <Slides>1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Prism 9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金平 典之</dc:creator>
  <cp:lastModifiedBy>道上 宏之</cp:lastModifiedBy>
  <cp:revision>192</cp:revision>
  <dcterms:created xsi:type="dcterms:W3CDTF">2022-06-29T03:55:00Z</dcterms:created>
  <dcterms:modified xsi:type="dcterms:W3CDTF">2025-08-06T07:07:18Z</dcterms:modified>
</cp:coreProperties>
</file>