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9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image" Target="../media/image2.emf"/><Relationship Id="rId12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4.bin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3.emf"/><Relationship Id="rId1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2E4EFF8-6FEF-3962-10CD-55D0C7253C78}"/>
              </a:ext>
            </a:extLst>
          </p:cNvPr>
          <p:cNvSpPr txBox="1"/>
          <p:nvPr/>
        </p:nvSpPr>
        <p:spPr>
          <a:xfrm>
            <a:off x="409817" y="532085"/>
            <a:ext cx="472262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6" name="オブジェクト 25">
            <a:extLst>
              <a:ext uri="{FF2B5EF4-FFF2-40B4-BE49-F238E27FC236}">
                <a16:creationId xmlns:a16="http://schemas.microsoft.com/office/drawing/2014/main" id="{DF006567-D474-AFE3-90D2-74099BDDBF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318013"/>
              </p:ext>
            </p:extLst>
          </p:nvPr>
        </p:nvGraphicFramePr>
        <p:xfrm>
          <a:off x="658813" y="774700"/>
          <a:ext cx="2282825" cy="167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Prism 9" r:id="rId3" imgW="3833873" imgH="2817420" progId="Prism9.Document">
                  <p:embed/>
                </p:oleObj>
              </mc:Choice>
              <mc:Fallback>
                <p:oleObj name="Prism 9" r:id="rId3" imgW="3833873" imgH="2817420" progId="Prism9.Document">
                  <p:embed/>
                  <p:pic>
                    <p:nvPicPr>
                      <p:cNvPr id="26" name="オブジェクト 25">
                        <a:extLst>
                          <a:ext uri="{FF2B5EF4-FFF2-40B4-BE49-F238E27FC236}">
                            <a16:creationId xmlns:a16="http://schemas.microsoft.com/office/drawing/2014/main" id="{DF006567-D474-AFE3-90D2-74099BDDBF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813" y="774700"/>
                        <a:ext cx="2282825" cy="1677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" name="図 26">
            <a:extLst>
              <a:ext uri="{FF2B5EF4-FFF2-40B4-BE49-F238E27FC236}">
                <a16:creationId xmlns:a16="http://schemas.microsoft.com/office/drawing/2014/main" id="{8701CEFF-EAD5-6CB1-8ED2-E81E3E9BA9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5017" y="1010389"/>
            <a:ext cx="1170117" cy="906578"/>
          </a:xfrm>
          <a:prstGeom prst="rect">
            <a:avLst/>
          </a:prstGeom>
        </p:spPr>
      </p:pic>
      <p:graphicFrame>
        <p:nvGraphicFramePr>
          <p:cNvPr id="28" name="オブジェクト 27">
            <a:extLst>
              <a:ext uri="{FF2B5EF4-FFF2-40B4-BE49-F238E27FC236}">
                <a16:creationId xmlns:a16="http://schemas.microsoft.com/office/drawing/2014/main" id="{9A6793E9-5DD1-E9FD-925B-DE6E65EA13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780414"/>
              </p:ext>
            </p:extLst>
          </p:nvPr>
        </p:nvGraphicFramePr>
        <p:xfrm>
          <a:off x="2130425" y="792163"/>
          <a:ext cx="2259013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6" name="Prism 9" r:id="rId6" imgW="3833873" imgH="2817420" progId="Prism9.Document">
                  <p:embed/>
                </p:oleObj>
              </mc:Choice>
              <mc:Fallback>
                <p:oleObj name="Prism 9" r:id="rId6" imgW="3833873" imgH="2817420" progId="Prism9.Document">
                  <p:embed/>
                  <p:pic>
                    <p:nvPicPr>
                      <p:cNvPr id="28" name="オブジェクト 27">
                        <a:extLst>
                          <a:ext uri="{FF2B5EF4-FFF2-40B4-BE49-F238E27FC236}">
                            <a16:creationId xmlns:a16="http://schemas.microsoft.com/office/drawing/2014/main" id="{9A6793E9-5DD1-E9FD-925B-DE6E65EA13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30425" y="792163"/>
                        <a:ext cx="2259013" cy="1660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図 3">
            <a:extLst>
              <a:ext uri="{FF2B5EF4-FFF2-40B4-BE49-F238E27FC236}">
                <a16:creationId xmlns:a16="http://schemas.microsoft.com/office/drawing/2014/main" id="{69EFB590-5DFE-59DE-182A-1D7481A8C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232" y="1183230"/>
            <a:ext cx="184962" cy="906578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7678FCEF-F9F1-4300-9C2C-F598DE4E06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686" y="837408"/>
            <a:ext cx="1170117" cy="906578"/>
          </a:xfrm>
          <a:prstGeom prst="rect">
            <a:avLst/>
          </a:prstGeom>
        </p:spPr>
      </p:pic>
      <p:graphicFrame>
        <p:nvGraphicFramePr>
          <p:cNvPr id="30" name="オブジェクト 29">
            <a:extLst>
              <a:ext uri="{FF2B5EF4-FFF2-40B4-BE49-F238E27FC236}">
                <a16:creationId xmlns:a16="http://schemas.microsoft.com/office/drawing/2014/main" id="{9984158D-10FA-230C-D474-59D7C48A8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7983088"/>
              </p:ext>
            </p:extLst>
          </p:nvPr>
        </p:nvGraphicFramePr>
        <p:xfrm>
          <a:off x="3582988" y="774700"/>
          <a:ext cx="2306637" cy="169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7" name="Prism 9" r:id="rId8" imgW="3833873" imgH="2817420" progId="Prism9.Document">
                  <p:embed/>
                </p:oleObj>
              </mc:Choice>
              <mc:Fallback>
                <p:oleObj name="Prism 9" r:id="rId8" imgW="3833873" imgH="2817420" progId="Prism9.Document">
                  <p:embed/>
                  <p:pic>
                    <p:nvPicPr>
                      <p:cNvPr id="30" name="オブジェクト 29">
                        <a:extLst>
                          <a:ext uri="{FF2B5EF4-FFF2-40B4-BE49-F238E27FC236}">
                            <a16:creationId xmlns:a16="http://schemas.microsoft.com/office/drawing/2014/main" id="{9984158D-10FA-230C-D474-59D7C48A8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82988" y="774700"/>
                        <a:ext cx="2306637" cy="1697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" name="図 30">
            <a:extLst>
              <a:ext uri="{FF2B5EF4-FFF2-40B4-BE49-F238E27FC236}">
                <a16:creationId xmlns:a16="http://schemas.microsoft.com/office/drawing/2014/main" id="{A444C420-CB86-1577-152B-2204A06E4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23736" y="1230453"/>
            <a:ext cx="183439" cy="90657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D9C8BC-C313-02EF-1A67-DA1F21E5577A}"/>
              </a:ext>
            </a:extLst>
          </p:cNvPr>
          <p:cNvSpPr txBox="1"/>
          <p:nvPr/>
        </p:nvSpPr>
        <p:spPr>
          <a:xfrm>
            <a:off x="207817" y="152400"/>
            <a:ext cx="3599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DBD0A0A0-5D95-508B-5E13-9721833C8D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45484" y="3840472"/>
            <a:ext cx="682798" cy="536484"/>
          </a:xfrm>
          <a:prstGeom prst="rect">
            <a:avLst/>
          </a:prstGeom>
        </p:spPr>
      </p:pic>
      <p:graphicFrame>
        <p:nvGraphicFramePr>
          <p:cNvPr id="9" name="オブジェクト 8">
            <a:extLst>
              <a:ext uri="{FF2B5EF4-FFF2-40B4-BE49-F238E27FC236}">
                <a16:creationId xmlns:a16="http://schemas.microsoft.com/office/drawing/2014/main" id="{899FF205-332F-5C0A-361A-6BB4A9B9DE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8214973"/>
              </p:ext>
            </p:extLst>
          </p:nvPr>
        </p:nvGraphicFramePr>
        <p:xfrm>
          <a:off x="712306" y="2938106"/>
          <a:ext cx="2716694" cy="246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8" name="Prism 9" r:id="rId11" imgW="5670000" imgH="5155010" progId="Prism9.Document">
                  <p:embed/>
                </p:oleObj>
              </mc:Choice>
              <mc:Fallback>
                <p:oleObj name="Prism 9" r:id="rId11" imgW="5670000" imgH="5155010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12306" y="2938106"/>
                        <a:ext cx="2716694" cy="2469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オブジェクト 9">
            <a:extLst>
              <a:ext uri="{FF2B5EF4-FFF2-40B4-BE49-F238E27FC236}">
                <a16:creationId xmlns:a16="http://schemas.microsoft.com/office/drawing/2014/main" id="{A75C4D31-C153-481E-19FA-CC837CA964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3529230"/>
              </p:ext>
            </p:extLst>
          </p:nvPr>
        </p:nvGraphicFramePr>
        <p:xfrm>
          <a:off x="3429000" y="2933647"/>
          <a:ext cx="2716694" cy="24695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" name="Prism 9" r:id="rId13" imgW="5670000" imgH="5155010" progId="Prism9.Document">
                  <p:embed/>
                </p:oleObj>
              </mc:Choice>
              <mc:Fallback>
                <p:oleObj name="Prism 9" r:id="rId13" imgW="5670000" imgH="5155010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429000" y="2933647"/>
                        <a:ext cx="2716694" cy="24695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8E448BB-90E3-43B0-9563-6C757D43B03A}"/>
              </a:ext>
            </a:extLst>
          </p:cNvPr>
          <p:cNvSpPr/>
          <p:nvPr/>
        </p:nvSpPr>
        <p:spPr>
          <a:xfrm>
            <a:off x="296891" y="8203113"/>
            <a:ext cx="65611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S3. Cytotoxicity assessment of fucose-BSH and L-fucose in CA19-9–positive and –negative cancer cell lines.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 Cell viability of CA19-9–negative PANC-1, CA19-9–positive AsPC-1 (pancreatic cancer), and HuCCT-1 (cholangiocarcinoma) cells after treatment with fucose-BSH (0–150 µM) for 48 h. Data represent mean ± SEM (n = 4 per group).</a:t>
            </a:r>
          </a:p>
          <a:p>
            <a:pPr>
              <a:spcAft>
                <a:spcPts val="0"/>
              </a:spcAft>
            </a:pP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(B) Cell viability of CA19-9–positive 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Panc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 04.03 and HuCCT-1 cells after treatment with L-fucose (0–10 mM) for 48 h. Data represent mean ± SEM (n = 4 per group).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921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155731</TotalTime>
  <Words>111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游ゴシック</vt:lpstr>
      <vt:lpstr>游ゴシック Light</vt:lpstr>
      <vt:lpstr>游明朝</vt:lpstr>
      <vt:lpstr>Arial</vt:lpstr>
      <vt:lpstr>Calibri</vt:lpstr>
      <vt:lpstr>Calibri Light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192</cp:revision>
  <dcterms:created xsi:type="dcterms:W3CDTF">2022-06-29T03:55:00Z</dcterms:created>
  <dcterms:modified xsi:type="dcterms:W3CDTF">2025-08-06T07:05:12Z</dcterms:modified>
</cp:coreProperties>
</file>