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薬物動態</a:t>
            </a:r>
            <a:endParaRPr kumimoji="1" lang="en-US" altLang="ja-JP" dirty="0"/>
          </a:p>
          <a:p>
            <a:r>
              <a:rPr kumimoji="1" lang="en-US" altLang="ja-JP" dirty="0"/>
              <a:t>T/N</a:t>
            </a:r>
            <a:r>
              <a:rPr kumimoji="1" lang="ja-JP" altLang="en-US" dirty="0"/>
              <a:t>比</a:t>
            </a:r>
            <a:endParaRPr kumimoji="1" lang="en-US" altLang="ja-JP" dirty="0"/>
          </a:p>
          <a:p>
            <a:r>
              <a:rPr kumimoji="1" lang="ja-JP" altLang="en-US" dirty="0"/>
              <a:t>腫瘍径</a:t>
            </a:r>
            <a:endParaRPr kumimoji="1" lang="en-US" altLang="ja-JP" dirty="0"/>
          </a:p>
          <a:p>
            <a:r>
              <a:rPr kumimoji="1" lang="en-US" altLang="ja-JP" dirty="0"/>
              <a:t>BNCT</a:t>
            </a:r>
            <a:r>
              <a:rPr kumimoji="1" lang="ja-JP" altLang="en-US"/>
              <a:t>照射ごの経過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AB7D1-A79E-47F5-9F89-7C69250E7B2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759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png"/><Relationship Id="rId5" Type="http://schemas.openxmlformats.org/officeDocument/2006/relationships/image" Target="../media/image1.e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C66B5F-C7AF-5FB4-079B-8CCF1B00FC21}"/>
              </a:ext>
            </a:extLst>
          </p:cNvPr>
          <p:cNvSpPr txBox="1"/>
          <p:nvPr/>
        </p:nvSpPr>
        <p:spPr>
          <a:xfrm>
            <a:off x="207818" y="152400"/>
            <a:ext cx="348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B1D4F6-597C-9444-9657-FAC61499A070}"/>
              </a:ext>
            </a:extLst>
          </p:cNvPr>
          <p:cNvSpPr txBox="1"/>
          <p:nvPr/>
        </p:nvSpPr>
        <p:spPr>
          <a:xfrm>
            <a:off x="409817" y="532085"/>
            <a:ext cx="472262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　　　　　　　　　　　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E40AE213-E63F-5732-0621-3FAE25D0BC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72170"/>
              </p:ext>
            </p:extLst>
          </p:nvPr>
        </p:nvGraphicFramePr>
        <p:xfrm>
          <a:off x="207963" y="904875"/>
          <a:ext cx="308610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Prism 9" r:id="rId4" imgW="5345681" imgH="3151464" progId="Prism9.Document">
                  <p:embed/>
                </p:oleObj>
              </mc:Choice>
              <mc:Fallback>
                <p:oleObj name="Prism 9" r:id="rId4" imgW="5345681" imgH="3151464" progId="Prism9.Document">
                  <p:embed/>
                  <p:pic>
                    <p:nvPicPr>
                      <p:cNvPr id="7" name="オブジェクト 6">
                        <a:extLst>
                          <a:ext uri="{FF2B5EF4-FFF2-40B4-BE49-F238E27FC236}">
                            <a16:creationId xmlns:a16="http://schemas.microsoft.com/office/drawing/2014/main" id="{731BDD8E-36B7-1AFB-5709-4205FBA484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963" y="904875"/>
                        <a:ext cx="3086100" cy="181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CE7F206-E009-19FE-BBE2-58BF221FED58}"/>
              </a:ext>
            </a:extLst>
          </p:cNvPr>
          <p:cNvSpPr txBox="1"/>
          <p:nvPr/>
        </p:nvSpPr>
        <p:spPr>
          <a:xfrm>
            <a:off x="609327" y="2660302"/>
            <a:ext cx="1037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PANC-1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EFCAAE4-67ED-BE74-22CC-9455F14A4BD9}"/>
              </a:ext>
            </a:extLst>
          </p:cNvPr>
          <p:cNvSpPr txBox="1"/>
          <p:nvPr/>
        </p:nvSpPr>
        <p:spPr>
          <a:xfrm>
            <a:off x="817246" y="3579241"/>
            <a:ext cx="300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FEE2137-14C7-3CE3-1578-7ECF779A20CA}"/>
              </a:ext>
            </a:extLst>
          </p:cNvPr>
          <p:cNvSpPr txBox="1"/>
          <p:nvPr/>
        </p:nvSpPr>
        <p:spPr>
          <a:xfrm>
            <a:off x="3692668" y="5211322"/>
            <a:ext cx="1363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HuCCT-1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C96E9E-4F5E-93E2-6EFF-DB3AD1BE9263}"/>
              </a:ext>
            </a:extLst>
          </p:cNvPr>
          <p:cNvSpPr txBox="1"/>
          <p:nvPr/>
        </p:nvSpPr>
        <p:spPr>
          <a:xfrm>
            <a:off x="3916122" y="6173212"/>
            <a:ext cx="332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オブジェクト 28">
            <a:extLst>
              <a:ext uri="{FF2B5EF4-FFF2-40B4-BE49-F238E27FC236}">
                <a16:creationId xmlns:a16="http://schemas.microsoft.com/office/drawing/2014/main" id="{806E7317-39F8-27E9-56BF-456CE31B65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421541"/>
              </p:ext>
            </p:extLst>
          </p:nvPr>
        </p:nvGraphicFramePr>
        <p:xfrm>
          <a:off x="3508375" y="915988"/>
          <a:ext cx="3013075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Prism 9" r:id="rId6" imgW="5330203" imgH="3219857" progId="Prism9.Document">
                  <p:embed/>
                </p:oleObj>
              </mc:Choice>
              <mc:Fallback>
                <p:oleObj name="Prism 9" r:id="rId6" imgW="5330203" imgH="3219857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8375" y="915988"/>
                        <a:ext cx="3013075" cy="181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68E64B-AF35-72A3-AB5F-5EA7EEA22A53}"/>
              </a:ext>
            </a:extLst>
          </p:cNvPr>
          <p:cNvSpPr txBox="1"/>
          <p:nvPr/>
        </p:nvSpPr>
        <p:spPr>
          <a:xfrm>
            <a:off x="609327" y="3917627"/>
            <a:ext cx="1037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PK-45H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01E196-EEB5-F3D0-E8CD-983068C1EAA9}"/>
              </a:ext>
            </a:extLst>
          </p:cNvPr>
          <p:cNvSpPr txBox="1"/>
          <p:nvPr/>
        </p:nvSpPr>
        <p:spPr>
          <a:xfrm>
            <a:off x="817246" y="4836566"/>
            <a:ext cx="300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535CDB-DB28-AF3E-1E16-0FD992F4B731}"/>
              </a:ext>
            </a:extLst>
          </p:cNvPr>
          <p:cNvSpPr txBox="1"/>
          <p:nvPr/>
        </p:nvSpPr>
        <p:spPr>
          <a:xfrm>
            <a:off x="3675291" y="2654434"/>
            <a:ext cx="1270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Panc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04.03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312184D-1122-66A5-F97D-3219327D6A40}"/>
              </a:ext>
            </a:extLst>
          </p:cNvPr>
          <p:cNvSpPr txBox="1"/>
          <p:nvPr/>
        </p:nvSpPr>
        <p:spPr>
          <a:xfrm>
            <a:off x="3903809" y="3574467"/>
            <a:ext cx="300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9B24C10-0097-AFDD-4B8B-474B77A4F55F}"/>
              </a:ext>
            </a:extLst>
          </p:cNvPr>
          <p:cNvSpPr txBox="1"/>
          <p:nvPr/>
        </p:nvSpPr>
        <p:spPr>
          <a:xfrm>
            <a:off x="3675291" y="3913705"/>
            <a:ext cx="1270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HSKTC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ABA5355-10D0-7965-A23D-926586D68995}"/>
              </a:ext>
            </a:extLst>
          </p:cNvPr>
          <p:cNvSpPr txBox="1"/>
          <p:nvPr/>
        </p:nvSpPr>
        <p:spPr>
          <a:xfrm>
            <a:off x="3903809" y="4840274"/>
            <a:ext cx="3009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AF11215-2F85-3A14-50F9-8FF8C3549ACD}"/>
              </a:ext>
            </a:extLst>
          </p:cNvPr>
          <p:cNvSpPr txBox="1"/>
          <p:nvPr/>
        </p:nvSpPr>
        <p:spPr>
          <a:xfrm>
            <a:off x="3692667" y="6499593"/>
            <a:ext cx="1363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OVISE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9AEB0E3-C0D2-5FD3-F213-7A9C9A9068DC}"/>
              </a:ext>
            </a:extLst>
          </p:cNvPr>
          <p:cNvSpPr txBox="1"/>
          <p:nvPr/>
        </p:nvSpPr>
        <p:spPr>
          <a:xfrm>
            <a:off x="3903809" y="7425747"/>
            <a:ext cx="332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　  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8099D180-6E61-A9FC-B3C2-FFAF59E255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099" y="2978432"/>
            <a:ext cx="5483309" cy="651303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050C8C64-BE5A-EC25-98CE-B6E13787C6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819" y="4193954"/>
            <a:ext cx="5412589" cy="603406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F7040B32-276F-29A2-8571-6B8A621955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2667" y="5488817"/>
            <a:ext cx="2735186" cy="655362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5BEF7DCE-FC76-12BE-CAA6-5F2F909999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2667" y="6762556"/>
            <a:ext cx="2951612" cy="611789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6F14E14-1B00-4D20-B70E-FB44FC2EB9C7}"/>
              </a:ext>
            </a:extLst>
          </p:cNvPr>
          <p:cNvSpPr/>
          <p:nvPr/>
        </p:nvSpPr>
        <p:spPr>
          <a:xfrm>
            <a:off x="55759" y="7846481"/>
            <a:ext cx="6858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S4. </a:t>
            </a:r>
            <a:r>
              <a:rPr lang="en-US" altLang="ja-JP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Radioresistance</a:t>
            </a: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 profiles of CA19-9–producing and non–producing cancer cell lines following X-ray irradiation.</a:t>
            </a:r>
            <a:b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Clonogenic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survival of CA19-9–negative pancreatic cancer cell lines (PANC-1 and PK-45H) after X-ray irradiation at 0, 2, 4, and 6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. Surviving fraction at 2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(SF2): PANC-1 = 0.81, PK-45H = 0.75.</a:t>
            </a:r>
            <a:b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Clonogenic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survival of CA19-9–positive cancer cell lines including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Panc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04.03 (pancreatic), HSKTC (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Krukenberg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tumor), HuCCT-1 (cholangiocarcinoma), and OVISE (ovarian) after X-ray exposure. SF2 values: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Panc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04.03 = 0.92, HSKTC = 1.00, HuCCT-1 = 0.92, OVISE = 0.66.</a:t>
            </a:r>
          </a:p>
          <a:p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Clonogenic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assays were used to evaluate radiation-induced cytotoxicity. SF2 refers to the surviving fraction of cells after exposure to 2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 of X-ray irradiation, and is a commonly used index of cellular 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radioresistance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. X-axis: radiation dose (</a:t>
            </a:r>
            <a:r>
              <a:rPr lang="en-US" altLang="ja-JP" sz="11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100" dirty="0">
                <a:latin typeface="Arial" panose="020B0604020202020204" pitchFamily="34" charset="0"/>
                <a:cs typeface="Arial" panose="020B0604020202020204" pitchFamily="34" charset="0"/>
              </a:rPr>
              <a:t>). Data are presented as mean ± SEM (n = 4 per group).</a:t>
            </a:r>
          </a:p>
        </p:txBody>
      </p:sp>
    </p:spTree>
    <p:extLst>
      <p:ext uri="{BB962C8B-B14F-4D97-AF65-F5344CB8AC3E}">
        <p14:creationId xmlns:p14="http://schemas.microsoft.com/office/powerpoint/2010/main" val="700901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155732</TotalTime>
  <Words>307</Words>
  <Application>Microsoft Office PowerPoint</Application>
  <PresentationFormat>A4 210 x 297 mm</PresentationFormat>
  <Paragraphs>31</Paragraphs>
  <Slides>1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192</cp:revision>
  <dcterms:created xsi:type="dcterms:W3CDTF">2022-06-29T03:55:00Z</dcterms:created>
  <dcterms:modified xsi:type="dcterms:W3CDTF">2025-08-06T07:04:04Z</dcterms:modified>
</cp:coreProperties>
</file>