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0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2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34B47-6386-4A76-B167-F0D4365222E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B7D1-A79E-47F5-9F89-7C69250E7B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352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285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367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616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02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94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9622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622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73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323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78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649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15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D7FF692-DA4E-DB7A-8677-FB6406071345}"/>
              </a:ext>
            </a:extLst>
          </p:cNvPr>
          <p:cNvSpPr txBox="1"/>
          <p:nvPr/>
        </p:nvSpPr>
        <p:spPr>
          <a:xfrm>
            <a:off x="409817" y="532085"/>
            <a:ext cx="4722622" cy="8433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ja-JP" sz="16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表 3">
            <a:extLst>
              <a:ext uri="{FF2B5EF4-FFF2-40B4-BE49-F238E27FC236}">
                <a16:creationId xmlns:a16="http://schemas.microsoft.com/office/drawing/2014/main" id="{15058E07-E91C-0107-67A8-C5C1F04A23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7754005"/>
              </p:ext>
            </p:extLst>
          </p:nvPr>
        </p:nvGraphicFramePr>
        <p:xfrm>
          <a:off x="692993" y="984585"/>
          <a:ext cx="1638037" cy="191855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25307">
                  <a:extLst>
                    <a:ext uri="{9D8B030D-6E8A-4147-A177-3AD203B41FA5}">
                      <a16:colId xmlns:a16="http://schemas.microsoft.com/office/drawing/2014/main" val="1750908571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3954982664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3067547701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15875362"/>
                    </a:ext>
                  </a:extLst>
                </a:gridCol>
              </a:tblGrid>
              <a:tr h="187839">
                <a:tc>
                  <a:txBody>
                    <a:bodyPr/>
                    <a:lstStyle/>
                    <a:p>
                      <a:pPr algn="ctr" fontAlgn="ctr"/>
                      <a:endParaRPr lang="ja-JP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BPA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Fuc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-BSH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4415521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Thermal neutron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599009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Epi-thermal neutron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8491504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Fast neutron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103635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Gamma ray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2435850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1.78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36691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2.22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1.22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621284"/>
                  </a:ext>
                </a:extLst>
              </a:tr>
            </a:tbl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BDFA7B3-A049-CBC5-C513-F38ED6D92B90}"/>
              </a:ext>
            </a:extLst>
          </p:cNvPr>
          <p:cNvSpPr txBox="1"/>
          <p:nvPr/>
        </p:nvSpPr>
        <p:spPr>
          <a:xfrm rot="16200000">
            <a:off x="-38393" y="1670612"/>
            <a:ext cx="86560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PANC-1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表 5">
            <a:extLst>
              <a:ext uri="{FF2B5EF4-FFF2-40B4-BE49-F238E27FC236}">
                <a16:creationId xmlns:a16="http://schemas.microsoft.com/office/drawing/2014/main" id="{75512077-0AE9-A7E8-0805-B024185FC5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6853699"/>
              </p:ext>
            </p:extLst>
          </p:nvPr>
        </p:nvGraphicFramePr>
        <p:xfrm>
          <a:off x="2646457" y="984585"/>
          <a:ext cx="1638037" cy="191855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25307">
                  <a:extLst>
                    <a:ext uri="{9D8B030D-6E8A-4147-A177-3AD203B41FA5}">
                      <a16:colId xmlns:a16="http://schemas.microsoft.com/office/drawing/2014/main" val="1750908571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3954982664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3067547701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15875362"/>
                    </a:ext>
                  </a:extLst>
                </a:gridCol>
              </a:tblGrid>
              <a:tr h="187839">
                <a:tc>
                  <a:txBody>
                    <a:bodyPr/>
                    <a:lstStyle/>
                    <a:p>
                      <a:pPr algn="ctr" fontAlgn="ctr"/>
                      <a:endParaRPr lang="ja-JP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BPA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Fuc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-BSH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4415521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Thermal neutron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599009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Epi-thermal neutron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8491504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Fast neutron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103635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Gamma ray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2435850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3.42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1.50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36691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4.25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2.32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621284"/>
                  </a:ext>
                </a:extLst>
              </a:tr>
            </a:tbl>
          </a:graphicData>
        </a:graphic>
      </p:graphicFrame>
      <p:graphicFrame>
        <p:nvGraphicFramePr>
          <p:cNvPr id="7" name="表 6">
            <a:extLst>
              <a:ext uri="{FF2B5EF4-FFF2-40B4-BE49-F238E27FC236}">
                <a16:creationId xmlns:a16="http://schemas.microsoft.com/office/drawing/2014/main" id="{17AB5F00-7643-4E61-9FE1-280D5F154C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545495"/>
              </p:ext>
            </p:extLst>
          </p:nvPr>
        </p:nvGraphicFramePr>
        <p:xfrm>
          <a:off x="4599077" y="984585"/>
          <a:ext cx="1638037" cy="191855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25307">
                  <a:extLst>
                    <a:ext uri="{9D8B030D-6E8A-4147-A177-3AD203B41FA5}">
                      <a16:colId xmlns:a16="http://schemas.microsoft.com/office/drawing/2014/main" val="1750908571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3954982664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3067547701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15875362"/>
                    </a:ext>
                  </a:extLst>
                </a:gridCol>
              </a:tblGrid>
              <a:tr h="187839">
                <a:tc>
                  <a:txBody>
                    <a:bodyPr/>
                    <a:lstStyle/>
                    <a:p>
                      <a:pPr algn="ctr" fontAlgn="ctr"/>
                      <a:endParaRPr lang="ja-JP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BPA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Fuc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-BSH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4415521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Thermal neutron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599009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Epi-thermal neutron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8491504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Fast neutron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103635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Gamma ray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2435850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5.73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2.51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36691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1.29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7.03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3.80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621284"/>
                  </a:ext>
                </a:extLst>
              </a:tr>
            </a:tbl>
          </a:graphicData>
        </a:graphic>
      </p:graphicFrame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1166CA6-EF9C-7160-DBD3-653ACE1A7E4D}"/>
              </a:ext>
            </a:extLst>
          </p:cNvPr>
          <p:cNvSpPr txBox="1"/>
          <p:nvPr/>
        </p:nvSpPr>
        <p:spPr>
          <a:xfrm>
            <a:off x="1245606" y="690717"/>
            <a:ext cx="6014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10min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8604753-8D53-94FC-D7B4-28C42164FA09}"/>
              </a:ext>
            </a:extLst>
          </p:cNvPr>
          <p:cNvSpPr txBox="1"/>
          <p:nvPr/>
        </p:nvSpPr>
        <p:spPr>
          <a:xfrm>
            <a:off x="3164751" y="690716"/>
            <a:ext cx="6014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20min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A2533AE-CF7C-64B2-5357-70DCAD2D903C}"/>
              </a:ext>
            </a:extLst>
          </p:cNvPr>
          <p:cNvSpPr txBox="1"/>
          <p:nvPr/>
        </p:nvSpPr>
        <p:spPr>
          <a:xfrm>
            <a:off x="5185024" y="690716"/>
            <a:ext cx="6014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30min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表 10">
            <a:extLst>
              <a:ext uri="{FF2B5EF4-FFF2-40B4-BE49-F238E27FC236}">
                <a16:creationId xmlns:a16="http://schemas.microsoft.com/office/drawing/2014/main" id="{4090A7B6-08C6-4FDB-9FAB-E114BDF01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839121"/>
              </p:ext>
            </p:extLst>
          </p:nvPr>
        </p:nvGraphicFramePr>
        <p:xfrm>
          <a:off x="692993" y="3464607"/>
          <a:ext cx="1643365" cy="191855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25307">
                  <a:extLst>
                    <a:ext uri="{9D8B030D-6E8A-4147-A177-3AD203B41FA5}">
                      <a16:colId xmlns:a16="http://schemas.microsoft.com/office/drawing/2014/main" val="1750908571"/>
                    </a:ext>
                  </a:extLst>
                </a:gridCol>
                <a:gridCol w="376238">
                  <a:extLst>
                    <a:ext uri="{9D8B030D-6E8A-4147-A177-3AD203B41FA5}">
                      <a16:colId xmlns:a16="http://schemas.microsoft.com/office/drawing/2014/main" val="3954982664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3067547701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15875362"/>
                    </a:ext>
                  </a:extLst>
                </a:gridCol>
              </a:tblGrid>
              <a:tr h="187839">
                <a:tc>
                  <a:txBody>
                    <a:bodyPr/>
                    <a:lstStyle/>
                    <a:p>
                      <a:pPr algn="ctr" fontAlgn="ctr"/>
                      <a:endParaRPr lang="ja-JP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BPA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Fuc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-BSH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4415521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Thermal neutron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599009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Epi-thermal neutron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8491504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Fast neutron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103635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Gamma ray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2435850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Boron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0.34</a:t>
                      </a:r>
                      <a:endParaRPr lang="en-US" altLang="ja-JP" sz="7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5.08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36691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5.55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621284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BD6B7D5-D703-100B-1C2B-B638E4D6DCEB}"/>
              </a:ext>
            </a:extLst>
          </p:cNvPr>
          <p:cNvSpPr txBox="1"/>
          <p:nvPr/>
        </p:nvSpPr>
        <p:spPr>
          <a:xfrm rot="16200000">
            <a:off x="-119955" y="4232196"/>
            <a:ext cx="1028734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HuCCT-1</a:t>
            </a:r>
            <a:endParaRPr kumimoji="1" lang="ja-JP" alt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表 12">
            <a:extLst>
              <a:ext uri="{FF2B5EF4-FFF2-40B4-BE49-F238E27FC236}">
                <a16:creationId xmlns:a16="http://schemas.microsoft.com/office/drawing/2014/main" id="{36C33A47-35DD-4480-5906-ACFC8310AD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2523581"/>
              </p:ext>
            </p:extLst>
          </p:nvPr>
        </p:nvGraphicFramePr>
        <p:xfrm>
          <a:off x="2646457" y="3464607"/>
          <a:ext cx="1638037" cy="191855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25307">
                  <a:extLst>
                    <a:ext uri="{9D8B030D-6E8A-4147-A177-3AD203B41FA5}">
                      <a16:colId xmlns:a16="http://schemas.microsoft.com/office/drawing/2014/main" val="1750908571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3954982664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3067547701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15875362"/>
                    </a:ext>
                  </a:extLst>
                </a:gridCol>
              </a:tblGrid>
              <a:tr h="187839">
                <a:tc>
                  <a:txBody>
                    <a:bodyPr/>
                    <a:lstStyle/>
                    <a:p>
                      <a:pPr algn="ctr" fontAlgn="ctr"/>
                      <a:endParaRPr lang="ja-JP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BPA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Fuc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-BSH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4415521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Thermal neutron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599009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Epi-thermal neutron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8491504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Fast neutron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103635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Gamma ray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2435850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9.41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36691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1.54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10.3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621284"/>
                  </a:ext>
                </a:extLst>
              </a:tr>
            </a:tbl>
          </a:graphicData>
        </a:graphic>
      </p:graphicFrame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7042F22D-6F63-2EEC-E3E8-5D88165DEE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5283256"/>
              </p:ext>
            </p:extLst>
          </p:nvPr>
        </p:nvGraphicFramePr>
        <p:xfrm>
          <a:off x="4599077" y="3464607"/>
          <a:ext cx="1638037" cy="191855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25307">
                  <a:extLst>
                    <a:ext uri="{9D8B030D-6E8A-4147-A177-3AD203B41FA5}">
                      <a16:colId xmlns:a16="http://schemas.microsoft.com/office/drawing/2014/main" val="1750908571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3954982664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3067547701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15875362"/>
                    </a:ext>
                  </a:extLst>
                </a:gridCol>
              </a:tblGrid>
              <a:tr h="187839">
                <a:tc>
                  <a:txBody>
                    <a:bodyPr/>
                    <a:lstStyle/>
                    <a:p>
                      <a:pPr algn="ctr" fontAlgn="ctr"/>
                      <a:endParaRPr lang="ja-JP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BPA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Fuc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-BSH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4415521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Thermal neutron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599009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Epi-thermal neutron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8491504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Fast neutron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103635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Gamma ray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2435850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1.01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15.0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36691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1.42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2.43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16.5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621284"/>
                  </a:ext>
                </a:extLst>
              </a:tr>
            </a:tbl>
          </a:graphicData>
        </a:graphic>
      </p:graphicFrame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6E72A41-C3EA-7D36-6758-5D6401128996}"/>
              </a:ext>
            </a:extLst>
          </p:cNvPr>
          <p:cNvSpPr txBox="1"/>
          <p:nvPr/>
        </p:nvSpPr>
        <p:spPr>
          <a:xfrm>
            <a:off x="1245606" y="3170739"/>
            <a:ext cx="6014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10min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14DFA67-A188-37E4-A3ED-E7DB19680370}"/>
              </a:ext>
            </a:extLst>
          </p:cNvPr>
          <p:cNvSpPr txBox="1"/>
          <p:nvPr/>
        </p:nvSpPr>
        <p:spPr>
          <a:xfrm>
            <a:off x="3164751" y="3170738"/>
            <a:ext cx="6014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20min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314030D-1680-8EF9-3054-F6AC606AE7BB}"/>
              </a:ext>
            </a:extLst>
          </p:cNvPr>
          <p:cNvSpPr txBox="1"/>
          <p:nvPr/>
        </p:nvSpPr>
        <p:spPr>
          <a:xfrm>
            <a:off x="5185024" y="3170738"/>
            <a:ext cx="60144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30min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1" name="表 20">
            <a:extLst>
              <a:ext uri="{FF2B5EF4-FFF2-40B4-BE49-F238E27FC236}">
                <a16:creationId xmlns:a16="http://schemas.microsoft.com/office/drawing/2014/main" id="{606521DC-731B-1C90-E461-54A6F5B153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9985506"/>
              </p:ext>
            </p:extLst>
          </p:nvPr>
        </p:nvGraphicFramePr>
        <p:xfrm>
          <a:off x="692993" y="6688409"/>
          <a:ext cx="2235200" cy="1013460"/>
        </p:xfrm>
        <a:graphic>
          <a:graphicData uri="http://schemas.openxmlformats.org/drawingml/2006/table">
            <a:tbl>
              <a:tblPr/>
              <a:tblGrid>
                <a:gridCol w="406400">
                  <a:extLst>
                    <a:ext uri="{9D8B030D-6E8A-4147-A177-3AD203B41FA5}">
                      <a16:colId xmlns:a16="http://schemas.microsoft.com/office/drawing/2014/main" val="328894329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83603952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40561970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Thermal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Epi-thermal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4994354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30m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3.29E+12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6.12E+11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56457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20m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1.97E+12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3.65E+11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181272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1.02E+12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1.90E+11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9888901"/>
                  </a:ext>
                </a:extLst>
              </a:tr>
            </a:tbl>
          </a:graphicData>
        </a:graphic>
      </p:graphicFrame>
      <p:graphicFrame>
        <p:nvGraphicFramePr>
          <p:cNvPr id="27" name="表 26">
            <a:extLst>
              <a:ext uri="{FF2B5EF4-FFF2-40B4-BE49-F238E27FC236}">
                <a16:creationId xmlns:a16="http://schemas.microsoft.com/office/drawing/2014/main" id="{92FD1D12-DBD9-922F-B50C-40D636AF10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5178464"/>
              </p:ext>
            </p:extLst>
          </p:nvPr>
        </p:nvGraphicFramePr>
        <p:xfrm>
          <a:off x="4001914" y="6688409"/>
          <a:ext cx="2235200" cy="1295400"/>
        </p:xfrm>
        <a:graphic>
          <a:graphicData uri="http://schemas.openxmlformats.org/drawingml/2006/table">
            <a:tbl>
              <a:tblPr/>
              <a:tblGrid>
                <a:gridCol w="406400">
                  <a:extLst>
                    <a:ext uri="{9D8B030D-6E8A-4147-A177-3AD203B41FA5}">
                      <a16:colId xmlns:a16="http://schemas.microsoft.com/office/drawing/2014/main" val="2683754349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37292239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97466927"/>
                    </a:ext>
                  </a:extLst>
                </a:gridCol>
              </a:tblGrid>
              <a:tr h="25908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Thermal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Epi-thermal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4531969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30m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4.14E+12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7.68E+11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12668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20m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2.59E+12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4.81E+11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4837760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10m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1.39E+12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2.59E+11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31630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5m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6.96E+11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1.30E+11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4769842"/>
                  </a:ext>
                </a:extLst>
              </a:tr>
            </a:tbl>
          </a:graphicData>
        </a:graphic>
      </p:graphicFrame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7992418-E931-6ED4-36DB-FF58D34F6574}"/>
              </a:ext>
            </a:extLst>
          </p:cNvPr>
          <p:cNvSpPr txBox="1"/>
          <p:nvPr/>
        </p:nvSpPr>
        <p:spPr>
          <a:xfrm>
            <a:off x="207818" y="152400"/>
            <a:ext cx="40766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S5.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D2381D6-D0F5-42CF-22BF-C723385FC358}"/>
              </a:ext>
            </a:extLst>
          </p:cNvPr>
          <p:cNvSpPr txBox="1"/>
          <p:nvPr/>
        </p:nvSpPr>
        <p:spPr>
          <a:xfrm>
            <a:off x="1151598" y="6226744"/>
            <a:ext cx="13179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Neutron Fluence</a:t>
            </a:r>
          </a:p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(PANC1)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9C9F0454-C366-9BCC-3595-3634B46C6E39}"/>
              </a:ext>
            </a:extLst>
          </p:cNvPr>
          <p:cNvSpPr txBox="1"/>
          <p:nvPr/>
        </p:nvSpPr>
        <p:spPr>
          <a:xfrm>
            <a:off x="4524682" y="6226743"/>
            <a:ext cx="1317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Neutron Fluence</a:t>
            </a:r>
          </a:p>
          <a:p>
            <a:pPr algn="ctr"/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(HuCCT1)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3733C2B-D3A8-6DC1-72CC-1022FC2C2849}"/>
              </a:ext>
            </a:extLst>
          </p:cNvPr>
          <p:cNvSpPr txBox="1"/>
          <p:nvPr/>
        </p:nvSpPr>
        <p:spPr>
          <a:xfrm>
            <a:off x="1541783" y="2900842"/>
            <a:ext cx="7892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(unit: Gy)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EE19F10-9005-96DA-102B-00A0F1AFB2E0}"/>
              </a:ext>
            </a:extLst>
          </p:cNvPr>
          <p:cNvSpPr txBox="1"/>
          <p:nvPr/>
        </p:nvSpPr>
        <p:spPr>
          <a:xfrm>
            <a:off x="3495246" y="2900842"/>
            <a:ext cx="7892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(unit: Gy)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1E034F0-C353-B92B-02E2-CC5519E07196}"/>
              </a:ext>
            </a:extLst>
          </p:cNvPr>
          <p:cNvSpPr txBox="1"/>
          <p:nvPr/>
        </p:nvSpPr>
        <p:spPr>
          <a:xfrm>
            <a:off x="5447022" y="2900842"/>
            <a:ext cx="7892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(unit: Gy)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A64C390-6B16-344B-E9F5-C0E597D66843}"/>
              </a:ext>
            </a:extLst>
          </p:cNvPr>
          <p:cNvSpPr txBox="1"/>
          <p:nvPr/>
        </p:nvSpPr>
        <p:spPr>
          <a:xfrm>
            <a:off x="1541783" y="5386622"/>
            <a:ext cx="7892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(unit: Gy)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AFCE860-461A-5E1E-5BB5-A1F3DB8DF8E3}"/>
              </a:ext>
            </a:extLst>
          </p:cNvPr>
          <p:cNvSpPr txBox="1"/>
          <p:nvPr/>
        </p:nvSpPr>
        <p:spPr>
          <a:xfrm>
            <a:off x="3495246" y="5386622"/>
            <a:ext cx="7892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(unit: Gy)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B0BB797-B82B-744A-B819-98038D723040}"/>
              </a:ext>
            </a:extLst>
          </p:cNvPr>
          <p:cNvSpPr txBox="1"/>
          <p:nvPr/>
        </p:nvSpPr>
        <p:spPr>
          <a:xfrm>
            <a:off x="5447022" y="5383164"/>
            <a:ext cx="7892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(unit: Gy)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F57F025-D147-E183-B557-2BCD76A1E591}"/>
              </a:ext>
            </a:extLst>
          </p:cNvPr>
          <p:cNvSpPr txBox="1"/>
          <p:nvPr/>
        </p:nvSpPr>
        <p:spPr>
          <a:xfrm>
            <a:off x="2009628" y="7701869"/>
            <a:ext cx="9199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(unit: cm</a:t>
            </a:r>
            <a:r>
              <a:rPr kumimoji="1" lang="en-US" altLang="ja-JP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26FA29E-E741-DFB5-AF6F-B678A24AE47D}"/>
              </a:ext>
            </a:extLst>
          </p:cNvPr>
          <p:cNvSpPr txBox="1"/>
          <p:nvPr/>
        </p:nvSpPr>
        <p:spPr>
          <a:xfrm>
            <a:off x="5318510" y="7983809"/>
            <a:ext cx="9199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(unit: cm</a:t>
            </a:r>
            <a:r>
              <a:rPr kumimoji="1" lang="en-US" altLang="ja-JP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F01F2B4B-CD59-4A1C-A454-D21133817E99}"/>
              </a:ext>
            </a:extLst>
          </p:cNvPr>
          <p:cNvSpPr/>
          <p:nvPr/>
        </p:nvSpPr>
        <p:spPr>
          <a:xfrm>
            <a:off x="118798" y="8366968"/>
            <a:ext cx="6752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S5.</a:t>
            </a:r>
            <a:r>
              <a:rPr lang="ja-JP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Irradiation dose and neutron fluence in CA19-9–positive and –negative cell lines treated with fucose-BSH–mediated BNCT.</a:t>
            </a:r>
            <a:b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(A) Absorbed dose (</a:t>
            </a:r>
            <a:r>
              <a:rPr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) in PANC-1 (CA19-9–negative) and HuCCT-1 (CA19-9–positive) cells after BNCT using either BPA or fucose-BSH at three time points (10, 20, and 30 min). (B) Corresponding neutron fluence (cm⁻²) measured in each condition.</a:t>
            </a:r>
            <a:b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These data illustrate the variation in dose delivery and neutron exposure in different tumor marker–defined cellular contexts during BNCT.</a:t>
            </a:r>
            <a:endParaRPr lang="ja-JP" altLang="ja-JP" sz="1200" kern="100" dirty="0">
              <a:latin typeface="Arial" panose="020B0604020202020204" pitchFamily="34" charset="0"/>
              <a:ea typeface="游明朝" panose="02020400000000000000" pitchFamily="18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5290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155732</TotalTime>
  <Words>449</Words>
  <Application>Microsoft Office PowerPoint</Application>
  <PresentationFormat>A4 210 x 297 mm</PresentationFormat>
  <Paragraphs>242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游明朝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金平 典之</dc:creator>
  <cp:lastModifiedBy>道上 宏之</cp:lastModifiedBy>
  <cp:revision>194</cp:revision>
  <dcterms:created xsi:type="dcterms:W3CDTF">2022-06-29T03:55:00Z</dcterms:created>
  <dcterms:modified xsi:type="dcterms:W3CDTF">2025-08-06T07:12:30Z</dcterms:modified>
</cp:coreProperties>
</file>