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72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42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C34B47-6386-4A76-B167-F0D4365222E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0AB7D1-A79E-47F5-9F89-7C69250E7B2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643520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22285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036783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91616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9026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33946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79622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74622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77340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9323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57823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84649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8281E-44B7-4041-9BC6-28148014D952}" type="datetimeFigureOut">
              <a:rPr kumimoji="1" lang="ja-JP" altLang="en-US" smtClean="0"/>
              <a:t>2025/8/6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2B4535-17BE-4763-81EF-C591905D17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81152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26C0AD19-AE68-8C22-D56D-E180775B2F5A}"/>
              </a:ext>
            </a:extLst>
          </p:cNvPr>
          <p:cNvSpPr txBox="1"/>
          <p:nvPr/>
        </p:nvSpPr>
        <p:spPr>
          <a:xfrm>
            <a:off x="151139" y="431479"/>
            <a:ext cx="4722622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A                                       B</a:t>
            </a: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kumimoji="1" lang="en-US" altLang="ja-JP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オブジェクト 3">
            <a:extLst>
              <a:ext uri="{FF2B5EF4-FFF2-40B4-BE49-F238E27FC236}">
                <a16:creationId xmlns:a16="http://schemas.microsoft.com/office/drawing/2014/main" id="{7CF30599-DC6D-93EA-F580-14C9F758237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06756202"/>
              </p:ext>
            </p:extLst>
          </p:nvPr>
        </p:nvGraphicFramePr>
        <p:xfrm>
          <a:off x="481013" y="3322869"/>
          <a:ext cx="3198812" cy="3027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1" name="Prism 9" r:id="rId3" imgW="3197114" imgH="3024757" progId="Prism9.Document">
                  <p:embed/>
                </p:oleObj>
              </mc:Choice>
              <mc:Fallback>
                <p:oleObj name="Prism 9" r:id="rId3" imgW="3197114" imgH="3024757" progId="Prism9.Document">
                  <p:embed/>
                  <p:pic>
                    <p:nvPicPr>
                      <p:cNvPr id="6" name="オブジェクト 5">
                        <a:extLst>
                          <a:ext uri="{FF2B5EF4-FFF2-40B4-BE49-F238E27FC236}">
                            <a16:creationId xmlns:a16="http://schemas.microsoft.com/office/drawing/2014/main" id="{D92B0944-D71F-922C-5967-42ABAC6F1B3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81013" y="3322869"/>
                        <a:ext cx="3198812" cy="3027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2643339-002F-10D9-6DE7-D4CD07EADFF9}"/>
              </a:ext>
            </a:extLst>
          </p:cNvPr>
          <p:cNvSpPr txBox="1"/>
          <p:nvPr/>
        </p:nvSpPr>
        <p:spPr>
          <a:xfrm>
            <a:off x="3253105" y="935690"/>
            <a:ext cx="13179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Neutron Fluence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62F21F7-3B46-9DE7-7F84-22968E7203E5}"/>
              </a:ext>
            </a:extLst>
          </p:cNvPr>
          <p:cNvSpPr txBox="1"/>
          <p:nvPr/>
        </p:nvSpPr>
        <p:spPr>
          <a:xfrm>
            <a:off x="207817" y="152400"/>
            <a:ext cx="33549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dirty="0">
                <a:latin typeface="Arial" panose="020B0604020202020204" pitchFamily="34" charset="0"/>
                <a:cs typeface="Arial" panose="020B0604020202020204" pitchFamily="34" charset="0"/>
              </a:rPr>
              <a:t>Supplementary  Figure S6.</a:t>
            </a:r>
            <a:endParaRPr kumimoji="1" lang="ja-JP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8" name="表 7">
            <a:extLst>
              <a:ext uri="{FF2B5EF4-FFF2-40B4-BE49-F238E27FC236}">
                <a16:creationId xmlns:a16="http://schemas.microsoft.com/office/drawing/2014/main" id="{8EF4D93A-8F18-0D33-4496-746A1DBF29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6836831"/>
              </p:ext>
            </p:extLst>
          </p:nvPr>
        </p:nvGraphicFramePr>
        <p:xfrm>
          <a:off x="3310253" y="1248614"/>
          <a:ext cx="2743200" cy="1013460"/>
        </p:xfrm>
        <a:graphic>
          <a:graphicData uri="http://schemas.openxmlformats.org/drawingml/2006/table">
            <a:tbl>
              <a:tblPr/>
              <a:tblGrid>
                <a:gridCol w="746760">
                  <a:extLst>
                    <a:ext uri="{9D8B030D-6E8A-4147-A177-3AD203B41FA5}">
                      <a16:colId xmlns:a16="http://schemas.microsoft.com/office/drawing/2014/main" val="2911628610"/>
                    </a:ext>
                  </a:extLst>
                </a:gridCol>
                <a:gridCol w="1082040">
                  <a:extLst>
                    <a:ext uri="{9D8B030D-6E8A-4147-A177-3AD203B41FA5}">
                      <a16:colId xmlns:a16="http://schemas.microsoft.com/office/drawing/2014/main" val="82845221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4246525347"/>
                    </a:ext>
                  </a:extLst>
                </a:gridCol>
              </a:tblGrid>
              <a:tr h="251460">
                <a:tc>
                  <a:txBody>
                    <a:bodyPr/>
                    <a:lstStyle/>
                    <a:p>
                      <a:pPr algn="ctr" fontAlgn="ctr"/>
                      <a:r>
                        <a:rPr lang="ja-JP" alt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　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Thermal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Epi-thermal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9815562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Fuc-BSH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2.34E+12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4.34E+11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1063607"/>
                  </a:ext>
                </a:extLst>
              </a:tr>
              <a:tr h="2514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BPA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2.48E+12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4.61E+11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16369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Control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2.32E+12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4.30E+11</a:t>
                      </a:r>
                    </a:p>
                  </a:txBody>
                  <a:tcPr marL="7620" marR="7620" marT="762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6730966"/>
                  </a:ext>
                </a:extLst>
              </a:tr>
            </a:tbl>
          </a:graphicData>
        </a:graphic>
      </p:graphicFrame>
      <p:graphicFrame>
        <p:nvGraphicFramePr>
          <p:cNvPr id="9" name="表 8">
            <a:extLst>
              <a:ext uri="{FF2B5EF4-FFF2-40B4-BE49-F238E27FC236}">
                <a16:creationId xmlns:a16="http://schemas.microsoft.com/office/drawing/2014/main" id="{E292B576-9D7C-521A-9D76-6A139B265D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587962"/>
              </p:ext>
            </p:extLst>
          </p:nvPr>
        </p:nvGraphicFramePr>
        <p:xfrm>
          <a:off x="819557" y="761620"/>
          <a:ext cx="1356592" cy="1853031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25307">
                  <a:extLst>
                    <a:ext uri="{9D8B030D-6E8A-4147-A177-3AD203B41FA5}">
                      <a16:colId xmlns:a16="http://schemas.microsoft.com/office/drawing/2014/main" val="1750908571"/>
                    </a:ext>
                  </a:extLst>
                </a:gridCol>
                <a:gridCol w="370910">
                  <a:extLst>
                    <a:ext uri="{9D8B030D-6E8A-4147-A177-3AD203B41FA5}">
                      <a16:colId xmlns:a16="http://schemas.microsoft.com/office/drawing/2014/main" val="3954982664"/>
                    </a:ext>
                  </a:extLst>
                </a:gridCol>
                <a:gridCol w="460375">
                  <a:extLst>
                    <a:ext uri="{9D8B030D-6E8A-4147-A177-3AD203B41FA5}">
                      <a16:colId xmlns:a16="http://schemas.microsoft.com/office/drawing/2014/main" val="15875362"/>
                    </a:ext>
                  </a:extLst>
                </a:gridCol>
              </a:tblGrid>
              <a:tr h="187839">
                <a:tc>
                  <a:txBody>
                    <a:bodyPr/>
                    <a:lstStyle/>
                    <a:p>
                      <a:pPr algn="ctr" fontAlgn="ctr"/>
                      <a:endParaRPr lang="ja-JP" altLang="en-US" sz="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control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altLang="ja-JP" sz="8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Fuc</a:t>
                      </a:r>
                      <a:r>
                        <a:rPr lang="en-US" sz="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-BSH</a:t>
                      </a:r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4415521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Thermal neutron dose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5599009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Epi-thermal neutron dose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8491504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Fast neutron dose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7103635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Gamma ray dose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0.46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2435850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Boron dose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6.19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0136691"/>
                  </a:ext>
                </a:extLst>
              </a:tr>
              <a:tr h="2775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dose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游ゴシック" panose="020B0400000000000000" pitchFamily="34" charset="-128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1.05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altLang="ja-JP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游ゴシック" panose="020B0400000000000000" pitchFamily="34" charset="-128"/>
                          <a:cs typeface="Arial" panose="020B0604020202020204" pitchFamily="34" charset="0"/>
                        </a:rPr>
                        <a:t>7.24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77621284"/>
                  </a:ext>
                </a:extLst>
              </a:tr>
            </a:tbl>
          </a:graphicData>
        </a:graphic>
      </p:graphicFrame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8181C603-86C1-392D-E887-D3979A85C888}"/>
              </a:ext>
            </a:extLst>
          </p:cNvPr>
          <p:cNvSpPr txBox="1"/>
          <p:nvPr/>
        </p:nvSpPr>
        <p:spPr>
          <a:xfrm>
            <a:off x="1386901" y="2614651"/>
            <a:ext cx="78924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(unit: Gy)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29776E7D-F6EF-1522-01F3-F4EC4C8F0FA0}"/>
              </a:ext>
            </a:extLst>
          </p:cNvPr>
          <p:cNvSpPr txBox="1"/>
          <p:nvPr/>
        </p:nvSpPr>
        <p:spPr>
          <a:xfrm>
            <a:off x="5133535" y="2262528"/>
            <a:ext cx="91991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(unit: cm</a:t>
            </a:r>
            <a:r>
              <a:rPr kumimoji="1" lang="en-US" altLang="ja-JP" sz="1050" baseline="30000" dirty="0">
                <a:latin typeface="Arial" panose="020B0604020202020204" pitchFamily="34" charset="0"/>
                <a:cs typeface="Arial" panose="020B0604020202020204" pitchFamily="34" charset="0"/>
              </a:rPr>
              <a:t>-2</a:t>
            </a:r>
            <a:r>
              <a:rPr kumimoji="1" lang="en-US" altLang="ja-JP" sz="105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kumimoji="1" lang="ja-JP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68633DE7-04EC-4E63-BE6C-AB8D7018EDF1}"/>
              </a:ext>
            </a:extLst>
          </p:cNvPr>
          <p:cNvSpPr txBox="1"/>
          <p:nvPr/>
        </p:nvSpPr>
        <p:spPr>
          <a:xfrm>
            <a:off x="295686" y="7490915"/>
            <a:ext cx="62666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Supplementary Figure S6.</a:t>
            </a:r>
            <a:r>
              <a:rPr lang="ja-JP" alt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　</a:t>
            </a:r>
            <a:r>
              <a:rPr lang="en-US" altLang="ja-JP" sz="1200" b="1" dirty="0">
                <a:latin typeface="Arial" panose="020B0604020202020204" pitchFamily="34" charset="0"/>
                <a:cs typeface="Arial" panose="020B0604020202020204" pitchFamily="34" charset="0"/>
              </a:rPr>
              <a:t>Biodistribution and irradiation dosimetry in a CA19-9–positive in vivo cholangiocarcinoma model treated with fucose-BSH–mediated BNCT.</a:t>
            </a:r>
            <a:b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(A) Raw boron dosimetry data in HuCCT-1 xenograft-bearing mice after treatment with fucose-BSH–BNCT. (B) Neutron fluence (cm⁻²) measured in mice receiving either fucose-BSH or BPA as the boron carrier. (C) Calculated BNCT dose (</a:t>
            </a:r>
            <a:r>
              <a:rPr lang="en-US" altLang="ja-JP" sz="1200" dirty="0" err="1">
                <a:latin typeface="Arial" panose="020B0604020202020204" pitchFamily="34" charset="0"/>
                <a:cs typeface="Arial" panose="020B0604020202020204" pitchFamily="34" charset="0"/>
              </a:rPr>
              <a:t>Gy</a:t>
            </a: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) for each tissue, determined as the sum of absorbed doses from thermal, epithermal, and fast neutrons, gamma rays, and boron reaction contributions.</a:t>
            </a:r>
            <a:b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Mice were implanted with CA19-9–producing HuCCT-1 cells in the right thigh and received intraperitoneal fucose-BSH (100 mg/kg) prior to neutron irradiation.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271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155734</TotalTime>
  <Words>206</Words>
  <Application>Microsoft Office PowerPoint</Application>
  <PresentationFormat>A4 210 x 297 mm</PresentationFormat>
  <Paragraphs>58</Paragraphs>
  <Slides>1</Slides>
  <Notes>0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游ゴシック</vt:lpstr>
      <vt:lpstr>游ゴシック Light</vt:lpstr>
      <vt:lpstr>Arial</vt:lpstr>
      <vt:lpstr>Calibri</vt:lpstr>
      <vt:lpstr>Calibri Light</vt:lpstr>
      <vt:lpstr>Office テーマ</vt:lpstr>
      <vt:lpstr>Prism 9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金平 典之</dc:creator>
  <cp:lastModifiedBy>道上 宏之</cp:lastModifiedBy>
  <cp:revision>194</cp:revision>
  <dcterms:created xsi:type="dcterms:W3CDTF">2022-06-29T03:55:00Z</dcterms:created>
  <dcterms:modified xsi:type="dcterms:W3CDTF">2025-08-06T07:14:48Z</dcterms:modified>
</cp:coreProperties>
</file>